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 id="2147483707" r:id="rId8"/>
  </p:sldMasterIdLst>
  <p:notesMasterIdLst>
    <p:notesMasterId r:id="rId10"/>
  </p:notesMasterIdLst>
  <p:handoutMasterIdLst>
    <p:handoutMasterId r:id="rId230"/>
  </p:handoutMasterIdLst>
  <p:sldIdLst>
    <p:sldId id="258" r:id="rId9"/>
    <p:sldId id="4820" r:id="rId11"/>
    <p:sldId id="4219" r:id="rId12"/>
    <p:sldId id="4800" r:id="rId13"/>
    <p:sldId id="4220" r:id="rId14"/>
    <p:sldId id="4222" r:id="rId15"/>
    <p:sldId id="4223" r:id="rId16"/>
    <p:sldId id="4224" r:id="rId17"/>
    <p:sldId id="4225" r:id="rId18"/>
    <p:sldId id="4226" r:id="rId19"/>
    <p:sldId id="4227" r:id="rId20"/>
    <p:sldId id="4229" r:id="rId21"/>
    <p:sldId id="4228" r:id="rId22"/>
    <p:sldId id="4781" r:id="rId23"/>
    <p:sldId id="4782" r:id="rId24"/>
    <p:sldId id="4795" r:id="rId25"/>
    <p:sldId id="4801" r:id="rId26"/>
    <p:sldId id="4234" r:id="rId27"/>
    <p:sldId id="4235" r:id="rId28"/>
    <p:sldId id="4237" r:id="rId29"/>
    <p:sldId id="4238" r:id="rId30"/>
    <p:sldId id="4236" r:id="rId31"/>
    <p:sldId id="4239" r:id="rId32"/>
    <p:sldId id="4240" r:id="rId33"/>
    <p:sldId id="4241" r:id="rId34"/>
    <p:sldId id="4522" r:id="rId35"/>
    <p:sldId id="4243" r:id="rId36"/>
    <p:sldId id="4245" r:id="rId37"/>
    <p:sldId id="4246" r:id="rId38"/>
    <p:sldId id="4247" r:id="rId39"/>
    <p:sldId id="4249" r:id="rId40"/>
    <p:sldId id="4252" r:id="rId41"/>
    <p:sldId id="4253" r:id="rId42"/>
    <p:sldId id="4254" r:id="rId43"/>
    <p:sldId id="4255" r:id="rId44"/>
    <p:sldId id="4257" r:id="rId45"/>
    <p:sldId id="4521" r:id="rId46"/>
    <p:sldId id="4262" r:id="rId47"/>
    <p:sldId id="4545" r:id="rId48"/>
    <p:sldId id="4802" r:id="rId49"/>
    <p:sldId id="4265" r:id="rId50"/>
    <p:sldId id="4266" r:id="rId51"/>
    <p:sldId id="4267" r:id="rId52"/>
    <p:sldId id="4268" r:id="rId53"/>
    <p:sldId id="4524" r:id="rId54"/>
    <p:sldId id="4525" r:id="rId55"/>
    <p:sldId id="4783" r:id="rId56"/>
    <p:sldId id="4271" r:id="rId57"/>
    <p:sldId id="4272" r:id="rId58"/>
    <p:sldId id="4526" r:id="rId59"/>
    <p:sldId id="4528" r:id="rId60"/>
    <p:sldId id="4529" r:id="rId61"/>
    <p:sldId id="4277" r:id="rId62"/>
    <p:sldId id="4803" r:id="rId63"/>
    <p:sldId id="4279" r:id="rId64"/>
    <p:sldId id="4280" r:id="rId65"/>
    <p:sldId id="4281" r:id="rId66"/>
    <p:sldId id="4282" r:id="rId67"/>
    <p:sldId id="4283" r:id="rId68"/>
    <p:sldId id="4284" r:id="rId69"/>
    <p:sldId id="4285" r:id="rId70"/>
    <p:sldId id="4286" r:id="rId71"/>
    <p:sldId id="4287" r:id="rId72"/>
    <p:sldId id="4530" r:id="rId73"/>
    <p:sldId id="4292" r:id="rId74"/>
    <p:sldId id="4293" r:id="rId75"/>
    <p:sldId id="4290" r:id="rId76"/>
    <p:sldId id="4289" r:id="rId77"/>
    <p:sldId id="5034" r:id="rId78"/>
    <p:sldId id="4295" r:id="rId79"/>
    <p:sldId id="4796" r:id="rId80"/>
    <p:sldId id="4546" r:id="rId81"/>
    <p:sldId id="4547" r:id="rId82"/>
    <p:sldId id="4549" r:id="rId83"/>
    <p:sldId id="4551" r:id="rId84"/>
    <p:sldId id="4552" r:id="rId85"/>
    <p:sldId id="4308" r:id="rId86"/>
    <p:sldId id="4309" r:id="rId87"/>
    <p:sldId id="4550" r:id="rId88"/>
    <p:sldId id="4306" r:id="rId89"/>
    <p:sldId id="4535" r:id="rId90"/>
    <p:sldId id="4536" r:id="rId91"/>
    <p:sldId id="4537" r:id="rId92"/>
    <p:sldId id="4538" r:id="rId93"/>
    <p:sldId id="4540" r:id="rId94"/>
    <p:sldId id="4541" r:id="rId95"/>
    <p:sldId id="4316" r:id="rId96"/>
    <p:sldId id="4797" r:id="rId97"/>
    <p:sldId id="4554" r:id="rId98"/>
    <p:sldId id="4562" r:id="rId99"/>
    <p:sldId id="4565" r:id="rId100"/>
    <p:sldId id="4566" r:id="rId101"/>
    <p:sldId id="4772" r:id="rId102"/>
    <p:sldId id="4780" r:id="rId103"/>
    <p:sldId id="4775" r:id="rId104"/>
    <p:sldId id="4776" r:id="rId105"/>
    <p:sldId id="4777" r:id="rId106"/>
    <p:sldId id="4778" r:id="rId107"/>
    <p:sldId id="4779" r:id="rId108"/>
    <p:sldId id="4567" r:id="rId109"/>
    <p:sldId id="4568" r:id="rId110"/>
    <p:sldId id="4569" r:id="rId111"/>
    <p:sldId id="4572" r:id="rId112"/>
    <p:sldId id="4798" r:id="rId113"/>
    <p:sldId id="4810" r:id="rId114"/>
    <p:sldId id="4817" r:id="rId115"/>
    <p:sldId id="4818" r:id="rId116"/>
    <p:sldId id="4583" r:id="rId117"/>
    <p:sldId id="4584" r:id="rId118"/>
    <p:sldId id="4585" r:id="rId119"/>
    <p:sldId id="4811" r:id="rId120"/>
    <p:sldId id="4581" r:id="rId121"/>
    <p:sldId id="4588" r:id="rId122"/>
    <p:sldId id="4590" r:id="rId123"/>
    <p:sldId id="4591" r:id="rId124"/>
    <p:sldId id="4592" r:id="rId125"/>
    <p:sldId id="4594" r:id="rId126"/>
    <p:sldId id="4596" r:id="rId127"/>
    <p:sldId id="4597" r:id="rId128"/>
    <p:sldId id="4598" r:id="rId129"/>
    <p:sldId id="4599" r:id="rId130"/>
    <p:sldId id="4600" r:id="rId131"/>
    <p:sldId id="4657" r:id="rId132"/>
    <p:sldId id="4806" r:id="rId133"/>
    <p:sldId id="4602" r:id="rId134"/>
    <p:sldId id="4603" r:id="rId135"/>
    <p:sldId id="4812" r:id="rId136"/>
    <p:sldId id="4614" r:id="rId137"/>
    <p:sldId id="4615" r:id="rId138"/>
    <p:sldId id="4616" r:id="rId139"/>
    <p:sldId id="4617" r:id="rId140"/>
    <p:sldId id="4765" r:id="rId141"/>
    <p:sldId id="4784" r:id="rId142"/>
    <p:sldId id="4608" r:id="rId143"/>
    <p:sldId id="4774" r:id="rId144"/>
    <p:sldId id="4785" r:id="rId145"/>
    <p:sldId id="4612" r:id="rId146"/>
    <p:sldId id="4613" r:id="rId147"/>
    <p:sldId id="4764" r:id="rId148"/>
    <p:sldId id="4621" r:id="rId149"/>
    <p:sldId id="4786" r:id="rId150"/>
    <p:sldId id="4787" r:id="rId151"/>
    <p:sldId id="4788" r:id="rId152"/>
    <p:sldId id="4625" r:id="rId153"/>
    <p:sldId id="4626" r:id="rId154"/>
    <p:sldId id="4789" r:id="rId155"/>
    <p:sldId id="4790" r:id="rId156"/>
    <p:sldId id="4754" r:id="rId157"/>
    <p:sldId id="4791" r:id="rId158"/>
    <p:sldId id="4755" r:id="rId159"/>
    <p:sldId id="4792" r:id="rId160"/>
    <p:sldId id="4793" r:id="rId161"/>
    <p:sldId id="4634" r:id="rId162"/>
    <p:sldId id="4635" r:id="rId163"/>
    <p:sldId id="514" r:id="rId164"/>
    <p:sldId id="4637" r:id="rId165"/>
    <p:sldId id="4808" r:id="rId166"/>
    <p:sldId id="4641" r:id="rId167"/>
    <p:sldId id="4642" r:id="rId168"/>
    <p:sldId id="4646" r:id="rId169"/>
    <p:sldId id="4643" r:id="rId170"/>
    <p:sldId id="4644" r:id="rId171"/>
    <p:sldId id="4645" r:id="rId172"/>
    <p:sldId id="4809" r:id="rId173"/>
    <p:sldId id="4647" r:id="rId174"/>
    <p:sldId id="4648" r:id="rId175"/>
    <p:sldId id="4604" r:id="rId176"/>
    <p:sldId id="4651" r:id="rId177"/>
    <p:sldId id="4650" r:id="rId178"/>
    <p:sldId id="5182" r:id="rId179"/>
    <p:sldId id="5181" r:id="rId180"/>
    <p:sldId id="4756" r:id="rId181"/>
    <p:sldId id="5183" r:id="rId182"/>
    <p:sldId id="4757" r:id="rId183"/>
    <p:sldId id="5184" r:id="rId184"/>
    <p:sldId id="5185" r:id="rId185"/>
    <p:sldId id="5186" r:id="rId186"/>
    <p:sldId id="4813" r:id="rId187"/>
    <p:sldId id="4652" r:id="rId188"/>
    <p:sldId id="4654" r:id="rId189"/>
    <p:sldId id="4655" r:id="rId190"/>
    <p:sldId id="4656" r:id="rId191"/>
    <p:sldId id="4658" r:id="rId192"/>
    <p:sldId id="4758" r:id="rId193"/>
    <p:sldId id="4660" r:id="rId194"/>
    <p:sldId id="4661" r:id="rId195"/>
    <p:sldId id="4662" r:id="rId196"/>
    <p:sldId id="4663" r:id="rId197"/>
    <p:sldId id="4799" r:id="rId198"/>
    <p:sldId id="4814" r:id="rId199"/>
    <p:sldId id="4666" r:id="rId200"/>
    <p:sldId id="4667" r:id="rId201"/>
    <p:sldId id="4668" r:id="rId202"/>
    <p:sldId id="4671" r:id="rId203"/>
    <p:sldId id="4672" r:id="rId204"/>
    <p:sldId id="4673" r:id="rId205"/>
    <p:sldId id="4669" r:id="rId206"/>
    <p:sldId id="4670" r:id="rId207"/>
    <p:sldId id="4816" r:id="rId208"/>
    <p:sldId id="4674" r:id="rId209"/>
    <p:sldId id="4675" r:id="rId210"/>
    <p:sldId id="4676" r:id="rId211"/>
    <p:sldId id="4677" r:id="rId212"/>
    <p:sldId id="4678" r:id="rId213"/>
    <p:sldId id="4679" r:id="rId214"/>
    <p:sldId id="4680" r:id="rId215"/>
    <p:sldId id="4815" r:id="rId216"/>
    <p:sldId id="4681" r:id="rId217"/>
    <p:sldId id="4767" r:id="rId218"/>
    <p:sldId id="4682" r:id="rId219"/>
    <p:sldId id="4683" r:id="rId220"/>
    <p:sldId id="4684" r:id="rId221"/>
    <p:sldId id="4685" r:id="rId222"/>
    <p:sldId id="4769" r:id="rId223"/>
    <p:sldId id="4687" r:id="rId224"/>
    <p:sldId id="4794" r:id="rId225"/>
    <p:sldId id="4688" r:id="rId226"/>
    <p:sldId id="4689" r:id="rId227"/>
    <p:sldId id="2178" r:id="rId228"/>
    <p:sldId id="4883" r:id="rId229"/>
  </p:sldIdLst>
  <p:sldSz cx="12192000" cy="6858000"/>
  <p:notesSz cx="6797675" cy="9928225"/>
  <p:embeddedFontLst>
    <p:embeddedFont>
      <p:font typeface="微软雅黑" panose="020B0503020204020204" pitchFamily="34" charset="-122"/>
      <p:regular r:id="rId234"/>
    </p:embeddedFont>
    <p:embeddedFont>
      <p:font typeface="Segoe UI" panose="020B0502040204020203" pitchFamily="34" charset="0"/>
      <p:regular r:id="rId235"/>
      <p:bold r:id="rId236"/>
      <p:italic r:id="rId237"/>
      <p:boldItalic r:id="rId238"/>
    </p:embeddedFont>
    <p:embeddedFont>
      <p:font typeface="MS UI Gothic" panose="020B0600070205080204" pitchFamily="34" charset="-128"/>
      <p:regular r:id="rId239"/>
    </p:embeddedFont>
    <p:embeddedFont>
      <p:font typeface="黑体" panose="02010609060101010101" pitchFamily="49" charset="-122"/>
      <p:regular r:id="rId240"/>
    </p:embeddedFont>
    <p:embeddedFont>
      <p:font typeface="华文细黑" panose="02010600040101010101" pitchFamily="2" charset="-122"/>
      <p:regular r:id="rId241"/>
    </p:embeddedFont>
    <p:embeddedFont>
      <p:font typeface="义启小楷书" panose="02010601030101010101" pitchFamily="2" charset="-128"/>
      <p:regular r:id="rId242"/>
    </p:embeddedFont>
    <p:embeddedFont>
      <p:font typeface="华文新魏" panose="02010800040101010101" pitchFamily="2" charset="-122"/>
      <p:regular r:id="rId243"/>
    </p:embeddedFont>
    <p:embeddedFont>
      <p:font typeface="等线" panose="02010600030101010101" charset="-122"/>
      <p:regular r:id="rId244"/>
    </p:embeddedFont>
    <p:embeddedFont>
      <p:font typeface="Consolas" panose="020B0609020204030204" pitchFamily="49" charset="0"/>
      <p:regular r:id="rId245"/>
      <p:bold r:id="rId246"/>
      <p:italic r:id="rId247"/>
      <p:boldItalic r:id="rId248"/>
    </p:embeddedFont>
    <p:embeddedFont>
      <p:font typeface="Verdana" panose="020B0604030504040204" pitchFamily="34" charset="0"/>
      <p:regular r:id="rId249"/>
      <p:bold r:id="rId250"/>
      <p:italic r:id="rId251"/>
      <p:boldItalic r:id="rId252"/>
    </p:embeddedFont>
    <p:embeddedFont>
      <p:font typeface="Tahoma" panose="020B0604030504040204" pitchFamily="34" charset="0"/>
      <p:regular r:id="rId253"/>
      <p:bold r:id="rId254"/>
    </p:embeddedFont>
    <p:embeddedFont>
      <p:font typeface="Segoe UI Black" panose="020B0A02040204020203" pitchFamily="34" charset="0"/>
      <p:bold r:id="rId255"/>
    </p:embeddedFont>
    <p:embeddedFont>
      <p:font typeface="楷体" panose="02010609060101010101" pitchFamily="49" charset="-122"/>
      <p:regular r:id="rId256"/>
    </p:embeddedFont>
    <p:embeddedFont>
      <p:font typeface="Helvetica" panose="020B0604020202020204"/>
      <p:regular r:id="rId257"/>
      <p:bold r:id="rId258"/>
      <p:italic r:id="rId259"/>
      <p:boldItalic r:id="rId260"/>
    </p:embeddedFont>
    <p:embeddedFont>
      <p:font typeface="Helvetica" panose="020B0604020202020204" pitchFamily="34" charset="0"/>
      <p:regular r:id="rId261"/>
      <p:bold r:id="rId262"/>
      <p:italic r:id="rId263"/>
      <p:boldItalic r:id="rId264"/>
    </p:embeddedFont>
    <p:embeddedFont>
      <p:font typeface="Arial Narrow" panose="020B0606020202030204" pitchFamily="34" charset="0"/>
      <p:regular r:id="rId265"/>
      <p:bold r:id="rId266"/>
      <p:italic r:id="rId267"/>
      <p:boldItalic r:id="rId268"/>
    </p:embeddedFont>
    <p:embeddedFont>
      <p:font typeface="方正舒体" panose="02010601030101010101" pitchFamily="2" charset="-122"/>
      <p:regular r:id="rId269"/>
    </p:embeddedFont>
    <p:embeddedFont>
      <p:font typeface="Algerian" panose="04020705040A02060702" pitchFamily="82" charset="0"/>
      <p:regular r:id="rId270"/>
    </p:embeddedFont>
  </p:embeddedFontLst>
  <p:custDataLst>
    <p:tags r:id="rId2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2" pos="3832" userDrawn="1">
          <p15:clr>
            <a:srgbClr val="A4A3A4"/>
          </p15:clr>
        </p15:guide>
        <p15:guide id="1" orient="horz" pos="668" userDrawn="1">
          <p15:clr>
            <a:srgbClr val="A4A3A4"/>
          </p15:clr>
        </p15:guide>
        <p15:guide id="2" pos="4997" userDrawn="1">
          <p15:clr>
            <a:srgbClr val="A4A3A4"/>
          </p15:clr>
        </p15:guide>
        <p15:guide id="3" pos="4543" userDrawn="1">
          <p15:clr>
            <a:srgbClr val="A4A3A4"/>
          </p15:clr>
        </p15:guide>
        <p15:guide id="4" pos="2504" userDrawn="1">
          <p15:clr>
            <a:srgbClr val="A4A3A4"/>
          </p15:clr>
        </p15:guide>
        <p15:guide id="5" orient="horz" pos="3078" userDrawn="1">
          <p15:clr>
            <a:srgbClr val="A4A3A4"/>
          </p15:clr>
        </p15:guide>
        <p15:guide id="8" orient="horz" pos="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8B"/>
    <a:srgbClr val="0E7C7F"/>
    <a:srgbClr val="1387B7"/>
    <a:srgbClr val="FFCC00"/>
    <a:srgbClr val="92D050"/>
    <a:srgbClr val="0000FF"/>
    <a:srgbClr val="66FF33"/>
    <a:srgbClr val="0099FF"/>
    <a:srgbClr val="FF99FF"/>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4" autoAdjust="0"/>
    <p:restoredTop sz="69697" autoAdjust="0"/>
  </p:normalViewPr>
  <p:slideViewPr>
    <p:cSldViewPr snapToGrid="0" showGuides="1">
      <p:cViewPr varScale="1">
        <p:scale>
          <a:sx n="115" d="100"/>
          <a:sy n="115" d="100"/>
        </p:scale>
        <p:origin x="876" y="56"/>
      </p:cViewPr>
      <p:guideLst>
        <p:guide orient="horz" pos="2160"/>
        <p:guide pos="3840"/>
        <p:guide pos="3832"/>
        <p:guide orient="horz" pos="668"/>
        <p:guide pos="4997"/>
        <p:guide pos="4543"/>
        <p:guide pos="2504"/>
        <p:guide orient="horz" pos="3078"/>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1" Type="http://schemas.openxmlformats.org/officeDocument/2006/relationships/tags" Target="tags/tag22.xml"/><Relationship Id="rId270" Type="http://schemas.openxmlformats.org/officeDocument/2006/relationships/font" Target="fonts/font37.fntdata"/><Relationship Id="rId27" Type="http://schemas.openxmlformats.org/officeDocument/2006/relationships/slide" Target="slides/slide18.xml"/><Relationship Id="rId269" Type="http://schemas.openxmlformats.org/officeDocument/2006/relationships/font" Target="fonts/font36.fntdata"/><Relationship Id="rId268" Type="http://schemas.openxmlformats.org/officeDocument/2006/relationships/font" Target="fonts/font35.fntdata"/><Relationship Id="rId267" Type="http://schemas.openxmlformats.org/officeDocument/2006/relationships/font" Target="fonts/font34.fntdata"/><Relationship Id="rId266" Type="http://schemas.openxmlformats.org/officeDocument/2006/relationships/font" Target="fonts/font33.fntdata"/><Relationship Id="rId265" Type="http://schemas.openxmlformats.org/officeDocument/2006/relationships/font" Target="fonts/font32.fntdata"/><Relationship Id="rId264" Type="http://schemas.openxmlformats.org/officeDocument/2006/relationships/font" Target="fonts/font31.fntdata"/><Relationship Id="rId263" Type="http://schemas.openxmlformats.org/officeDocument/2006/relationships/font" Target="fonts/font30.fntdata"/><Relationship Id="rId262" Type="http://schemas.openxmlformats.org/officeDocument/2006/relationships/font" Target="fonts/font29.fntdata"/><Relationship Id="rId261" Type="http://schemas.openxmlformats.org/officeDocument/2006/relationships/font" Target="fonts/font28.fntdata"/><Relationship Id="rId260" Type="http://schemas.openxmlformats.org/officeDocument/2006/relationships/font" Target="fonts/font27.fntdata"/><Relationship Id="rId26" Type="http://schemas.openxmlformats.org/officeDocument/2006/relationships/slide" Target="slides/slide17.xml"/><Relationship Id="rId259" Type="http://schemas.openxmlformats.org/officeDocument/2006/relationships/font" Target="fonts/font26.fntdata"/><Relationship Id="rId258" Type="http://schemas.openxmlformats.org/officeDocument/2006/relationships/font" Target="fonts/font25.fntdata"/><Relationship Id="rId257" Type="http://schemas.openxmlformats.org/officeDocument/2006/relationships/font" Target="fonts/font24.fntdata"/><Relationship Id="rId256" Type="http://schemas.openxmlformats.org/officeDocument/2006/relationships/font" Target="fonts/font23.fntdata"/><Relationship Id="rId255" Type="http://schemas.openxmlformats.org/officeDocument/2006/relationships/font" Target="fonts/font22.fntdata"/><Relationship Id="rId254" Type="http://schemas.openxmlformats.org/officeDocument/2006/relationships/font" Target="fonts/font21.fntdata"/><Relationship Id="rId253" Type="http://schemas.openxmlformats.org/officeDocument/2006/relationships/font" Target="fonts/font20.fntdata"/><Relationship Id="rId252" Type="http://schemas.openxmlformats.org/officeDocument/2006/relationships/font" Target="fonts/font19.fntdata"/><Relationship Id="rId251" Type="http://schemas.openxmlformats.org/officeDocument/2006/relationships/font" Target="fonts/font18.fntdata"/><Relationship Id="rId250" Type="http://schemas.openxmlformats.org/officeDocument/2006/relationships/font" Target="fonts/font17.fntdata"/><Relationship Id="rId25" Type="http://schemas.openxmlformats.org/officeDocument/2006/relationships/slide" Target="slides/slide16.xml"/><Relationship Id="rId249" Type="http://schemas.openxmlformats.org/officeDocument/2006/relationships/font" Target="fonts/font16.fntdata"/><Relationship Id="rId248" Type="http://schemas.openxmlformats.org/officeDocument/2006/relationships/font" Target="fonts/font15.fntdata"/><Relationship Id="rId247" Type="http://schemas.openxmlformats.org/officeDocument/2006/relationships/font" Target="fonts/font14.fntdata"/><Relationship Id="rId246" Type="http://schemas.openxmlformats.org/officeDocument/2006/relationships/font" Target="fonts/font13.fntdata"/><Relationship Id="rId245" Type="http://schemas.openxmlformats.org/officeDocument/2006/relationships/font" Target="fonts/font12.fntdata"/><Relationship Id="rId244" Type="http://schemas.openxmlformats.org/officeDocument/2006/relationships/font" Target="fonts/font11.fntdata"/><Relationship Id="rId243" Type="http://schemas.openxmlformats.org/officeDocument/2006/relationships/font" Target="fonts/font10.fntdata"/><Relationship Id="rId242" Type="http://schemas.openxmlformats.org/officeDocument/2006/relationships/font" Target="fonts/font9.fntdata"/><Relationship Id="rId241" Type="http://schemas.openxmlformats.org/officeDocument/2006/relationships/font" Target="fonts/font8.fntdata"/><Relationship Id="rId240" Type="http://schemas.openxmlformats.org/officeDocument/2006/relationships/font" Target="fonts/font7.fntdata"/><Relationship Id="rId24" Type="http://schemas.openxmlformats.org/officeDocument/2006/relationships/slide" Target="slides/slide15.xml"/><Relationship Id="rId239" Type="http://schemas.openxmlformats.org/officeDocument/2006/relationships/font" Target="fonts/font6.fntdata"/><Relationship Id="rId238" Type="http://schemas.openxmlformats.org/officeDocument/2006/relationships/font" Target="fonts/font5.fntdata"/><Relationship Id="rId237" Type="http://schemas.openxmlformats.org/officeDocument/2006/relationships/font" Target="fonts/font4.fntdata"/><Relationship Id="rId236" Type="http://schemas.openxmlformats.org/officeDocument/2006/relationships/font" Target="fonts/font3.fntdata"/><Relationship Id="rId235" Type="http://schemas.openxmlformats.org/officeDocument/2006/relationships/font" Target="fonts/font2.fntdata"/><Relationship Id="rId234" Type="http://schemas.openxmlformats.org/officeDocument/2006/relationships/font" Target="fonts/font1.fntdata"/><Relationship Id="rId233" Type="http://schemas.openxmlformats.org/officeDocument/2006/relationships/tableStyles" Target="tableStyles.xml"/><Relationship Id="rId232" Type="http://schemas.openxmlformats.org/officeDocument/2006/relationships/viewProps" Target="viewProps.xml"/><Relationship Id="rId231" Type="http://schemas.openxmlformats.org/officeDocument/2006/relationships/presProps" Target="presProps.xml"/><Relationship Id="rId230" Type="http://schemas.openxmlformats.org/officeDocument/2006/relationships/handoutMaster" Target="handoutMasters/handoutMaster1.xml"/><Relationship Id="rId23" Type="http://schemas.openxmlformats.org/officeDocument/2006/relationships/slide" Target="slides/slide14.xml"/><Relationship Id="rId229" Type="http://schemas.openxmlformats.org/officeDocument/2006/relationships/slide" Target="slides/slide220.xml"/><Relationship Id="rId228" Type="http://schemas.openxmlformats.org/officeDocument/2006/relationships/slide" Target="slides/slide219.xml"/><Relationship Id="rId227" Type="http://schemas.openxmlformats.org/officeDocument/2006/relationships/slide" Target="slides/slide218.xml"/><Relationship Id="rId226" Type="http://schemas.openxmlformats.org/officeDocument/2006/relationships/slide" Target="slides/slide217.xml"/><Relationship Id="rId225" Type="http://schemas.openxmlformats.org/officeDocument/2006/relationships/slide" Target="slides/slide216.xml"/><Relationship Id="rId224" Type="http://schemas.openxmlformats.org/officeDocument/2006/relationships/slide" Target="slides/slide215.xml"/><Relationship Id="rId223" Type="http://schemas.openxmlformats.org/officeDocument/2006/relationships/slide" Target="slides/slide214.xml"/><Relationship Id="rId222" Type="http://schemas.openxmlformats.org/officeDocument/2006/relationships/slide" Target="slides/slide213.xml"/><Relationship Id="rId221" Type="http://schemas.openxmlformats.org/officeDocument/2006/relationships/slide" Target="slides/slide212.xml"/><Relationship Id="rId220" Type="http://schemas.openxmlformats.org/officeDocument/2006/relationships/slide" Target="slides/slide211.xml"/><Relationship Id="rId22" Type="http://schemas.openxmlformats.org/officeDocument/2006/relationships/slide" Target="slides/slide13.xml"/><Relationship Id="rId219" Type="http://schemas.openxmlformats.org/officeDocument/2006/relationships/slide" Target="slides/slide210.xml"/><Relationship Id="rId218" Type="http://schemas.openxmlformats.org/officeDocument/2006/relationships/slide" Target="slides/slide209.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21" Type="http://schemas.openxmlformats.org/officeDocument/2006/relationships/slide" Target="slides/slide12.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 Id="rId20" Type="http://schemas.openxmlformats.org/officeDocument/2006/relationships/slide" Target="slides/slide11.xml"/><Relationship Id="rId2" Type="http://schemas.openxmlformats.org/officeDocument/2006/relationships/theme" Target="theme/theme1.xml"/><Relationship Id="rId199" Type="http://schemas.openxmlformats.org/officeDocument/2006/relationships/slide" Target="slides/slide190.xml"/><Relationship Id="rId198" Type="http://schemas.openxmlformats.org/officeDocument/2006/relationships/slide" Target="slides/slide189.xml"/><Relationship Id="rId197" Type="http://schemas.openxmlformats.org/officeDocument/2006/relationships/slide" Target="slides/slide188.xml"/><Relationship Id="rId196" Type="http://schemas.openxmlformats.org/officeDocument/2006/relationships/slide" Target="slides/slide187.xml"/><Relationship Id="rId195" Type="http://schemas.openxmlformats.org/officeDocument/2006/relationships/slide" Target="slides/slide186.xml"/><Relationship Id="rId194" Type="http://schemas.openxmlformats.org/officeDocument/2006/relationships/slide" Target="slides/slide185.xml"/><Relationship Id="rId193" Type="http://schemas.openxmlformats.org/officeDocument/2006/relationships/slide" Target="slides/slide184.xml"/><Relationship Id="rId192" Type="http://schemas.openxmlformats.org/officeDocument/2006/relationships/slide" Target="slides/slide183.xml"/><Relationship Id="rId191" Type="http://schemas.openxmlformats.org/officeDocument/2006/relationships/slide" Target="slides/slide182.xml"/><Relationship Id="rId190" Type="http://schemas.openxmlformats.org/officeDocument/2006/relationships/slide" Target="slides/slide181.xml"/><Relationship Id="rId19" Type="http://schemas.openxmlformats.org/officeDocument/2006/relationships/slide" Target="slides/slide10.xml"/><Relationship Id="rId189" Type="http://schemas.openxmlformats.org/officeDocument/2006/relationships/slide" Target="slides/slide180.xml"/><Relationship Id="rId188" Type="http://schemas.openxmlformats.org/officeDocument/2006/relationships/slide" Target="slides/slide179.xml"/><Relationship Id="rId187" Type="http://schemas.openxmlformats.org/officeDocument/2006/relationships/slide" Target="slides/slide178.xml"/><Relationship Id="rId186" Type="http://schemas.openxmlformats.org/officeDocument/2006/relationships/slide" Target="slides/slide177.xml"/><Relationship Id="rId185" Type="http://schemas.openxmlformats.org/officeDocument/2006/relationships/slide" Target="slides/slide176.xml"/><Relationship Id="rId184" Type="http://schemas.openxmlformats.org/officeDocument/2006/relationships/slide" Target="slides/slide175.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a:t>
            </a:r>
            <a:r>
              <a:rPr lang="zh-CN" altLang="en-US" dirty="0"/>
              <a:t>向驱动多个存储单元阵列（并行），</a:t>
            </a:r>
            <a:r>
              <a:rPr lang="en-US" altLang="zh-CN" dirty="0"/>
              <a:t>X</a:t>
            </a:r>
            <a:r>
              <a:rPr lang="zh-CN" altLang="en-US" dirty="0"/>
              <a:t>向驱动器要求比</a:t>
            </a:r>
            <a:r>
              <a:rPr lang="en-US" altLang="zh-CN" dirty="0"/>
              <a:t>Y</a:t>
            </a:r>
            <a:r>
              <a:rPr lang="zh-CN" altLang="en-US" dirty="0"/>
              <a:t>向更高，所以通常设计成列地址少，行地址多。</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缓冲器和三态门的区别，三态门如何实现双向引脚，为什么行列不对称的原因是因为行列片选线负载不对称，列数越多行选信号负载越大，列负载与矩阵数有关，。</a:t>
            </a:r>
            <a:endParaRPr lang="zh-CN" altLang="en-US" dirty="0"/>
          </a:p>
          <a:p>
            <a:endParaRPr lang="zh-CN" altLang="en-US" dirty="0"/>
          </a:p>
          <a:p>
            <a:endParaRPr lang="zh-CN" altLang="en-US" dirty="0"/>
          </a:p>
          <a:p>
            <a:r>
              <a:rPr lang="zh-CN" altLang="en-US" dirty="0"/>
              <a:t>这里列线</a:t>
            </a:r>
            <a:r>
              <a:rPr lang="en-US" altLang="zh-CN" dirty="0"/>
              <a:t>16</a:t>
            </a:r>
            <a:r>
              <a:rPr lang="zh-CN" altLang="en-US" dirty="0"/>
              <a:t>根，每根线驱动</a:t>
            </a:r>
            <a:r>
              <a:rPr lang="en-US" altLang="zh-CN" dirty="0"/>
              <a:t> 2</a:t>
            </a:r>
            <a:r>
              <a:rPr lang="en-US" altLang="zh-CN" dirty="0"/>
              <a:t>*4=8</a:t>
            </a:r>
            <a:r>
              <a:rPr lang="zh-CN" altLang="en-US" dirty="0"/>
              <a:t>个门控管，行线</a:t>
            </a:r>
            <a:r>
              <a:rPr lang="en-US" altLang="zh-CN" dirty="0"/>
              <a:t>256</a:t>
            </a:r>
            <a:r>
              <a:rPr lang="zh-CN" altLang="en-US" dirty="0"/>
              <a:t>根，每根线驱动</a:t>
            </a:r>
            <a:r>
              <a:rPr lang="en-US" altLang="zh-CN" dirty="0"/>
              <a:t>16*2*4=128</a:t>
            </a:r>
            <a:r>
              <a:rPr lang="zh-CN" altLang="en-US" dirty="0"/>
              <a:t>个门控管</a:t>
            </a:r>
            <a:endParaRPr lang="zh-CN" altLang="en-US" dirty="0"/>
          </a:p>
          <a:p>
            <a:r>
              <a:rPr lang="zh-CN" altLang="en-US" dirty="0"/>
              <a:t>如果行地址列地址都是</a:t>
            </a:r>
            <a:r>
              <a:rPr lang="en-US" altLang="zh-CN" dirty="0"/>
              <a:t>5</a:t>
            </a:r>
            <a:r>
              <a:rPr lang="zh-CN" altLang="en-US" dirty="0"/>
              <a:t>根，行线驱动</a:t>
            </a:r>
            <a:r>
              <a:rPr lang="en-US" altLang="zh-CN" dirty="0"/>
              <a:t>2*4=8</a:t>
            </a:r>
            <a:r>
              <a:rPr lang="zh-CN" altLang="en-US" dirty="0"/>
              <a:t>个门控管，行线</a:t>
            </a:r>
            <a:r>
              <a:rPr lang="en-US" altLang="zh-CN" dirty="0"/>
              <a:t>32</a:t>
            </a:r>
            <a:r>
              <a:rPr lang="zh-CN" altLang="en-US" dirty="0"/>
              <a:t>根，</a:t>
            </a:r>
            <a:r>
              <a:rPr lang="en-US" altLang="zh-CN" dirty="0"/>
              <a:t> </a:t>
            </a:r>
            <a:r>
              <a:rPr lang="zh-CN" altLang="en-US" dirty="0"/>
              <a:t>每根线驱动</a:t>
            </a:r>
            <a:r>
              <a:rPr lang="en-US" altLang="zh-CN" dirty="0"/>
              <a:t>32*2*4=256</a:t>
            </a:r>
            <a:r>
              <a:rPr lang="zh-CN" altLang="en-US" dirty="0"/>
              <a:t>个门控管</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FFC000"/>
              </a:buClr>
              <a:buFont typeface="Wingdings" panose="05000000000000000000" pitchFamily="2" charset="2"/>
              <a:buNone/>
              <a:defRPr/>
            </a:pPr>
            <a:r>
              <a:rPr lang="en-US" altLang="zh-CN" dirty="0"/>
              <a:t>6</a:t>
            </a:r>
            <a:r>
              <a:rPr lang="zh-CN" altLang="en-US" dirty="0"/>
              <a:t>管</a:t>
            </a:r>
            <a:r>
              <a:rPr lang="en-US" altLang="zh-CN" sz="2000" dirty="0">
                <a:solidFill>
                  <a:srgbClr val="C00000"/>
                </a:solidFill>
              </a:rPr>
              <a:t>SRAM  </a:t>
            </a:r>
            <a:r>
              <a:rPr lang="zh-CN" altLang="en-US" sz="2000" dirty="0">
                <a:solidFill>
                  <a:srgbClr val="C00000"/>
                </a:solidFill>
              </a:rPr>
              <a:t>功耗加大，</a:t>
            </a:r>
            <a:r>
              <a:rPr lang="en-US" altLang="zh-CN" sz="2000" dirty="0">
                <a:solidFill>
                  <a:srgbClr val="C00000"/>
                </a:solidFill>
              </a:rPr>
              <a:t>MOS</a:t>
            </a:r>
            <a:r>
              <a:rPr lang="zh-CN" altLang="en-US" sz="2000" dirty="0">
                <a:solidFill>
                  <a:srgbClr val="C00000"/>
                </a:solidFill>
              </a:rPr>
              <a:t>管过多，存储密度低，单位容量成本高，主要用于</a:t>
            </a:r>
            <a:r>
              <a:rPr lang="en-US" altLang="zh-CN" sz="2000" dirty="0">
                <a:solidFill>
                  <a:srgbClr val="C00000"/>
                </a:solidFill>
              </a:rPr>
              <a:t>CPU</a:t>
            </a:r>
            <a:r>
              <a:rPr lang="zh-CN" altLang="en-US" sz="2000" dirty="0">
                <a:solidFill>
                  <a:srgbClr val="C00000"/>
                </a:solidFill>
              </a:rPr>
              <a:t>内部的</a:t>
            </a:r>
            <a:r>
              <a:rPr lang="en-US" altLang="zh-CN" sz="2000" dirty="0">
                <a:solidFill>
                  <a:srgbClr val="C00000"/>
                </a:solidFill>
              </a:rPr>
              <a:t>cache</a:t>
            </a:r>
            <a:r>
              <a:rPr lang="zh-CN" altLang="en-US" sz="2000" dirty="0">
                <a:solidFill>
                  <a:srgbClr val="C00000"/>
                </a:solidFill>
              </a:rPr>
              <a:t>，目前计算机内存普遍采用的是单管</a:t>
            </a:r>
            <a:r>
              <a:rPr lang="en-US" altLang="zh-CN" sz="2000" dirty="0">
                <a:solidFill>
                  <a:srgbClr val="C00000"/>
                </a:solidFill>
              </a:rPr>
              <a:t>DRAM</a:t>
            </a:r>
            <a:r>
              <a:rPr lang="zh-CN" altLang="en-US" sz="2000" dirty="0">
                <a:solidFill>
                  <a:srgbClr val="C00000"/>
                </a:solidFill>
              </a:rPr>
              <a:t>技术，这种结构中存储体制包括一个</a:t>
            </a:r>
            <a:r>
              <a:rPr lang="en-US" altLang="zh-CN" sz="2000" dirty="0">
                <a:solidFill>
                  <a:srgbClr val="C00000"/>
                </a:solidFill>
              </a:rPr>
              <a:t>MOS</a:t>
            </a:r>
            <a:r>
              <a:rPr lang="zh-CN" altLang="en-US" sz="2000" dirty="0">
                <a:solidFill>
                  <a:srgbClr val="C00000"/>
                </a:solidFill>
              </a:rPr>
              <a:t>管和一个电容，利用电容是否带电荷表示数据，假设有电荷表示</a:t>
            </a:r>
            <a:r>
              <a:rPr lang="en-US" altLang="zh-CN" sz="2000" dirty="0">
                <a:solidFill>
                  <a:srgbClr val="C00000"/>
                </a:solidFill>
              </a:rPr>
              <a:t>1</a:t>
            </a:r>
            <a:r>
              <a:rPr lang="zh-CN" altLang="en-US" sz="2000" dirty="0">
                <a:solidFill>
                  <a:srgbClr val="C00000"/>
                </a:solidFill>
              </a:rPr>
              <a:t>，没电荷表示</a:t>
            </a:r>
            <a:r>
              <a:rPr lang="en-US" altLang="zh-CN" sz="2000" dirty="0">
                <a:solidFill>
                  <a:srgbClr val="C00000"/>
                </a:solidFill>
              </a:rPr>
              <a:t>0</a:t>
            </a:r>
            <a:r>
              <a:rPr lang="zh-CN" altLang="en-US" sz="2000" dirty="0">
                <a:solidFill>
                  <a:srgbClr val="C00000"/>
                </a:solidFill>
              </a:rPr>
              <a:t>。  电容具有缓存电荷的作用，可以将数据保持一段时间，但泄露电流的存在电荷总会丢失，为避免数据丢失，</a:t>
            </a:r>
            <a:r>
              <a:rPr lang="en-US" altLang="zh-CN" sz="2000" dirty="0">
                <a:solidFill>
                  <a:srgbClr val="C00000"/>
                </a:solidFill>
              </a:rPr>
              <a:t>DRAM</a:t>
            </a:r>
            <a:r>
              <a:rPr lang="zh-CN" altLang="en-US" sz="2000" dirty="0">
                <a:solidFill>
                  <a:srgbClr val="C00000"/>
                </a:solidFill>
              </a:rPr>
              <a:t>需要定时动态给有电荷的电容补充电荷，这就是</a:t>
            </a:r>
            <a:r>
              <a:rPr lang="en-US" altLang="zh-CN" sz="2000" dirty="0">
                <a:solidFill>
                  <a:srgbClr val="C00000"/>
                </a:solidFill>
              </a:rPr>
              <a:t>DRAM</a:t>
            </a:r>
            <a:r>
              <a:rPr lang="zh-CN" altLang="en-US" sz="2000" dirty="0">
                <a:solidFill>
                  <a:srgbClr val="C00000"/>
                </a:solidFill>
              </a:rPr>
              <a:t>的刷新操作。</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再来看看</a:t>
            </a:r>
            <a:r>
              <a:rPr lang="en-US" altLang="zh-CN" sz="2000" dirty="0">
                <a:solidFill>
                  <a:srgbClr val="C00000"/>
                </a:solidFill>
              </a:rPr>
              <a:t>DRAM</a:t>
            </a:r>
            <a:r>
              <a:rPr lang="zh-CN" altLang="en-US" sz="2000" dirty="0">
                <a:solidFill>
                  <a:srgbClr val="C00000"/>
                </a:solidFill>
              </a:rPr>
              <a:t>的读操作，</a:t>
            </a:r>
            <a:r>
              <a:rPr lang="en-US" altLang="zh-CN" sz="2000" dirty="0">
                <a:solidFill>
                  <a:srgbClr val="C00000"/>
                </a:solidFill>
              </a:rPr>
              <a:t>DRAM</a:t>
            </a:r>
            <a:r>
              <a:rPr lang="zh-CN" altLang="en-US" sz="2000" dirty="0">
                <a:solidFill>
                  <a:srgbClr val="C00000"/>
                </a:solidFill>
              </a:rPr>
              <a:t>电容上的数据读出相对</a:t>
            </a:r>
            <a:r>
              <a:rPr lang="en-US" altLang="zh-CN" sz="2000" dirty="0">
                <a:solidFill>
                  <a:srgbClr val="C00000"/>
                </a:solidFill>
              </a:rPr>
              <a:t>SRAM</a:t>
            </a:r>
            <a:r>
              <a:rPr lang="zh-CN" altLang="en-US" sz="2000" dirty="0">
                <a:solidFill>
                  <a:srgbClr val="C00000"/>
                </a:solidFill>
              </a:rPr>
              <a:t>较为复杂，读出之前首先需要进行预充电，利用预充电路将两侧位线</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上的电压预充至于</a:t>
            </a:r>
            <a:r>
              <a:rPr lang="en-US" altLang="zh-CN" sz="2000" dirty="0" err="1">
                <a:solidFill>
                  <a:srgbClr val="C00000"/>
                </a:solidFill>
              </a:rPr>
              <a:t>vcc</a:t>
            </a:r>
            <a:r>
              <a:rPr lang="en-US" altLang="zh-CN" sz="2000" dirty="0">
                <a:solidFill>
                  <a:srgbClr val="C00000"/>
                </a:solidFill>
              </a:rPr>
              <a:t>/2</a:t>
            </a:r>
            <a:r>
              <a:rPr lang="zh-CN" altLang="en-US" sz="2000" dirty="0">
                <a:solidFill>
                  <a:srgbClr val="C00000"/>
                </a:solidFill>
              </a:rPr>
              <a:t>，</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然后开始访问操作，给出行选通信号，存储电容会和位线上的几声电容进行电荷重分配，注意什么叫寄生电容就是本没有设计电容，但由于位线连接了很多</a:t>
            </a:r>
            <a:r>
              <a:rPr lang="en-US" altLang="zh-CN" sz="2000" dirty="0">
                <a:solidFill>
                  <a:srgbClr val="C00000"/>
                </a:solidFill>
              </a:rPr>
              <a:t>MOS</a:t>
            </a:r>
            <a:r>
              <a:rPr lang="zh-CN" altLang="en-US" sz="2000" dirty="0">
                <a:solidFill>
                  <a:srgbClr val="C00000"/>
                </a:solidFill>
              </a:rPr>
              <a:t>管，实际存在的电容，这个寄生电容的容量通常是存储电容的</a:t>
            </a:r>
            <a:r>
              <a:rPr lang="en-US" altLang="zh-CN" sz="2000" dirty="0">
                <a:solidFill>
                  <a:srgbClr val="C00000"/>
                </a:solidFill>
              </a:rPr>
              <a:t>10</a:t>
            </a:r>
            <a:r>
              <a:rPr lang="zh-CN" altLang="en-US" sz="2000" dirty="0">
                <a:solidFill>
                  <a:srgbClr val="C00000"/>
                </a:solidFill>
              </a:rPr>
              <a:t>倍，由于电荷的重新分配，如果存储电容原来有电荷，则位线</a:t>
            </a:r>
            <a:r>
              <a:rPr lang="en-US" altLang="zh-CN" sz="2000" dirty="0">
                <a:solidFill>
                  <a:srgbClr val="C00000"/>
                </a:solidFill>
              </a:rPr>
              <a:t>D</a:t>
            </a:r>
            <a:r>
              <a:rPr lang="zh-CN" altLang="en-US" sz="2000" dirty="0">
                <a:solidFill>
                  <a:srgbClr val="C00000"/>
                </a:solidFill>
              </a:rPr>
              <a:t>上的电容会大于，否则会小于</a:t>
            </a:r>
            <a:r>
              <a:rPr lang="en-US" altLang="zh-CN" sz="2000" dirty="0">
                <a:solidFill>
                  <a:srgbClr val="C00000"/>
                </a:solidFill>
              </a:rPr>
              <a:t>,,,,  </a:t>
            </a:r>
            <a:r>
              <a:rPr lang="zh-CN" altLang="en-US" sz="2000" dirty="0">
                <a:solidFill>
                  <a:srgbClr val="C00000"/>
                </a:solidFill>
              </a:rPr>
              <a:t>这样</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上就存在微软的电压差。</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第三部就是信号检测，中间蓝色部分的跷跷板电路会迅速将电压差扩大，让高电压一侧变成逻辑</a:t>
            </a:r>
            <a:r>
              <a:rPr lang="en-US" altLang="zh-CN" sz="2000" dirty="0">
                <a:solidFill>
                  <a:srgbClr val="C00000"/>
                </a:solidFill>
              </a:rPr>
              <a:t>1</a:t>
            </a:r>
            <a:r>
              <a:rPr lang="zh-CN" altLang="en-US" sz="2000" dirty="0">
                <a:solidFill>
                  <a:srgbClr val="C00000"/>
                </a:solidFill>
              </a:rPr>
              <a:t>，低电压一次编程逻辑</a:t>
            </a:r>
            <a:r>
              <a:rPr lang="en-US" altLang="zh-CN" sz="2000" dirty="0">
                <a:solidFill>
                  <a:srgbClr val="C00000"/>
                </a:solidFill>
              </a:rPr>
              <a:t>0.     </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a:t>
            </a:r>
            <a:r>
              <a:rPr lang="en-US" altLang="zh-CN" sz="2000" dirty="0">
                <a:solidFill>
                  <a:srgbClr val="C00000"/>
                </a:solidFill>
              </a:rPr>
              <a:t>4</a:t>
            </a:r>
            <a:r>
              <a:rPr lang="zh-CN" altLang="en-US" sz="2000" dirty="0">
                <a:solidFill>
                  <a:srgbClr val="C00000"/>
                </a:solidFill>
              </a:rPr>
              <a:t>步是数据恢复，逻辑</a:t>
            </a:r>
            <a:r>
              <a:rPr lang="en-US" altLang="zh-CN" sz="2000" dirty="0">
                <a:solidFill>
                  <a:srgbClr val="C00000"/>
                </a:solidFill>
              </a:rPr>
              <a:t>1</a:t>
            </a:r>
            <a:r>
              <a:rPr lang="zh-CN" altLang="en-US" sz="2000" dirty="0">
                <a:solidFill>
                  <a:srgbClr val="C00000"/>
                </a:solidFill>
              </a:rPr>
              <a:t>会给存储电容进行充电，这也是数据刷新的过程，避免了数据读出时电荷的损失，注意一个行选通可以刷新一行上所有的存储单元，</a:t>
            </a:r>
            <a:r>
              <a:rPr lang="en-US" altLang="zh-CN" sz="2000" dirty="0">
                <a:solidFill>
                  <a:srgbClr val="C00000"/>
                </a:solidFill>
              </a:rPr>
              <a:t>DRAM</a:t>
            </a:r>
            <a:r>
              <a:rPr lang="zh-CN" altLang="en-US" sz="2000" dirty="0">
                <a:solidFill>
                  <a:srgbClr val="C00000"/>
                </a:solidFill>
              </a:rPr>
              <a:t>刷新是按行刷新。</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a:t>
            </a:r>
            <a:r>
              <a:rPr lang="en-US" altLang="zh-CN" sz="2000" dirty="0">
                <a:solidFill>
                  <a:srgbClr val="C00000"/>
                </a:solidFill>
              </a:rPr>
              <a:t>5</a:t>
            </a:r>
            <a:r>
              <a:rPr lang="zh-CN" altLang="en-US" sz="2000" dirty="0">
                <a:solidFill>
                  <a:srgbClr val="C00000"/>
                </a:solidFill>
              </a:rPr>
              <a:t>步才进入数据读出阶段，给出列选通，数据经过差分放大电路读出。</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注意整个访问过程，行列选通是分时给出的，所以再实际封装</a:t>
            </a:r>
            <a:r>
              <a:rPr lang="en-US" altLang="zh-CN" sz="2000" dirty="0" err="1">
                <a:solidFill>
                  <a:srgbClr val="C00000"/>
                </a:solidFill>
              </a:rPr>
              <a:t>DRAm</a:t>
            </a:r>
            <a:r>
              <a:rPr lang="zh-CN" altLang="en-US" sz="2000" dirty="0">
                <a:solidFill>
                  <a:srgbClr val="C00000"/>
                </a:solidFill>
              </a:rPr>
              <a:t>电路时行列地址复用，这样可以减少引脚数。</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写入过程也有和读操作类似的前</a:t>
            </a:r>
            <a:r>
              <a:rPr lang="en-US" altLang="zh-CN" sz="2000" dirty="0">
                <a:solidFill>
                  <a:srgbClr val="C00000"/>
                </a:solidFill>
              </a:rPr>
              <a:t>4</a:t>
            </a:r>
            <a:r>
              <a:rPr lang="zh-CN" altLang="en-US" sz="2000" dirty="0">
                <a:solidFill>
                  <a:srgbClr val="C00000"/>
                </a:solidFill>
              </a:rPr>
              <a:t>步，所以写入过程也可以进行行刷新。 最后一步数据变成输入，将逻辑</a:t>
            </a:r>
            <a:r>
              <a:rPr lang="en-US" altLang="zh-CN" sz="2000" dirty="0">
                <a:solidFill>
                  <a:srgbClr val="C00000"/>
                </a:solidFill>
              </a:rPr>
              <a:t>0</a:t>
            </a:r>
            <a:r>
              <a:rPr lang="zh-CN" altLang="en-US" sz="2000" dirty="0">
                <a:solidFill>
                  <a:srgbClr val="C00000"/>
                </a:solidFill>
              </a:rPr>
              <a:t>，和</a:t>
            </a:r>
            <a:r>
              <a:rPr lang="en-US" altLang="zh-CN" sz="2000" dirty="0">
                <a:solidFill>
                  <a:srgbClr val="C00000"/>
                </a:solidFill>
              </a:rPr>
              <a:t>1</a:t>
            </a:r>
            <a:r>
              <a:rPr lang="zh-CN" altLang="en-US" sz="2000" dirty="0">
                <a:solidFill>
                  <a:srgbClr val="C00000"/>
                </a:solidFill>
              </a:rPr>
              <a:t>直接写入存储电容即可。</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zh-CN" altLang="en-US" sz="20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光</a:t>
            </a:r>
            <a:r>
              <a:rPr lang="zh-CN" altLang="en-US" sz="900"/>
              <a:t>盘、磁盘、U盘和固态盘的读写带宽因其类型、接口以及制造技术的不同而有所差异。以下是对这些存储介质读写带宽的简要概述：</a:t>
            </a:r>
            <a:endParaRPr lang="zh-CN" altLang="en-US" sz="900"/>
          </a:p>
          <a:p>
            <a:endParaRPr lang="zh-CN" altLang="en-US" sz="900"/>
          </a:p>
          <a:p>
            <a:r>
              <a:rPr lang="zh-CN" altLang="en-US" sz="900"/>
              <a:t>光盘：</a:t>
            </a:r>
            <a:endParaRPr lang="zh-CN" altLang="en-US" sz="900"/>
          </a:p>
          <a:p>
            <a:r>
              <a:rPr lang="zh-CN" altLang="en-US" sz="900"/>
              <a:t>CD-ROM的基准倍速为150Kb/s（1x），如50x光驱的数据传输速度为7.5MB/s。</a:t>
            </a:r>
            <a:endParaRPr lang="zh-CN" altLang="en-US" sz="900"/>
          </a:p>
          <a:p>
            <a:r>
              <a:rPr lang="zh-CN" altLang="en-US" sz="900"/>
              <a:t>DVD的基准倍速为1.35MB/s（1x），如20x光驱的数据传输速度为27MB/s。</a:t>
            </a:r>
            <a:endParaRPr lang="zh-CN" altLang="en-US" sz="900"/>
          </a:p>
          <a:p>
            <a:r>
              <a:rPr lang="zh-CN" altLang="en-US" sz="900"/>
              <a:t>BD-ROM（蓝光光盘）的基准倍速为4.5MB/s（1x）。实际最大数据传输速度通常指激光头在光盘最外圈读写数据所达到的速度，而光盘内圈的数据传输速度约为外圈的一半。</a:t>
            </a:r>
            <a:endParaRPr lang="zh-CN" altLang="en-US" sz="900"/>
          </a:p>
          <a:p>
            <a:r>
              <a:rPr lang="zh-CN" altLang="en-US" sz="900"/>
              <a:t>磁盘：</a:t>
            </a:r>
            <a:endParaRPr lang="zh-CN" altLang="en-US" sz="900"/>
          </a:p>
          <a:p>
            <a:r>
              <a:rPr lang="zh-CN" altLang="en-US" sz="900"/>
              <a:t>传统硬盘（HDD）的读写速度受多种因素影响，如转速、接口类型（IDE、SATA等）和缓存容量。一般来说，SATA接口的硬盘读写速度可以达到几十到几百MB/s的范围内。</a:t>
            </a:r>
            <a:endParaRPr lang="zh-CN" altLang="en-US" sz="900"/>
          </a:p>
          <a:p>
            <a:r>
              <a:rPr lang="zh-CN" altLang="en-US" sz="900"/>
              <a:t>磁盘读写带宽的实例：15000转的SATA硬盘的顺序读取带宽可以达到100MB/s以上。但请注意，实际性能可能因具体情况而异。</a:t>
            </a:r>
            <a:endParaRPr lang="zh-CN" altLang="en-US" sz="900"/>
          </a:p>
          <a:p>
            <a:r>
              <a:rPr lang="zh-CN" altLang="en-US" sz="900"/>
              <a:t>U盘：</a:t>
            </a:r>
            <a:endParaRPr lang="zh-CN" altLang="en-US" sz="900"/>
          </a:p>
          <a:p>
            <a:r>
              <a:rPr lang="zh-CN" altLang="en-US" sz="900"/>
              <a:t>U盘的读写速度与其支持的USB版本（USB 2.0、USB 3.0等）以及连接到的USB端口的版本有关。</a:t>
            </a:r>
            <a:endParaRPr lang="zh-CN" altLang="en-US" sz="900"/>
          </a:p>
          <a:p>
            <a:r>
              <a:rPr lang="zh-CN" altLang="en-US" sz="900"/>
              <a:t>USB 2.0的U盘读写速度通常在几MB到几十MB/s的范围内。</a:t>
            </a:r>
            <a:endParaRPr lang="zh-CN" altLang="en-US" sz="900"/>
          </a:p>
          <a:p>
            <a:r>
              <a:rPr lang="zh-CN" altLang="en-US" sz="900"/>
              <a:t>USB 3.0的U盘则可以实现更高的速度，连续文件读写速度通常在几十MB到几百MB/s之间，具体取决于U盘的性能和连接条件。</a:t>
            </a:r>
            <a:endParaRPr lang="zh-CN" altLang="en-US" sz="900"/>
          </a:p>
          <a:p>
            <a:r>
              <a:rPr lang="zh-CN" altLang="en-US" sz="900"/>
              <a:t>固态盘（SSD）：</a:t>
            </a:r>
            <a:endParaRPr lang="zh-CN" altLang="en-US" sz="900"/>
          </a:p>
          <a:p>
            <a:r>
              <a:rPr lang="zh-CN" altLang="en-US" sz="900"/>
              <a:t>固态硬盘的读写速度远高于传统硬盘，且不受转速限制。</a:t>
            </a:r>
            <a:endParaRPr lang="zh-CN" altLang="en-US" sz="900"/>
          </a:p>
          <a:p>
            <a:r>
              <a:rPr lang="zh-CN" altLang="en-US" sz="900"/>
              <a:t>PCIe 3.0 SSD的读写速度可以达到几千MB/s的水平，而旗舰级产品甚至可能接近或超过3500MB/s的读写速度。</a:t>
            </a:r>
            <a:endParaRPr lang="zh-CN" altLang="en-US" sz="900"/>
          </a:p>
          <a:p>
            <a:r>
              <a:rPr lang="zh-CN" altLang="en-US" sz="900"/>
              <a:t>PCIe 4.0 SSD则进一步提升了性能，可以轻松突破7000MB/s的读写速度，几乎是PCIe 3.0性能的两倍。</a:t>
            </a:r>
            <a:endParaRPr lang="zh-CN" altLang="en-US" sz="900"/>
          </a:p>
          <a:p>
            <a:r>
              <a:rPr lang="zh-CN" altLang="en-US" sz="900"/>
              <a:t>需要注意的是，以上提到的速度都是理论值或典型值，实际使用中可能会受到多种因素的影响，如设备性能、接口类型、驱动程序、操作系统以及文件类型和大小等。因此，在选择存储设备时，除了考虑其标称的速度外，还应结合实际应用场景和需求进行评估。</a:t>
            </a:r>
            <a:endParaRPr lang="zh-CN" altLang="en-US" sz="9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endParaRPr lang="zh-CN" altLang="en-US" dirty="0"/>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PTBR</a:t>
            </a:r>
            <a:r>
              <a:rPr lang="zh-CN" altLang="en-US"/>
              <a:t>概念，</a:t>
            </a:r>
            <a:r>
              <a:rPr lang="en-US" altLang="zh-CN"/>
              <a:t>PTEA</a:t>
            </a:r>
            <a:r>
              <a:rPr lang="zh-CN" altLang="en-US"/>
              <a:t>概念，</a:t>
            </a:r>
            <a:r>
              <a:rPr lang="en-US" altLang="zh-CN"/>
              <a:t>PTE</a:t>
            </a:r>
            <a:r>
              <a:rPr lang="zh-CN" altLang="en-US"/>
              <a:t>概念讲清楚</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每个进程都使用相同的虚拟地址空间，不同进程相同虚拟地址对应的物理数据是不一样的，无法用虚拟地址去</a:t>
            </a:r>
            <a:r>
              <a:rPr lang="en-US" altLang="zh-CN"/>
              <a:t>cache</a:t>
            </a:r>
            <a:r>
              <a:rPr lang="zh-CN" altLang="en-US"/>
              <a:t>中去查找，导致不同进程切换的时候可能会切换</a:t>
            </a:r>
            <a:r>
              <a:rPr lang="en-US" altLang="zh-CN"/>
              <a:t>cache</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r>
              <a:rPr lang="en-US" altLang="zh-CN" dirty="0"/>
              <a:t>=PTBR+ VPN*PageSize</a:t>
            </a:r>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endParaRPr lang="en-US" altLang="zh-CN" dirty="0"/>
          </a:p>
          <a:p>
            <a:endParaRPr lang="zh-CN" altLang="en-US" dirty="0"/>
          </a:p>
          <a:p>
            <a:r>
              <a:rPr lang="zh-CN" altLang="en-US" dirty="0"/>
              <a:t>缺页</a:t>
            </a:r>
            <a:r>
              <a:rPr lang="en-US" altLang="zh-CN" dirty="0"/>
              <a:t>CPU</a:t>
            </a:r>
            <a:r>
              <a:rPr lang="zh-CN" altLang="en-US" dirty="0"/>
              <a:t>在干什么？</a:t>
            </a:r>
            <a:r>
              <a:rPr lang="en-US" altLang="zh-CN" dirty="0"/>
              <a:t>  </a:t>
            </a:r>
            <a:r>
              <a:rPr lang="zh-CN" altLang="en-US" dirty="0"/>
              <a:t>调度其他进程运行，当前进程挂起等待页命中</a:t>
            </a:r>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号字节地址单元的一个自己，</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为避免这个问题，高级语言中的变量也会考虑按存储单元边界对齐在主存中存放，也就是按边界对齐的方式存储数据，。。。。。</a:t>
            </a:r>
            <a:endParaRPr lang="en-US" altLang="zh-CN" dirty="0"/>
          </a:p>
          <a:p>
            <a:endParaRPr lang="en-US" altLang="zh-CN" dirty="0"/>
          </a:p>
          <a:p>
            <a:r>
              <a:rPr lang="en-US" altLang="zh-CN" dirty="0"/>
              <a:t>Int</a:t>
            </a:r>
            <a:r>
              <a:rPr lang="zh-CN" altLang="en-US" dirty="0"/>
              <a:t>行</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4049" y="-2356"/>
            <a:ext cx="12187951" cy="6993161"/>
            <a:chOff x="4049" y="26519"/>
            <a:chExt cx="12187951" cy="6993161"/>
          </a:xfrm>
        </p:grpSpPr>
        <p:pic>
          <p:nvPicPr>
            <p:cNvPr id="14" name="图片 13"/>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a:fillRect/>
            </a:stretch>
          </p:blipFill>
          <p:spPr>
            <a:xfrm>
              <a:off x="6561" y="3618316"/>
              <a:ext cx="12185439" cy="3401364"/>
            </a:xfrm>
            <a:prstGeom prst="rect">
              <a:avLst/>
            </a:prstGeom>
          </p:spPr>
        </p:pic>
        <p:sp>
          <p:nvSpPr>
            <p:cNvPr id="16" name="矩形 15"/>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p:cNvPicPr>
            <a:picLocks noChangeAspect="1"/>
          </p:cNvPicPr>
          <p:nvPr userDrawn="1"/>
        </p:nvPicPr>
        <p:blipFill>
          <a:blip r:embed="rId3"/>
          <a:stretch>
            <a:fillRect/>
          </a:stretch>
        </p:blipFill>
        <p:spPr>
          <a:xfrm>
            <a:off x="10310585" y="364350"/>
            <a:ext cx="1554844" cy="353947"/>
          </a:xfrm>
          <a:prstGeom prst="rect">
            <a:avLst/>
          </a:prstGeom>
        </p:spPr>
      </p:pic>
      <p:sp>
        <p:nvSpPr>
          <p:cNvPr id="18"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椭圆 18"/>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0" name="矩形 19"/>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4" name="图片 23"/>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内容占位符 2"/>
          <p:cNvSpPr>
            <a:spLocks noGrp="1"/>
          </p:cNvSpPr>
          <p:nvPr>
            <p:ph idx="1"/>
          </p:nvPr>
        </p:nvSpPr>
        <p:spPr>
          <a:xfrm>
            <a:off x="487822" y="942764"/>
            <a:ext cx="11193031"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showMasterPhAnim="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fld>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fld>
            <a:r>
              <a:rPr lang="en-US" altLang="zh-CN"/>
              <a:t>- </a:t>
            </a: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4.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3" Type="http://schemas.openxmlformats.org/officeDocument/2006/relationships/theme" Target="../theme/theme7.xml"/><Relationship Id="rId12"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png"/></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image" Target="../media/image78.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83.jpeg"/><Relationship Id="rId2" Type="http://schemas.openxmlformats.org/officeDocument/2006/relationships/image" Target="../media/image82.wmf"/><Relationship Id="rId1"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1" Type="http://schemas.openxmlformats.org/officeDocument/2006/relationships/slideLayout" Target="../slideLayouts/slideLayout2.xml"/><Relationship Id="rId10" Type="http://schemas.openxmlformats.org/officeDocument/2006/relationships/image" Target="../media/image31.jpeg"/><Relationship Id="rId1" Type="http://schemas.openxmlformats.org/officeDocument/2006/relationships/image" Target="../media/image22.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82.wmf"/></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wmf"/></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79.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34.wmf"/><Relationship Id="rId1" Type="http://schemas.openxmlformats.org/officeDocument/2006/relationships/image" Target="../media/image33.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6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4.emf"/><Relationship Id="rId1" Type="http://schemas.openxmlformats.org/officeDocument/2006/relationships/oleObject" Target="../embeddings/oleObject1.bin"/></Relationships>
</file>

<file path=ppt/slides/_rels/slide16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5.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image" Target="../media/image2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jpe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jpe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20.wmf"/><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e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2" Type="http://schemas.openxmlformats.org/officeDocument/2006/relationships/slideLayout" Target="../slideLayouts/slideLayout2.xml"/><Relationship Id="rId11" Type="http://schemas.openxmlformats.org/officeDocument/2006/relationships/image" Target="../media/image32.png"/><Relationship Id="rId10" Type="http://schemas.openxmlformats.org/officeDocument/2006/relationships/image" Target="../media/image31.jpeg"/><Relationship Id="rId1" Type="http://schemas.openxmlformats.org/officeDocument/2006/relationships/image" Target="../media/image2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emf"/><Relationship Id="rId1" Type="http://schemas.openxmlformats.org/officeDocument/2006/relationships/image" Target="../media/image3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16112" y="8255"/>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b="1" dirty="0"/>
              <a:t>易失性存储器</a:t>
            </a:r>
            <a:r>
              <a:rPr lang="zh-CN" altLang="en-US" dirty="0"/>
              <a:t> </a:t>
            </a:r>
            <a:r>
              <a:rPr lang="en-US" altLang="zh-CN" sz="2500" i="1" dirty="0">
                <a:solidFill>
                  <a:srgbClr val="0000FF"/>
                </a:solidFill>
              </a:rPr>
              <a:t>Volatile Memories</a:t>
            </a:r>
            <a:endParaRPr lang="en-US" altLang="zh-CN" sz="2500" i="1" dirty="0">
              <a:solidFill>
                <a:srgbClr val="0000FF"/>
              </a:solidFill>
            </a:endParaRPr>
          </a:p>
          <a:p>
            <a:pPr lvl="1"/>
            <a:r>
              <a:rPr lang="zh-CN" altLang="en-US" sz="2400" dirty="0"/>
              <a:t>断电后信息消失</a:t>
            </a:r>
            <a:endParaRPr lang="zh-CN" altLang="en-US" sz="2400" dirty="0"/>
          </a:p>
          <a:p>
            <a:pPr lvl="1"/>
            <a:r>
              <a:rPr lang="en-US" altLang="zh-CN" sz="2400" dirty="0"/>
              <a:t>SRAM</a:t>
            </a:r>
            <a:endParaRPr lang="en-US" altLang="zh-CN" sz="2400" dirty="0"/>
          </a:p>
          <a:p>
            <a:pPr lvl="1"/>
            <a:r>
              <a:rPr lang="en-US" altLang="zh-CN" sz="2400" dirty="0"/>
              <a:t>DRAM</a:t>
            </a:r>
            <a:endParaRPr lang="en-US" altLang="zh-CN" sz="2400" dirty="0"/>
          </a:p>
          <a:p>
            <a:r>
              <a:rPr lang="zh-CN" altLang="en-US" b="1" dirty="0"/>
              <a:t>非易失性存储器</a:t>
            </a:r>
            <a:r>
              <a:rPr lang="en-US" altLang="zh-CN" sz="2500" i="1" dirty="0">
                <a:solidFill>
                  <a:srgbClr val="0000FF"/>
                </a:solidFill>
              </a:rPr>
              <a:t>Non-Volatile Memories</a:t>
            </a:r>
            <a:endParaRPr lang="en-US" altLang="zh-CN" sz="2500" i="1" dirty="0">
              <a:solidFill>
                <a:srgbClr val="0000FF"/>
              </a:solidFill>
            </a:endParaRPr>
          </a:p>
          <a:p>
            <a:pPr lvl="1"/>
            <a:r>
              <a:rPr lang="zh-CN" altLang="en-US" sz="2400" dirty="0"/>
              <a:t>断电后仍能保存信息</a:t>
            </a:r>
            <a:endParaRPr lang="zh-CN" altLang="en-US" sz="2400" dirty="0"/>
          </a:p>
          <a:p>
            <a:pPr lvl="1"/>
            <a:r>
              <a:rPr lang="zh-CN" altLang="en-US" sz="2400" dirty="0"/>
              <a:t>磁存储器、激光存储器、</a:t>
            </a:r>
            <a:r>
              <a:rPr lang="en-US" altLang="zh-CN" sz="2400" dirty="0"/>
              <a:t>FLASH</a:t>
            </a:r>
            <a:r>
              <a:rPr lang="zh-CN" altLang="en-US" sz="2400" dirty="0"/>
              <a:t>闪存、</a:t>
            </a:r>
            <a:r>
              <a:rPr lang="en-US" altLang="zh-CN" sz="2400" dirty="0"/>
              <a:t>NVRAM</a:t>
            </a:r>
            <a:endParaRPr lang="en-US" altLang="zh-CN" sz="2400" dirty="0"/>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多体单字存储器 （多体交叉存储器）</a:t>
            </a:r>
            <a:endParaRPr lang="zh-CN" altLang="en-US" dirty="0"/>
          </a:p>
        </p:txBody>
      </p:sp>
      <p:sp>
        <p:nvSpPr>
          <p:cNvPr id="3" name="内容占位符 2"/>
          <p:cNvSpPr>
            <a:spLocks noGrp="1"/>
          </p:cNvSpPr>
          <p:nvPr>
            <p:ph idx="1"/>
          </p:nvPr>
        </p:nvSpPr>
        <p:spPr/>
        <p:txBody>
          <a:bodyPr>
            <a:normAutofit/>
          </a:bodyPr>
          <a:lstStyle/>
          <a:p>
            <a:r>
              <a:rPr lang="zh-CN" altLang="en-US" b="1" dirty="0"/>
              <a:t>多模块顺序存储器</a:t>
            </a:r>
            <a:endParaRPr lang="en-US" altLang="zh-CN" b="1" dirty="0"/>
          </a:p>
          <a:p>
            <a:pPr lvl="1"/>
            <a:r>
              <a:rPr lang="zh-CN" altLang="en-US" sz="2200" b="1" dirty="0"/>
              <a:t>高位多体交叉</a:t>
            </a:r>
            <a:endParaRPr lang="en-US" altLang="zh-CN" sz="2200" b="1"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b="1" dirty="0"/>
              <a:t>多模块交叉存储器</a:t>
            </a:r>
            <a:endParaRPr lang="en-US" altLang="zh-CN" b="1" dirty="0"/>
          </a:p>
          <a:p>
            <a:pPr lvl="1"/>
            <a:r>
              <a:rPr lang="zh-CN" altLang="en-US" sz="2200" b="1" dirty="0"/>
              <a:t>低位多体交叉</a:t>
            </a:r>
            <a:endParaRPr lang="en-US" altLang="zh-CN" sz="2200" b="1"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endParaRPr lang="zh-CN" altLang="en-US" sz="22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多模块顺序存储器（存储扩展）</a:t>
            </a:r>
            <a:endParaRPr lang="zh-CN" altLang="en-US" dirty="0"/>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一个地址寄存器</a:t>
            </a:r>
            <a:endParaRPr lang="zh-CN" altLang="en-US" sz="2400" b="1" dirty="0"/>
          </a:p>
          <a:p>
            <a:r>
              <a:rPr lang="zh-CN" altLang="en-US" sz="2400" b="1" dirty="0"/>
              <a:t>高位片选，多模块串行</a:t>
            </a:r>
            <a:endParaRPr lang="zh-CN" altLang="en-US" sz="2400" b="1" dirty="0"/>
          </a:p>
          <a:p>
            <a:endParaRPr lang="zh-CN" altLang="en-US" sz="2400" dirty="0"/>
          </a:p>
          <a:p>
            <a:r>
              <a:rPr lang="zh-CN" altLang="en-US" sz="2400" b="1" dirty="0">
                <a:solidFill>
                  <a:srgbClr val="1387B7"/>
                </a:solidFill>
              </a:rPr>
              <a:t>扩容</a:t>
            </a:r>
            <a:r>
              <a:rPr lang="zh-CN" altLang="en-US" sz="2400" dirty="0"/>
              <a:t>方便</a:t>
            </a:r>
            <a:endParaRPr lang="en-US" altLang="zh-CN" sz="2400" dirty="0"/>
          </a:p>
          <a:p>
            <a:r>
              <a:rPr lang="zh-CN" altLang="en-US" sz="2400" dirty="0"/>
              <a:t>性能无提升</a:t>
            </a:r>
            <a:endParaRPr lang="zh-CN" altLang="en-US" sz="2400" dirty="0"/>
          </a:p>
          <a:p>
            <a:r>
              <a:rPr lang="zh-CN" altLang="en-US" sz="2400" dirty="0"/>
              <a:t>方便故障隔离</a:t>
            </a:r>
            <a:endParaRPr lang="zh-CN" altLang="en-US" sz="2400" dirty="0"/>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endParaRPr lang="en-US" altLang="zh-CN" sz="1400" b="1" dirty="0">
                <a:solidFill>
                  <a:srgbClr val="0066FF"/>
                </a:solidFill>
                <a:latin typeface="+mn-ea"/>
              </a:endParaRP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69" name="Line 68"/>
          <p:cNvSpPr>
            <a:spLocks noChangeAspect="1" noChangeShapeType="1"/>
          </p:cNvSpPr>
          <p:nvPr/>
        </p:nvSpPr>
        <p:spPr bwMode="auto">
          <a:xfrm>
            <a:off x="1473845" y="5385894"/>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ln>
        </p:spPr>
        <p:txBody>
          <a:bodyPr>
            <a:spAutoFit/>
          </a:bodyPr>
          <a:lstStyle/>
          <a:p>
            <a:pPr algn="ctr"/>
            <a:r>
              <a:rPr lang="en-US" altLang="zh-CN" sz="2000" dirty="0">
                <a:latin typeface="+mn-ea"/>
              </a:rPr>
              <a:t> </a:t>
            </a:r>
            <a:r>
              <a:rPr lang="zh-CN" altLang="en-US" sz="2000" b="1" dirty="0">
                <a:latin typeface="+mn-ea"/>
              </a:rPr>
              <a:t>顺序方式</a:t>
            </a:r>
            <a:endParaRPr lang="zh-CN" altLang="en-US" sz="2000" b="1" dirty="0">
              <a:latin typeface="+mn-ea"/>
            </a:endParaRPr>
          </a:p>
        </p:txBody>
      </p:sp>
      <p:grpSp>
        <p:nvGrpSpPr>
          <p:cNvPr id="73" name="Group 72"/>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79" name="Group 78"/>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85" name="Group 84"/>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endParaRPr lang="zh-CN" altLang="en-US"/>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83287"/>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195601" name="Text Box 70"/>
          <p:cNvSpPr txBox="1">
            <a:spLocks noChangeArrowheads="1"/>
          </p:cNvSpPr>
          <p:nvPr/>
        </p:nvSpPr>
        <p:spPr bwMode="auto">
          <a:xfrm>
            <a:off x="2463445" y="5808624"/>
            <a:ext cx="1540265" cy="400110"/>
          </a:xfrm>
          <a:prstGeom prst="rect">
            <a:avLst/>
          </a:prstGeom>
          <a:noFill/>
          <a:ln w="9525">
            <a:noFill/>
            <a:miter lim="800000"/>
          </a:ln>
        </p:spPr>
        <p:txBody>
          <a:bodyPr>
            <a:spAutoFit/>
          </a:bodyPr>
          <a:lstStyle/>
          <a:p>
            <a:pPr algn="ctr"/>
            <a:r>
              <a:rPr lang="zh-CN" altLang="en-US" sz="2000" b="1" dirty="0">
                <a:latin typeface="+mn-ea"/>
              </a:rPr>
              <a:t>交叉方式</a:t>
            </a:r>
            <a:endParaRPr lang="zh-CN" altLang="en-US" sz="2000" b="1" dirty="0">
              <a:latin typeface="+mn-ea"/>
            </a:endParaRPr>
          </a:p>
        </p:txBody>
      </p:sp>
      <p:grpSp>
        <p:nvGrpSpPr>
          <p:cNvPr id="3" name="Group 96"/>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4" name="Group 97"/>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5" name="Group 98"/>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6" name="Group 99"/>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7" name="Group 100"/>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8" name="Group 101"/>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9" name="Group 102"/>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0" name="Group 103"/>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95587" name="Group 4"/>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endParaRPr lang="en-US" altLang="zh-CN" sz="1400" b="1">
                <a:solidFill>
                  <a:srgbClr val="0066FF"/>
                </a:solidFill>
                <a:latin typeface="+mn-ea"/>
              </a:endParaRP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b="1" dirty="0">
                <a:solidFill>
                  <a:srgbClr val="1387B7"/>
                </a:solidFill>
              </a:rPr>
              <a:t>扩容、提速</a:t>
            </a:r>
            <a:endParaRPr lang="en-US" altLang="zh-CN" sz="2400" b="1" dirty="0">
              <a:solidFill>
                <a:srgbClr val="1387B7"/>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endParaRPr lang="zh-CN" altLang="en-US" dirty="0"/>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ln>
        </p:spPr>
        <p:txBody>
          <a:bodyPr>
            <a:spAutoFit/>
          </a:bodyPr>
          <a:lstStyle/>
          <a:p>
            <a:pPr algn="ctr"/>
            <a:r>
              <a:rPr lang="en-US" altLang="zh-CN" sz="1400" b="1">
                <a:solidFill>
                  <a:schemeClr val="folHlink"/>
                </a:solidFill>
                <a:latin typeface="Tahoma" panose="020B0604030504040204" pitchFamily="34" charset="0"/>
                <a:ea typeface="宋体" panose="02010600030101010101" pitchFamily="2" charset="-122"/>
              </a:rPr>
              <a:t>T</a:t>
            </a:r>
            <a:endParaRPr lang="en-US" altLang="zh-CN" sz="1400" b="1" baseline="-25000">
              <a:solidFill>
                <a:schemeClr val="folHlink"/>
              </a:solidFill>
              <a:latin typeface="Tahoma" panose="020B0604030504040204" pitchFamily="34" charset="0"/>
              <a:ea typeface="宋体" panose="02010600030101010101" pitchFamily="2"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anose="020B0604030504040204" pitchFamily="34" charset="0"/>
                <a:ea typeface="宋体" panose="02010600030101010101" pitchFamily="2" charset="-122"/>
              </a:rPr>
              <a:t>M</a:t>
            </a:r>
            <a:r>
              <a:rPr lang="en-US" altLang="zh-CN" sz="1400" b="1" baseline="-25000" dirty="0">
                <a:solidFill>
                  <a:schemeClr val="bg1"/>
                </a:solidFill>
                <a:latin typeface="Tahoma" panose="020B0604030504040204" pitchFamily="34" charset="0"/>
                <a:ea typeface="宋体" panose="02010600030101010101" pitchFamily="2" charset="-122"/>
              </a:rPr>
              <a:t>1</a:t>
            </a:r>
            <a:endParaRPr lang="en-US" altLang="zh-CN" sz="1200" b="1" dirty="0">
              <a:solidFill>
                <a:schemeClr val="bg1"/>
              </a:solidFill>
              <a:latin typeface="Tahoma" panose="020B0604030504040204" pitchFamily="34" charset="0"/>
              <a:ea typeface="宋体" panose="02010600030101010101" pitchFamily="2"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2</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3</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rPr>
              <a:t></a:t>
            </a:r>
            <a:endPar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endParaRP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T  = m</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m = T/</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交叉存取度</a:t>
            </a:r>
            <a:endPar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endParaRPr lang="zh-CN" altLang="en-US" sz="2400" dirty="0">
              <a:solidFill>
                <a:srgbClr val="66FF33"/>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连续读取</a:t>
            </a:r>
            <a:r>
              <a:rPr lang="en-US" altLang="zh-CN"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n</a:t>
            </a: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个字的时间</a:t>
            </a:r>
            <a:endPar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1</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=T+(n-1)  </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2</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err="1">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nT</a:t>
            </a:r>
            <a:endParaRPr lang="en-US" altLang="zh-CN" sz="2400" dirty="0">
              <a:solidFill>
                <a:schemeClr val="folHlink"/>
              </a:solidFill>
              <a:latin typeface="微软雅黑" panose="020B0503020204020204" pitchFamily="34" charset="-122"/>
              <a:ea typeface="微软雅黑" panose="020B0503020204020204" pitchFamily="34"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ln>
          <a:effectLst/>
        </p:spPr>
        <p:txBody>
          <a:bodyPr>
            <a:spAutoFit/>
          </a:bodyPr>
          <a:lstStyle/>
          <a:p>
            <a:pPr algn="ctr">
              <a:defRPr/>
            </a:pPr>
            <a:r>
              <a:rPr lang="en-US" altLang="zh-CN" sz="2000" dirty="0">
                <a:solidFill>
                  <a:schemeClr val="accent2"/>
                </a:solidFill>
                <a:latin typeface="Arial" panose="020B0604020202020204" pitchFamily="34" charset="0"/>
              </a:rPr>
              <a:t>T:  </a:t>
            </a:r>
            <a:r>
              <a:rPr lang="zh-CN" altLang="en-US" sz="2000" dirty="0">
                <a:solidFill>
                  <a:schemeClr val="accent2"/>
                </a:solidFill>
                <a:latin typeface="Arial" panose="020B0604020202020204" pitchFamily="34" charset="0"/>
              </a:rPr>
              <a:t>模块存取周期</a:t>
            </a:r>
            <a:r>
              <a:rPr lang="zh-CN" altLang="en-US" sz="2000" b="1" dirty="0">
                <a:solidFill>
                  <a:schemeClr val="accent2"/>
                </a:solidFill>
                <a:latin typeface="Arial" panose="020B0604020202020204" pitchFamily="34" charset="0"/>
              </a:rPr>
              <a:t> </a:t>
            </a:r>
            <a:r>
              <a:rPr lang="zh-CN" altLang="en-US" sz="2000" dirty="0">
                <a:solidFill>
                  <a:schemeClr val="accent2"/>
                </a:solidFill>
                <a:effectLst>
                  <a:outerShdw blurRad="38100" dist="38100" dir="2700000" algn="tl">
                    <a:srgbClr val="C0C0C0"/>
                  </a:outerShdw>
                </a:effectLst>
                <a:latin typeface="Arial" panose="020B0604020202020204" pitchFamily="34" charset="0"/>
                <a:sym typeface="Symbol" panose="05050102010706020507" pitchFamily="18" charset="2"/>
              </a:rPr>
              <a:t>：</a:t>
            </a:r>
            <a:r>
              <a:rPr lang="zh-CN" altLang="en-US" sz="2000" dirty="0">
                <a:solidFill>
                  <a:schemeClr val="accent2"/>
                </a:solidFill>
                <a:latin typeface="Arial" panose="020B0604020202020204" pitchFamily="34" charset="0"/>
              </a:rPr>
              <a:t>总线传输周期 </a:t>
            </a:r>
            <a:endParaRPr lang="zh-CN" altLang="en-US" sz="2000" dirty="0">
              <a:solidFill>
                <a:schemeClr val="accent2"/>
              </a:solidFill>
              <a:latin typeface="Arial" panose="020B0604020202020204" pitchFamily="34" charset="0"/>
            </a:endParaRPr>
          </a:p>
          <a:p>
            <a:pPr algn="ctr">
              <a:defRPr/>
            </a:pPr>
            <a:r>
              <a:rPr lang="en-US" altLang="zh-CN" sz="2000" dirty="0">
                <a:solidFill>
                  <a:schemeClr val="accent2"/>
                </a:solidFill>
                <a:latin typeface="Arial" panose="020B0604020202020204" pitchFamily="34" charset="0"/>
              </a:rPr>
              <a:t>m: </a:t>
            </a:r>
            <a:r>
              <a:rPr lang="zh-CN" altLang="en-US" sz="2000" dirty="0">
                <a:solidFill>
                  <a:schemeClr val="accent2"/>
                </a:solidFill>
                <a:latin typeface="Arial" panose="020B0604020202020204" pitchFamily="34" charset="0"/>
              </a:rPr>
              <a:t>存储器交叉模块数</a:t>
            </a:r>
            <a:endParaRPr lang="zh-CN" altLang="en-US" sz="2000" dirty="0">
              <a:solidFill>
                <a:schemeClr val="accent2"/>
              </a:solidFill>
              <a:latin typeface="Arial" panose="020B0604020202020204" pitchFamily="34" charset="0"/>
            </a:endParaRP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ln>
        </p:spPr>
        <p:txBody>
          <a:bodyPr>
            <a:spAutoFit/>
          </a:bodyPr>
          <a:lstStyle/>
          <a:p>
            <a:pPr algn="ctr"/>
            <a:r>
              <a:rPr lang="zh-CN" altLang="en-US" sz="1400">
                <a:solidFill>
                  <a:schemeClr val="folHlink"/>
                </a:solidFill>
                <a:latin typeface="Tahoma" panose="020B0604030504040204" pitchFamily="34" charset="0"/>
                <a:ea typeface="宋体" panose="02010600030101010101" pitchFamily="2" charset="-122"/>
              </a:rPr>
              <a:t>时间</a:t>
            </a:r>
            <a:endParaRPr lang="zh-CN" altLang="en-US" sz="1400" baseline="-25000">
              <a:solidFill>
                <a:schemeClr val="folHlink"/>
              </a:solidFill>
              <a:latin typeface="Tahoma" panose="020B0604030504040204" pitchFamily="34" charset="0"/>
              <a:ea typeface="宋体" panose="02010600030101010101" pitchFamily="2" charset="-122"/>
            </a:endParaRPr>
          </a:p>
        </p:txBody>
      </p:sp>
      <p:sp>
        <p:nvSpPr>
          <p:cNvPr id="199702" name="Text Box 23"/>
          <p:cNvSpPr txBox="1">
            <a:spLocks noChangeArrowheads="1"/>
          </p:cNvSpPr>
          <p:nvPr/>
        </p:nvSpPr>
        <p:spPr bwMode="auto">
          <a:xfrm>
            <a:off x="1835740" y="1429387"/>
            <a:ext cx="685800" cy="304800"/>
          </a:xfrm>
          <a:prstGeom prst="rect">
            <a:avLst/>
          </a:prstGeom>
          <a:noFill/>
          <a:ln w="9525">
            <a:noFill/>
            <a:miter lim="800000"/>
          </a:ln>
        </p:spPr>
        <p:txBody>
          <a:bodyPr>
            <a:spAutoFit/>
          </a:bodyPr>
          <a:lstStyle/>
          <a:p>
            <a:pPr algn="ctr"/>
            <a:r>
              <a:rPr lang="zh-CN" altLang="en-US" sz="1400" dirty="0">
                <a:solidFill>
                  <a:schemeClr val="folHlink"/>
                </a:solidFill>
                <a:latin typeface="Tahoma" panose="020B0604030504040204" pitchFamily="34" charset="0"/>
                <a:ea typeface="宋体" panose="02010600030101010101" pitchFamily="2" charset="-122"/>
              </a:rPr>
              <a:t>字</a:t>
            </a:r>
            <a:endParaRPr lang="zh-CN" altLang="en-US" sz="1400" baseline="-25000" dirty="0">
              <a:solidFill>
                <a:schemeClr val="folHlink"/>
              </a:solidFill>
              <a:latin typeface="Tahoma" panose="020B0604030504040204" pitchFamily="34" charset="0"/>
              <a:ea typeface="宋体" panose="02010600030101010101" pitchFamily="2"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anose="020B0604030504040204" pitchFamily="34" charset="0"/>
                <a:sym typeface="Symbol" panose="05050102010706020507" pitchFamily="18" charset="2"/>
              </a:rPr>
              <a:t>t</a:t>
            </a:r>
            <a:r>
              <a:rPr lang="en-US" altLang="zh-CN" sz="2600" baseline="-25000" dirty="0">
                <a:solidFill>
                  <a:schemeClr val="folHlink"/>
                </a:solidFill>
                <a:latin typeface="Verdana" panose="020B0604030504040204" pitchFamily="34" charset="0"/>
                <a:sym typeface="Symbol" panose="05050102010706020507" pitchFamily="18" charset="2"/>
              </a:rPr>
              <a:t>1</a:t>
            </a:r>
            <a:r>
              <a:rPr lang="en-US" altLang="zh-CN" sz="2600" dirty="0">
                <a:solidFill>
                  <a:schemeClr val="folHlink"/>
                </a:solidFill>
                <a:latin typeface="Verdana" panose="020B0604030504040204" pitchFamily="34" charset="0"/>
                <a:sym typeface="Symbol" panose="05050102010706020507" pitchFamily="18" charset="2"/>
              </a:rPr>
              <a:t>&lt;t</a:t>
            </a:r>
            <a:r>
              <a:rPr lang="en-US" altLang="zh-CN" sz="2600" baseline="-25000" dirty="0">
                <a:solidFill>
                  <a:schemeClr val="folHlink"/>
                </a:solidFill>
                <a:latin typeface="Verdana" panose="020B0604030504040204" pitchFamily="34" charset="0"/>
                <a:sym typeface="Symbol" panose="05050102010706020507" pitchFamily="18" charset="2"/>
              </a:rPr>
              <a:t>2</a:t>
            </a:r>
            <a:endParaRPr lang="en-US" altLang="zh-CN" sz="2600" dirty="0">
              <a:solidFill>
                <a:schemeClr val="folHlink"/>
              </a:solidFill>
              <a:latin typeface="Verdana" panose="020B0604030504040204" pitchFamily="34" charset="0"/>
            </a:endParaRPr>
          </a:p>
        </p:txBody>
      </p:sp>
      <p:grpSp>
        <p:nvGrpSpPr>
          <p:cNvPr id="199704" name="Group 25"/>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4.5 </a:t>
            </a:r>
            <a:r>
              <a:rPr lang="zh-CN" altLang="en-US" b="1" dirty="0">
                <a:solidFill>
                  <a:srgbClr val="C00000"/>
                </a:solidFill>
                <a:effectLst>
                  <a:outerShdw blurRad="38100" dist="38100" dir="2700000" algn="tl">
                    <a:srgbClr val="000000">
                      <a:alpha val="43137"/>
                    </a:srgbClr>
                  </a:outerShdw>
                </a:effectLst>
                <a:latin typeface="+mj-lt"/>
              </a:rPr>
              <a:t>高速缓冲存储器</a:t>
            </a:r>
            <a:endParaRPr lang="en-US" altLang="zh-CN"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4.5.1 cache</a:t>
            </a:r>
            <a:r>
              <a:rPr lang="zh-CN" altLang="en-US" b="1" dirty="0">
                <a:solidFill>
                  <a:srgbClr val="C00000"/>
                </a:solidFill>
                <a:effectLst>
                  <a:outerShdw blurRad="38100" dist="38100" dir="2700000" algn="tl">
                    <a:srgbClr val="000000">
                      <a:alpha val="43137"/>
                    </a:srgbClr>
                  </a:outerShdw>
                </a:effectLst>
                <a:latin typeface="+mn-lt"/>
              </a:rPr>
              <a:t>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4.5.9 cache</a:t>
            </a:r>
            <a:r>
              <a:rPr lang="zh-CN" altLang="en-US" b="1" dirty="0">
                <a:latin typeface="+mn-lt"/>
              </a:rPr>
              <a:t>应用</a:t>
            </a:r>
            <a:endParaRPr lang="en-US" altLang="zh-CN" b="1" dirty="0">
              <a:latin typeface="+mn-l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pic>
        <p:nvPicPr>
          <p:cNvPr id="8" name="内容占位符 7"/>
          <p:cNvPicPr>
            <a:picLocks noGrp="1" noChangeAspect="1"/>
          </p:cNvPicPr>
          <p:nvPr>
            <p:ph idx="1"/>
          </p:nvPr>
        </p:nvPicPr>
        <p:blipFill>
          <a:blip r:embed="rId1"/>
          <a:stretch>
            <a:fillRect/>
          </a:stretch>
        </p:blipFill>
        <p:spPr>
          <a:xfrm>
            <a:off x="838200" y="968247"/>
            <a:ext cx="10515600" cy="5459669"/>
          </a:xfrm>
          <a:prstGeom prst="rect">
            <a:avLst/>
          </a:prstGeom>
          <a:ln>
            <a:solidFill>
              <a:schemeClr val="accent1"/>
            </a:solidFill>
          </a:ln>
          <a:effectLst>
            <a:outerShdw blurRad="50800" dist="38100" dir="2700000" algn="tl" rotWithShape="0">
              <a:prstClr val="black">
                <a:alpha val="40000"/>
              </a:prstClr>
            </a:outerShdw>
          </a:effectLst>
        </p:spPr>
      </p:pic>
      <p:grpSp>
        <p:nvGrpSpPr>
          <p:cNvPr id="4" name="组合 3"/>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7" name="矩形 6"/>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盘为什么只标读速率？</a:t>
              </a:r>
              <a:endParaRPr lang="zh-CN" altLang="en-US" sz="2200" b="1" dirty="0"/>
            </a:p>
          </p:txBody>
        </p:sp>
        <p:sp>
          <p:nvSpPr>
            <p:cNvPr id="3" name="等腰三角形 2"/>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8051800" y="2681958"/>
            <a:ext cx="2951622" cy="747042"/>
            <a:chOff x="1638300" y="1397000"/>
            <a:chExt cx="2951622" cy="747042"/>
          </a:xfrm>
          <a:effectLst>
            <a:outerShdw blurRad="50800" dist="38100" dir="2700000" algn="tl" rotWithShape="0">
              <a:prstClr val="black">
                <a:alpha val="40000"/>
              </a:prstClr>
            </a:outerShdw>
          </a:effectLst>
        </p:grpSpPr>
        <p:sp>
          <p:nvSpPr>
            <p:cNvPr id="17" name="矩形 16"/>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不同</a:t>
              </a:r>
              <a:r>
                <a:rPr lang="en-US" altLang="zh-CN" sz="2200" b="1" dirty="0"/>
                <a:t>USB</a:t>
              </a:r>
              <a:r>
                <a:rPr lang="zh-CN" altLang="en-US" sz="2200" b="1" dirty="0"/>
                <a:t>接口意义？</a:t>
              </a:r>
              <a:endParaRPr lang="zh-CN" altLang="en-US" sz="2200" b="1" dirty="0"/>
            </a:p>
          </p:txBody>
        </p:sp>
        <p:sp>
          <p:nvSpPr>
            <p:cNvPr id="18" name="等腰三角形 17"/>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235450" y="2681958"/>
            <a:ext cx="2744788" cy="747042"/>
            <a:chOff x="2112962" y="1397000"/>
            <a:chExt cx="2744788" cy="747042"/>
          </a:xfrm>
          <a:effectLst>
            <a:outerShdw blurRad="50800" dist="38100" dir="2700000" algn="tl" rotWithShape="0">
              <a:prstClr val="black">
                <a:alpha val="40000"/>
              </a:prstClr>
            </a:outerShdw>
          </a:effectLst>
        </p:grpSpPr>
        <p:sp>
          <p:nvSpPr>
            <p:cNvPr id="20" name="矩形 19"/>
            <p:cNvSpPr/>
            <p:nvPr/>
          </p:nvSpPr>
          <p:spPr>
            <a:xfrm>
              <a:off x="2112962" y="1397000"/>
              <a:ext cx="2744788"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超极速固态</a:t>
              </a:r>
              <a:r>
                <a:rPr lang="en-US" altLang="zh-CN" sz="2200" b="1" dirty="0"/>
                <a:t>U</a:t>
              </a:r>
              <a:r>
                <a:rPr lang="zh-CN" altLang="en-US" sz="2200" b="1" dirty="0"/>
                <a:t>盘？</a:t>
              </a:r>
              <a:endParaRPr lang="zh-CN" altLang="en-US" sz="2200" b="1" dirty="0"/>
            </a:p>
          </p:txBody>
        </p:sp>
        <p:sp>
          <p:nvSpPr>
            <p:cNvPr id="21" name="等腰三角形 20"/>
            <p:cNvSpPr/>
            <p:nvPr/>
          </p:nvSpPr>
          <p:spPr>
            <a:xfrm rot="10800000">
              <a:off x="429895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994400" y="4201077"/>
            <a:ext cx="2951622" cy="747042"/>
            <a:chOff x="1638300" y="1397000"/>
            <a:chExt cx="2951622" cy="747042"/>
          </a:xfrm>
          <a:effectLst>
            <a:outerShdw blurRad="50800" dist="38100" dir="2700000" algn="tl" rotWithShape="0">
              <a:prstClr val="black">
                <a:alpha val="40000"/>
              </a:prstClr>
            </a:outerShdw>
          </a:effectLst>
        </p:grpSpPr>
        <p:sp>
          <p:nvSpPr>
            <p:cNvPr id="23" name="矩形 22"/>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盘有专利吗？</a:t>
              </a:r>
              <a:endParaRPr lang="zh-CN" altLang="en-US" sz="2200" b="1" dirty="0"/>
            </a:p>
          </p:txBody>
        </p:sp>
        <p:sp>
          <p:nvSpPr>
            <p:cNvPr id="24" name="等腰三角形 23"/>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pic>
        <p:nvPicPr>
          <p:cNvPr id="9" name="图片 8"/>
          <p:cNvPicPr>
            <a:picLocks noChangeAspect="1"/>
          </p:cNvPicPr>
          <p:nvPr/>
        </p:nvPicPr>
        <p:blipFill>
          <a:blip r:embed="rId1"/>
          <a:stretch>
            <a:fillRect/>
          </a:stretch>
        </p:blipFill>
        <p:spPr>
          <a:xfrm>
            <a:off x="487822" y="875255"/>
            <a:ext cx="11384138" cy="5488604"/>
          </a:xfrm>
          <a:prstGeom prst="rect">
            <a:avLst/>
          </a:prstGeom>
          <a:ln>
            <a:solidFill>
              <a:schemeClr val="accent1"/>
            </a:solidFill>
          </a:ln>
          <a:effectLst>
            <a:outerShdw blurRad="50800" dist="38100" dir="2700000" algn="tl" rotWithShape="0">
              <a:prstClr val="black">
                <a:alpha val="40000"/>
              </a:prstClr>
            </a:outerShdw>
          </a:effectLst>
        </p:spPr>
      </p:pic>
      <p:grpSp>
        <p:nvGrpSpPr>
          <p:cNvPr id="24" name="组合 23"/>
          <p:cNvGrpSpPr/>
          <p:nvPr/>
        </p:nvGrpSpPr>
        <p:grpSpPr>
          <a:xfrm>
            <a:off x="8504532" y="998867"/>
            <a:ext cx="3086401" cy="5266665"/>
            <a:chOff x="8498182" y="1032534"/>
            <a:chExt cx="3086401" cy="5266665"/>
          </a:xfrm>
        </p:grpSpPr>
        <p:pic>
          <p:nvPicPr>
            <p:cNvPr id="13" name="图片 12"/>
            <p:cNvPicPr>
              <a:picLocks noChangeAspect="1"/>
            </p:cNvPicPr>
            <p:nvPr/>
          </p:nvPicPr>
          <p:blipFill>
            <a:blip r:embed="rId2"/>
            <a:stretch>
              <a:fillRect/>
            </a:stretch>
          </p:blipFill>
          <p:spPr>
            <a:xfrm>
              <a:off x="8498182" y="4087078"/>
              <a:ext cx="3064308" cy="2212121"/>
            </a:xfrm>
            <a:prstGeom prst="rect">
              <a:avLst/>
            </a:prstGeom>
            <a:effectLst>
              <a:outerShdw blurRad="50800" dist="38100" dir="2700000" algn="tl" rotWithShape="0">
                <a:prstClr val="black">
                  <a:alpha val="40000"/>
                </a:prstClr>
              </a:outerShdw>
            </a:effectLst>
          </p:spPr>
        </p:pic>
        <p:grpSp>
          <p:nvGrpSpPr>
            <p:cNvPr id="23" name="组合 22"/>
            <p:cNvGrpSpPr/>
            <p:nvPr/>
          </p:nvGrpSpPr>
          <p:grpSpPr>
            <a:xfrm>
              <a:off x="8498182" y="1032534"/>
              <a:ext cx="3086401" cy="2831665"/>
              <a:chOff x="8280099" y="1284616"/>
              <a:chExt cx="3086401" cy="2831665"/>
            </a:xfrm>
          </p:grpSpPr>
          <p:grpSp>
            <p:nvGrpSpPr>
              <p:cNvPr id="19" name="组合 18"/>
              <p:cNvGrpSpPr/>
              <p:nvPr/>
            </p:nvGrpSpPr>
            <p:grpSpPr>
              <a:xfrm>
                <a:off x="8285197" y="1284616"/>
                <a:ext cx="3081303" cy="2831665"/>
                <a:chOff x="7124699" y="184150"/>
                <a:chExt cx="2838452" cy="2831665"/>
              </a:xfrm>
              <a:effectLst>
                <a:outerShdw blurRad="50800" dist="38100" dir="2700000" algn="tl" rotWithShape="0">
                  <a:prstClr val="black">
                    <a:alpha val="40000"/>
                  </a:prstClr>
                </a:outerShdw>
              </a:effectLst>
            </p:grpSpPr>
            <p:sp>
              <p:nvSpPr>
                <p:cNvPr id="18" name="矩形: 圆角 17"/>
                <p:cNvSpPr/>
                <p:nvPr/>
              </p:nvSpPr>
              <p:spPr>
                <a:xfrm>
                  <a:off x="7124699" y="506840"/>
                  <a:ext cx="2838450" cy="2508975"/>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5" name="矩形 14"/>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圆角 11"/>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1999~2019</a:t>
                  </a:r>
                  <a:r>
                    <a:rPr lang="zh-CN" altLang="en-US" b="1" dirty="0"/>
                    <a:t>年   </a:t>
                  </a:r>
                  <a:r>
                    <a:rPr lang="en-US" altLang="zh-CN" b="1" dirty="0"/>
                    <a:t>3</a:t>
                  </a:r>
                  <a:r>
                    <a:rPr lang="zh-CN" altLang="en-US" b="1" dirty="0"/>
                    <a:t>亿授权费</a:t>
                  </a:r>
                  <a:endParaRPr lang="zh-CN" altLang="en-US" b="1" dirty="0"/>
                </a:p>
              </p:txBody>
            </p:sp>
          </p:grpSp>
          <p:sp>
            <p:nvSpPr>
              <p:cNvPr id="20" name="文本框 19"/>
              <p:cNvSpPr txBox="1"/>
              <p:nvPr/>
            </p:nvSpPr>
            <p:spPr>
              <a:xfrm>
                <a:off x="8285197" y="1851657"/>
                <a:ext cx="3013571" cy="1346907"/>
              </a:xfrm>
              <a:prstGeom prst="rect">
                <a:avLst/>
              </a:prstGeom>
              <a:noFill/>
            </p:spPr>
            <p:txBody>
              <a:bodyPr wrap="square" rtlCol="0">
                <a:spAutoFit/>
              </a:bodyPr>
              <a:lstStyle/>
              <a:p>
                <a:pPr>
                  <a:lnSpc>
                    <a:spcPct val="150000"/>
                  </a:lnSpc>
                </a:pPr>
                <a:r>
                  <a:rPr lang="en-US" altLang="zh-CN" sz="1400" dirty="0">
                    <a:solidFill>
                      <a:schemeClr val="bg2">
                        <a:lumMod val="50000"/>
                      </a:schemeClr>
                    </a:solidFill>
                  </a:rPr>
                  <a:t>1999</a:t>
                </a:r>
                <a:r>
                  <a:rPr lang="zh-CN" altLang="en-US" sz="1400" dirty="0">
                    <a:solidFill>
                      <a:schemeClr val="bg2">
                        <a:lumMod val="50000"/>
                      </a:schemeClr>
                    </a:solidFill>
                  </a:rPr>
                  <a:t>年邓国顺、成晓华研发出全球第一款</a:t>
                </a:r>
                <a:r>
                  <a:rPr lang="en-US" altLang="zh-CN" sz="1400" dirty="0">
                    <a:solidFill>
                      <a:schemeClr val="bg2">
                        <a:lumMod val="50000"/>
                      </a:schemeClr>
                    </a:solidFill>
                  </a:rPr>
                  <a:t>USB</a:t>
                </a:r>
                <a:r>
                  <a:rPr lang="zh-CN" altLang="en-US" sz="1400" dirty="0">
                    <a:solidFill>
                      <a:schemeClr val="bg2">
                        <a:lumMod val="50000"/>
                      </a:schemeClr>
                    </a:solidFill>
                  </a:rPr>
                  <a:t>闪存盘，成立朗科公司</a:t>
                </a:r>
                <a:r>
                  <a:rPr lang="en-US" altLang="zh-CN" sz="1400" dirty="0">
                    <a:solidFill>
                      <a:schemeClr val="bg2">
                        <a:lumMod val="50000"/>
                      </a:schemeClr>
                    </a:solidFill>
                  </a:rPr>
                  <a:t>,</a:t>
                </a:r>
                <a:endParaRPr lang="en-US" altLang="zh-CN" sz="1400" dirty="0">
                  <a:solidFill>
                    <a:schemeClr val="bg2">
                      <a:lumMod val="50000"/>
                    </a:schemeClr>
                  </a:solidFill>
                </a:endParaRPr>
              </a:p>
              <a:p>
                <a:pPr>
                  <a:lnSpc>
                    <a:spcPct val="150000"/>
                  </a:lnSpc>
                </a:pPr>
                <a:r>
                  <a:rPr lang="zh-CN" altLang="en-US" sz="1400" dirty="0">
                    <a:solidFill>
                      <a:schemeClr val="bg2">
                        <a:lumMod val="50000"/>
                      </a:schemeClr>
                    </a:solidFill>
                  </a:rPr>
                  <a:t>申请中国专利，</a:t>
                </a:r>
                <a:r>
                  <a:rPr lang="en-US" altLang="zh-CN" sz="1400" dirty="0">
                    <a:solidFill>
                      <a:schemeClr val="bg2">
                        <a:lumMod val="50000"/>
                      </a:schemeClr>
                    </a:solidFill>
                  </a:rPr>
                  <a:t>2002</a:t>
                </a:r>
                <a:r>
                  <a:rPr lang="zh-CN" altLang="en-US" sz="1400" dirty="0">
                    <a:solidFill>
                      <a:schemeClr val="bg2">
                        <a:lumMod val="50000"/>
                      </a:schemeClr>
                    </a:solidFill>
                  </a:rPr>
                  <a:t>获授权，</a:t>
                </a:r>
                <a:r>
                  <a:rPr lang="en-US" altLang="zh-CN" sz="1400" dirty="0">
                    <a:solidFill>
                      <a:schemeClr val="bg2">
                        <a:lumMod val="50000"/>
                      </a:schemeClr>
                    </a:solidFill>
                  </a:rPr>
                  <a:t>2004</a:t>
                </a:r>
                <a:r>
                  <a:rPr lang="zh-CN" altLang="en-US" sz="1400" dirty="0">
                    <a:solidFill>
                      <a:schemeClr val="bg2">
                        <a:lumMod val="50000"/>
                      </a:schemeClr>
                    </a:solidFill>
                  </a:rPr>
                  <a:t>获美国专利授权。</a:t>
                </a:r>
                <a:endParaRPr lang="zh-CN" altLang="en-US" sz="1400" dirty="0">
                  <a:solidFill>
                    <a:schemeClr val="bg2">
                      <a:lumMod val="50000"/>
                    </a:schemeClr>
                  </a:solidFill>
                </a:endParaRPr>
              </a:p>
            </p:txBody>
          </p:sp>
          <p:sp>
            <p:nvSpPr>
              <p:cNvPr id="22" name="文本框 21"/>
              <p:cNvSpPr txBox="1"/>
              <p:nvPr/>
            </p:nvSpPr>
            <p:spPr>
              <a:xfrm>
                <a:off x="8280099" y="3160198"/>
                <a:ext cx="3013571" cy="700576"/>
              </a:xfrm>
              <a:prstGeom prst="rect">
                <a:avLst/>
              </a:prstGeom>
              <a:noFill/>
            </p:spPr>
            <p:txBody>
              <a:bodyPr wrap="square" rtlCol="0">
                <a:spAutoFit/>
              </a:bodyPr>
              <a:lstStyle/>
              <a:p>
                <a:pPr>
                  <a:lnSpc>
                    <a:spcPct val="150000"/>
                  </a:lnSpc>
                </a:pPr>
                <a:r>
                  <a:rPr lang="zh-CN" altLang="en-US" sz="1400" dirty="0">
                    <a:solidFill>
                      <a:srgbClr val="1387B7"/>
                    </a:solidFill>
                  </a:rPr>
                  <a:t>起诉</a:t>
                </a:r>
                <a:r>
                  <a:rPr lang="en-US" altLang="zh-CN" sz="1400" dirty="0">
                    <a:solidFill>
                      <a:srgbClr val="1387B7"/>
                    </a:solidFill>
                  </a:rPr>
                  <a:t>SONY</a:t>
                </a:r>
                <a:r>
                  <a:rPr lang="zh-CN" altLang="en-US" sz="1400" dirty="0">
                    <a:solidFill>
                      <a:srgbClr val="1387B7"/>
                    </a:solidFill>
                  </a:rPr>
                  <a:t>公司，获赔</a:t>
                </a:r>
                <a:r>
                  <a:rPr lang="en-US" altLang="zh-CN" sz="1400" dirty="0">
                    <a:solidFill>
                      <a:srgbClr val="1387B7"/>
                    </a:solidFill>
                  </a:rPr>
                  <a:t>1000</a:t>
                </a:r>
                <a:r>
                  <a:rPr lang="zh-CN" altLang="en-US" sz="1400" dirty="0">
                    <a:solidFill>
                      <a:srgbClr val="1387B7"/>
                    </a:solidFill>
                  </a:rPr>
                  <a:t>万美金</a:t>
                </a:r>
                <a:endParaRPr lang="en-US" altLang="zh-CN" sz="1400" dirty="0">
                  <a:solidFill>
                    <a:srgbClr val="1387B7"/>
                  </a:solidFill>
                </a:endParaRPr>
              </a:p>
              <a:p>
                <a:pPr>
                  <a:lnSpc>
                    <a:spcPct val="150000"/>
                  </a:lnSpc>
                </a:pPr>
                <a:r>
                  <a:rPr lang="zh-CN" altLang="en-US" sz="1400" dirty="0">
                    <a:solidFill>
                      <a:srgbClr val="1387B7"/>
                    </a:solidFill>
                  </a:rPr>
                  <a:t>起诉  </a:t>
                </a:r>
                <a:r>
                  <a:rPr lang="en-US" altLang="zh-CN" sz="1400" dirty="0">
                    <a:solidFill>
                      <a:srgbClr val="1387B7"/>
                    </a:solidFill>
                  </a:rPr>
                  <a:t>PNY </a:t>
                </a:r>
                <a:r>
                  <a:rPr lang="zh-CN" altLang="en-US" sz="1400" dirty="0">
                    <a:solidFill>
                      <a:srgbClr val="1387B7"/>
                    </a:solidFill>
                  </a:rPr>
                  <a:t>公司，获赔</a:t>
                </a:r>
                <a:r>
                  <a:rPr lang="en-US" altLang="zh-CN" sz="1400" dirty="0">
                    <a:solidFill>
                      <a:srgbClr val="1387B7"/>
                    </a:solidFill>
                  </a:rPr>
                  <a:t>771</a:t>
                </a:r>
                <a:r>
                  <a:rPr lang="zh-CN" altLang="en-US" sz="1400" dirty="0">
                    <a:solidFill>
                      <a:srgbClr val="1387B7"/>
                    </a:solidFill>
                  </a:rPr>
                  <a:t>万美金</a:t>
                </a:r>
                <a:endParaRPr lang="zh-CN" altLang="en-US" sz="1400" dirty="0">
                  <a:solidFill>
                    <a:srgbClr val="1387B7"/>
                  </a:solidFill>
                </a:endParaRPr>
              </a:p>
            </p:txBody>
          </p:sp>
        </p:grpSp>
      </p:grpSp>
      <p:grpSp>
        <p:nvGrpSpPr>
          <p:cNvPr id="25" name="组合 24"/>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26" name="矩形 25"/>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产品优势今何在？</a:t>
              </a:r>
              <a:endParaRPr lang="zh-CN" altLang="en-US" sz="2200" b="1" dirty="0"/>
            </a:p>
          </p:txBody>
        </p:sp>
        <p:sp>
          <p:nvSpPr>
            <p:cNvPr id="27" name="等腰三角形 26"/>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grpSp>
        <p:nvGrpSpPr>
          <p:cNvPr id="12" name="组合 11"/>
          <p:cNvGrpSpPr/>
          <p:nvPr/>
        </p:nvGrpSpPr>
        <p:grpSpPr>
          <a:xfrm>
            <a:off x="7383955" y="3968750"/>
            <a:ext cx="3403761" cy="2256427"/>
            <a:chOff x="665665" y="4759157"/>
            <a:chExt cx="1938232" cy="579957"/>
          </a:xfrm>
        </p:grpSpPr>
        <p:sp>
          <p:nvSpPr>
            <p:cNvPr id="13" name="矩形 12"/>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6288" y="4817498"/>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数据值丢失！</a:t>
              </a:r>
              <a:endParaRPr lang="en-US" altLang="zh-CN" sz="2800" b="1" dirty="0">
                <a:solidFill>
                  <a:srgbClr val="FF0000"/>
                </a:solidFill>
                <a:latin typeface="+mn-ea"/>
              </a:endParaRPr>
            </a:p>
            <a:p>
              <a:pPr algn="ctr">
                <a:lnSpc>
                  <a:spcPct val="150000"/>
                </a:lnSpc>
                <a:defRPr/>
              </a:pPr>
              <a:r>
                <a:rPr lang="en-US" altLang="zh-CN" sz="2800" b="1" dirty="0">
                  <a:solidFill>
                    <a:schemeClr val="bg1"/>
                  </a:solidFill>
                  <a:latin typeface="+mn-ea"/>
                </a:rPr>
                <a:t>???</a:t>
              </a:r>
              <a:endParaRPr lang="en-US" altLang="zh-CN" sz="2800" b="1" dirty="0">
                <a:solidFill>
                  <a:schemeClr val="bg1"/>
                </a:solidFill>
                <a:latin typeface="+mn-ea"/>
              </a:endParaRPr>
            </a:p>
          </p:txBody>
        </p:sp>
      </p:grpSp>
      <p:pic>
        <p:nvPicPr>
          <p:cNvPr id="4" name="图片 3"/>
          <p:cNvPicPr>
            <a:picLocks noChangeAspect="1"/>
          </p:cNvPicPr>
          <p:nvPr/>
        </p:nvPicPr>
        <p:blipFill>
          <a:blip r:embed="rId1"/>
          <a:stretch>
            <a:fillRect/>
          </a:stretch>
        </p:blipFill>
        <p:spPr>
          <a:xfrm>
            <a:off x="855276" y="988889"/>
            <a:ext cx="5240724" cy="5240724"/>
          </a:xfrm>
          <a:prstGeom prst="rect">
            <a:avLst/>
          </a:prstGeom>
        </p:spPr>
      </p:pic>
      <p:grpSp>
        <p:nvGrpSpPr>
          <p:cNvPr id="15" name="组合 14"/>
          <p:cNvGrpSpPr/>
          <p:nvPr/>
        </p:nvGrpSpPr>
        <p:grpSpPr>
          <a:xfrm>
            <a:off x="1536842" y="3023086"/>
            <a:ext cx="3219450" cy="731963"/>
            <a:chOff x="1638300" y="1397000"/>
            <a:chExt cx="3219450" cy="731963"/>
          </a:xfrm>
          <a:effectLst>
            <a:outerShdw blurRad="50800" dist="38100" dir="2700000" algn="tl" rotWithShape="0">
              <a:prstClr val="black">
                <a:alpha val="40000"/>
              </a:prstClr>
            </a:outerShdw>
          </a:effectLst>
        </p:grpSpPr>
        <p:sp>
          <p:nvSpPr>
            <p:cNvPr id="16" name="矩形 15"/>
            <p:cNvSpPr/>
            <p:nvPr/>
          </p:nvSpPr>
          <p:spPr>
            <a:xfrm>
              <a:off x="1638300" y="1397000"/>
              <a:ext cx="321945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为什么要拔出</a:t>
              </a:r>
              <a:r>
                <a:rPr lang="en-US" altLang="zh-CN" sz="2200" b="1" dirty="0"/>
                <a:t>U</a:t>
              </a:r>
              <a:r>
                <a:rPr lang="zh-CN" altLang="en-US" sz="2200" b="1" dirty="0"/>
                <a:t>盘？</a:t>
              </a:r>
              <a:endParaRPr lang="zh-CN" altLang="en-US" sz="2200" b="1" dirty="0"/>
            </a:p>
          </p:txBody>
        </p:sp>
        <p:sp>
          <p:nvSpPr>
            <p:cNvPr id="17" name="等腰三角形 16"/>
            <p:cNvSpPr/>
            <p:nvPr/>
          </p:nvSpPr>
          <p:spPr>
            <a:xfrm rot="10800000">
              <a:off x="3962400" y="1862263"/>
              <a:ext cx="349250" cy="2667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7932738" y="1069202"/>
            <a:ext cx="2504554" cy="2504554"/>
          </a:xfrm>
          <a:prstGeom prst="rect">
            <a:avLst/>
          </a:prstGeom>
        </p:spPr>
      </p:pic>
      <p:grpSp>
        <p:nvGrpSpPr>
          <p:cNvPr id="7" name="组合 6"/>
          <p:cNvGrpSpPr/>
          <p:nvPr/>
        </p:nvGrpSpPr>
        <p:grpSpPr>
          <a:xfrm>
            <a:off x="855274" y="933450"/>
            <a:ext cx="5240726" cy="5375102"/>
            <a:chOff x="855274" y="933450"/>
            <a:chExt cx="5240726" cy="5375102"/>
          </a:xfrm>
        </p:grpSpPr>
        <p:pic>
          <p:nvPicPr>
            <p:cNvPr id="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5274" y="933450"/>
              <a:ext cx="5240726" cy="5375102"/>
            </a:xfrm>
            <a:prstGeom prst="rect">
              <a:avLst/>
            </a:prstGeom>
          </p:spPr>
        </p:pic>
        <p:sp>
          <p:nvSpPr>
            <p:cNvPr id="3" name="矩形: 圆角 2"/>
            <p:cNvSpPr/>
            <p:nvPr/>
          </p:nvSpPr>
          <p:spPr>
            <a:xfrm>
              <a:off x="5023946" y="1384300"/>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1773758" y="1574188"/>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endParaRPr lang="zh-CN" altLang="en-US" dirty="0"/>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a:t>
            </a:r>
            <a:r>
              <a:rPr lang="zh-CN" altLang="en-US" sz="2500" b="1" dirty="0">
                <a:solidFill>
                  <a:srgbClr val="1387B7"/>
                </a:solidFill>
              </a:rPr>
              <a:t>内存空间</a:t>
            </a:r>
            <a:r>
              <a:rPr lang="zh-CN" altLang="en-US" sz="2500" dirty="0"/>
              <a:t>为</a:t>
            </a:r>
            <a:r>
              <a:rPr lang="en-US" altLang="zh-CN" sz="2100" dirty="0"/>
              <a:t>U</a:t>
            </a:r>
            <a:r>
              <a:rPr lang="zh-CN" altLang="en-US" sz="2500" dirty="0"/>
              <a:t>盘作</a:t>
            </a:r>
            <a:r>
              <a:rPr lang="zh-CN" altLang="en-US" sz="2500" b="1" dirty="0">
                <a:solidFill>
                  <a:srgbClr val="1387B7"/>
                </a:solidFill>
              </a:rPr>
              <a:t>写缓冲</a:t>
            </a:r>
            <a:endParaRPr lang="zh-CN" altLang="en-US" sz="2500" b="1" dirty="0">
              <a:solidFill>
                <a:srgbClr val="1387B7"/>
              </a:solidFill>
            </a:endParaRPr>
          </a:p>
          <a:p>
            <a:r>
              <a:rPr lang="zh-CN" altLang="en-US" sz="2500" dirty="0"/>
              <a:t>数据写入内存即报告完成</a:t>
            </a:r>
            <a:endParaRPr lang="zh-CN" altLang="en-US" sz="2500" dirty="0"/>
          </a:p>
          <a:p>
            <a:pPr lvl="1"/>
            <a:r>
              <a:rPr lang="zh-CN" altLang="en-US" sz="2100" dirty="0"/>
              <a:t>可有效提升写性能，改善用户等待体验</a:t>
            </a:r>
            <a:endParaRPr lang="zh-CN" altLang="en-US" sz="2100" dirty="0"/>
          </a:p>
          <a:p>
            <a:pPr lvl="1"/>
            <a:r>
              <a:rPr lang="zh-CN" altLang="en-US" sz="2100" dirty="0"/>
              <a:t>导致数据不一致性，产生</a:t>
            </a:r>
            <a:r>
              <a:rPr lang="zh-CN" altLang="en-US" sz="2100" b="1" dirty="0">
                <a:solidFill>
                  <a:srgbClr val="1387B7"/>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endParaRPr lang="zh-CN" altLang="en-US" sz="2100" dirty="0"/>
          </a:p>
          <a:p>
            <a:r>
              <a:rPr lang="zh-CN" altLang="en-US" sz="2500" dirty="0"/>
              <a:t>系统将</a:t>
            </a:r>
            <a:r>
              <a:rPr lang="zh-CN" altLang="en-US" sz="2500" b="1" dirty="0">
                <a:solidFill>
                  <a:srgbClr val="1387B7"/>
                </a:solidFill>
              </a:rPr>
              <a:t>定时</a:t>
            </a:r>
            <a:r>
              <a:rPr lang="zh-CN" altLang="en-US" sz="2500" dirty="0"/>
              <a:t>或</a:t>
            </a:r>
            <a:r>
              <a:rPr lang="zh-CN" altLang="en-US" sz="2500" b="1" dirty="0">
                <a:solidFill>
                  <a:srgbClr val="1387B7"/>
                </a:solidFill>
              </a:rPr>
              <a:t>被迫</a:t>
            </a:r>
            <a:r>
              <a:rPr lang="zh-CN" altLang="en-US" sz="2500" dirty="0"/>
              <a:t>将脏数据迁移到</a:t>
            </a:r>
            <a:r>
              <a:rPr lang="en-US" altLang="zh-CN" sz="2500" dirty="0"/>
              <a:t>U</a:t>
            </a:r>
            <a:r>
              <a:rPr lang="zh-CN" altLang="en-US" sz="2500" dirty="0"/>
              <a:t>盘，不安全的拔盘可能丢失脏数据</a:t>
            </a:r>
            <a:endParaRPr lang="zh-CN" altLang="en-US" sz="2500" dirty="0"/>
          </a:p>
          <a:p>
            <a:endParaRPr lang="zh-CN" altLang="en-US" dirty="0"/>
          </a:p>
        </p:txBody>
      </p:sp>
      <p:pic>
        <p:nvPicPr>
          <p:cNvPr id="4"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2" cstate="print">
            <a:biLevel thresh="50000"/>
            <a:grayscl/>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b="1">
                <a:solidFill>
                  <a:srgbClr val="000204"/>
                </a:solidFill>
                <a:latin typeface="+mn-ea"/>
                <a:cs typeface="Arial" panose="020B0604020202020204" pitchFamily="34" charset="0"/>
              </a:rPr>
              <a:t>内存缓冲区</a:t>
            </a:r>
            <a:endParaRPr lang="zh-CN" altLang="en-US" sz="1600" b="1">
              <a:solidFill>
                <a:srgbClr val="000204"/>
              </a:solidFill>
              <a:latin typeface="+mn-ea"/>
              <a:cs typeface="Arial" panose="020B0604020202020204" pitchFamily="34" charset="0"/>
            </a:endParaRP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写请求</a:t>
            </a:r>
            <a:endParaRPr lang="zh-CN" altLang="en-US">
              <a:solidFill>
                <a:srgbClr val="FF0000"/>
              </a:solidFill>
              <a:latin typeface="+mn-ea"/>
              <a:cs typeface="Arial" panose="020B0604020202020204" pitchFamily="34" charset="0"/>
            </a:endParaRP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写响应</a:t>
            </a:r>
            <a:endParaRPr lang="zh-CN" altLang="en-US">
              <a:solidFill>
                <a:srgbClr val="FF0000"/>
              </a:solidFill>
              <a:latin typeface="+mn-ea"/>
              <a:cs typeface="Arial" panose="020B0604020202020204" pitchFamily="34" charset="0"/>
            </a:endParaRP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15" name="Group 48"/>
          <p:cNvGrpSpPr/>
          <p:nvPr/>
        </p:nvGrpSpPr>
        <p:grpSpPr bwMode="auto">
          <a:xfrm>
            <a:off x="5574669" y="4826671"/>
            <a:ext cx="1028700" cy="1028700"/>
            <a:chOff x="2922" y="2088"/>
            <a:chExt cx="648" cy="648"/>
          </a:xfrm>
        </p:grpSpPr>
        <p:grpSp>
          <p:nvGrpSpPr>
            <p:cNvPr id="16" name="Group 49"/>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 name="Group 58"/>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8" name="Group 67"/>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9" name="Group 76"/>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0" name="Group 85"/>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1" name="Group 94"/>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2" name="Group 103"/>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3" name="Group 112"/>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CPU</a:t>
            </a:r>
            <a:endParaRPr lang="en-US" altLang="zh-CN" sz="1600" b="1" dirty="0">
              <a:solidFill>
                <a:srgbClr val="000204"/>
              </a:solidFill>
              <a:latin typeface="+mn-ea"/>
              <a:cs typeface="Arial" panose="020B0604020202020204" pitchFamily="34"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U</a:t>
            </a:r>
            <a:r>
              <a:rPr lang="zh-CN" altLang="en-US" sz="1600" b="1" dirty="0">
                <a:solidFill>
                  <a:srgbClr val="000204"/>
                </a:solidFill>
                <a:latin typeface="+mn-ea"/>
                <a:cs typeface="Arial" panose="020B0604020202020204" pitchFamily="34" charset="0"/>
              </a:rPr>
              <a:t>盘</a:t>
            </a:r>
            <a:endParaRPr lang="zh-CN" altLang="en-US" sz="1600" b="1" dirty="0">
              <a:solidFill>
                <a:srgbClr val="000204"/>
              </a:solidFill>
              <a:latin typeface="+mn-ea"/>
              <a:cs typeface="Arial" panose="020B0604020202020204" pitchFamily="34" charset="0"/>
            </a:endParaRP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98" name="组合 97"/>
          <p:cNvGrpSpPr/>
          <p:nvPr/>
        </p:nvGrpSpPr>
        <p:grpSpPr>
          <a:xfrm>
            <a:off x="7946826" y="1800492"/>
            <a:ext cx="3446387" cy="710238"/>
            <a:chOff x="665666" y="4732301"/>
            <a:chExt cx="1934812" cy="579957"/>
          </a:xfrm>
        </p:grpSpPr>
        <p:sp>
          <p:nvSpPr>
            <p:cNvPr id="99" name="矩形 98"/>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b="1" dirty="0"/>
              <a:t>主存储器</a:t>
            </a:r>
            <a:endParaRPr lang="zh-CN" altLang="en-US" b="1" dirty="0"/>
          </a:p>
          <a:p>
            <a:r>
              <a:rPr lang="zh-CN" altLang="en-US" b="1" dirty="0"/>
              <a:t>辅助存储器</a:t>
            </a:r>
            <a:endParaRPr lang="zh-CN" altLang="en-US" b="1" dirty="0"/>
          </a:p>
          <a:p>
            <a:r>
              <a:rPr lang="zh-CN" altLang="en-US" b="1" dirty="0"/>
              <a:t>高速缓冲存储器  </a:t>
            </a:r>
            <a:r>
              <a:rPr lang="en-US" altLang="zh-CN" b="1" dirty="0"/>
              <a:t>Cache</a:t>
            </a:r>
            <a:endParaRPr lang="en-US" altLang="zh-CN" b="1" dirty="0"/>
          </a:p>
          <a:p>
            <a:r>
              <a:rPr lang="zh-CN" altLang="en-US" b="1" dirty="0"/>
              <a:t>控制存储器</a:t>
            </a:r>
            <a:endParaRPr lang="zh-CN" altLang="en-US" b="1" dirty="0"/>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endParaRPr lang="zh-CN" altLang="en-US" dirty="0"/>
          </a:p>
        </p:txBody>
      </p:sp>
      <p:sp>
        <p:nvSpPr>
          <p:cNvPr id="3" name="内容占位符 2"/>
          <p:cNvSpPr>
            <a:spLocks noGrp="1"/>
          </p:cNvSpPr>
          <p:nvPr>
            <p:ph idx="1"/>
          </p:nvPr>
        </p:nvSpPr>
        <p:spPr/>
        <p:txBody>
          <a:bodyPr/>
          <a:lstStyle/>
          <a:p>
            <a:r>
              <a:rPr lang="zh-CN" altLang="en-US" b="1" dirty="0"/>
              <a:t>缓冲的意义</a:t>
            </a:r>
            <a:endParaRPr lang="zh-CN" altLang="en-US" b="1" dirty="0"/>
          </a:p>
          <a:p>
            <a:pPr lvl="1"/>
            <a:r>
              <a:rPr lang="zh-CN" altLang="en-US" sz="2400" dirty="0"/>
              <a:t>减缓（高空救援）</a:t>
            </a:r>
            <a:endParaRPr lang="zh-CN" altLang="en-US" sz="2400" dirty="0"/>
          </a:p>
          <a:p>
            <a:pPr lvl="1"/>
            <a:r>
              <a:rPr lang="zh-CN" altLang="en-US" sz="2400" dirty="0"/>
              <a:t>加速（车站广场）</a:t>
            </a:r>
            <a:endParaRPr lang="zh-CN" altLang="en-US" sz="2400" dirty="0"/>
          </a:p>
          <a:p>
            <a:r>
              <a:rPr lang="zh-CN" altLang="en-US" b="1" dirty="0"/>
              <a:t>缓冲前提</a:t>
            </a:r>
            <a:endParaRPr lang="zh-CN" altLang="en-US" b="1" dirty="0"/>
          </a:p>
          <a:p>
            <a:pPr lvl="1"/>
            <a:r>
              <a:rPr lang="zh-CN" altLang="en-US" sz="2400" dirty="0"/>
              <a:t>有较大性能差异</a:t>
            </a:r>
            <a:endParaRPr lang="zh-CN" altLang="en-US" sz="2400" dirty="0"/>
          </a:p>
          <a:p>
            <a:pPr lvl="1"/>
            <a:r>
              <a:rPr lang="zh-CN" altLang="en-US" sz="2400" dirty="0"/>
              <a:t>缓冲空间足够</a:t>
            </a:r>
            <a:endParaRPr lang="zh-CN" altLang="en-US" sz="2400" dirty="0"/>
          </a:p>
          <a:p>
            <a:r>
              <a:rPr lang="zh-CN" altLang="en-US" b="1" dirty="0">
                <a:solidFill>
                  <a:srgbClr val="1387B7"/>
                </a:solidFill>
              </a:rPr>
              <a:t>快</a:t>
            </a:r>
            <a:r>
              <a:rPr lang="zh-CN" altLang="en-US" dirty="0"/>
              <a:t>存为</a:t>
            </a:r>
            <a:r>
              <a:rPr lang="zh-CN" altLang="en-US" b="1" dirty="0">
                <a:solidFill>
                  <a:srgbClr val="1387B7"/>
                </a:solidFill>
              </a:rPr>
              <a:t>慢</a:t>
            </a:r>
            <a:r>
              <a:rPr lang="zh-CN" altLang="en-US" dirty="0"/>
              <a:t>存作</a:t>
            </a:r>
            <a:r>
              <a:rPr lang="zh-CN" altLang="en-US" b="1" dirty="0">
                <a:solidFill>
                  <a:srgbClr val="1387B7"/>
                </a:solidFill>
              </a:rPr>
              <a:t>写缓冲</a:t>
            </a:r>
            <a:r>
              <a:rPr lang="zh-CN" altLang="en-US" dirty="0"/>
              <a:t>优化写性能</a:t>
            </a:r>
            <a:endParaRPr lang="en-US" altLang="zh-CN" dirty="0"/>
          </a:p>
          <a:p>
            <a:pPr lvl="1"/>
            <a:r>
              <a:rPr lang="zh-CN" altLang="en-US" sz="2400" dirty="0"/>
              <a:t>写优化！读性能？</a:t>
            </a:r>
            <a:endParaRPr lang="zh-CN" altLang="en-US" sz="2400" dirty="0"/>
          </a:p>
          <a:p>
            <a:endParaRPr lang="zh-CN" altLang="en-US" dirty="0"/>
          </a:p>
        </p:txBody>
      </p:sp>
      <p:pic>
        <p:nvPicPr>
          <p:cNvPr id="4" name="Picture 8" descr="1"/>
          <p:cNvPicPr>
            <a:picLocks noChangeAspect="1" noChangeArrowheads="1"/>
          </p:cNvPicPr>
          <p:nvPr/>
        </p:nvPicPr>
        <p:blipFill>
          <a:blip r:embed="rId1"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4.5.2 </a:t>
            </a:r>
            <a:r>
              <a:rPr lang="zh-CN" altLang="en-US" b="1" dirty="0">
                <a:solidFill>
                  <a:srgbClr val="C00000"/>
                </a:solidFill>
                <a:effectLst>
                  <a:outerShdw blurRad="38100" dist="38100" dir="2700000" algn="tl">
                    <a:srgbClr val="000000">
                      <a:alpha val="43137"/>
                    </a:srgbClr>
                  </a:outerShdw>
                </a:effectLst>
                <a:latin typeface="+mn-lt"/>
              </a:rPr>
              <a:t>程序局部性</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如何进行系统级存储性能优化？</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73524"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6077" y="2575193"/>
            <a:ext cx="2248704" cy="2248704"/>
          </a:xfrm>
          <a:prstGeom prst="rect">
            <a:avLst/>
          </a:prstGeom>
        </p:spPr>
      </p:pic>
      <p:grpSp>
        <p:nvGrpSpPr>
          <p:cNvPr id="17" name="组合 16"/>
          <p:cNvGrpSpPr/>
          <p:nvPr/>
        </p:nvGrpSpPr>
        <p:grpSpPr>
          <a:xfrm>
            <a:off x="4043363" y="2383387"/>
            <a:ext cx="4195347" cy="2237429"/>
            <a:chOff x="8285197" y="1284616"/>
            <a:chExt cx="3081303" cy="1502736"/>
          </a:xfrm>
        </p:grpSpPr>
        <p:grpSp>
          <p:nvGrpSpPr>
            <p:cNvPr id="18" name="组合 17"/>
            <p:cNvGrpSpPr/>
            <p:nvPr/>
          </p:nvGrpSpPr>
          <p:grpSpPr>
            <a:xfrm>
              <a:off x="8285197" y="1284616"/>
              <a:ext cx="3081303" cy="1502736"/>
              <a:chOff x="7124699" y="184150"/>
              <a:chExt cx="2838452" cy="1502736"/>
            </a:xfrm>
            <a:effectLst>
              <a:outerShdw blurRad="50800" dist="38100" dir="2700000" algn="tl" rotWithShape="0">
                <a:prstClr val="black">
                  <a:alpha val="40000"/>
                </a:prstClr>
              </a:outerShdw>
            </a:effectLst>
          </p:grpSpPr>
          <p:sp>
            <p:nvSpPr>
              <p:cNvPr id="21" name="矩形: 圆角 20"/>
              <p:cNvSpPr/>
              <p:nvPr/>
            </p:nvSpPr>
            <p:spPr>
              <a:xfrm>
                <a:off x="7124699" y="506840"/>
                <a:ext cx="2838450" cy="1180046"/>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p>
            </p:txBody>
          </p:sp>
          <p:sp>
            <p:nvSpPr>
              <p:cNvPr id="22" name="矩形 21"/>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a:p>
            </p:txBody>
          </p:sp>
          <p:sp>
            <p:nvSpPr>
              <p:cNvPr id="23" name="矩形: 圆角 22"/>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理想存储器</a:t>
                </a:r>
                <a:endParaRPr lang="zh-CN" altLang="en-US" sz="2800" b="1" dirty="0"/>
              </a:p>
            </p:txBody>
          </p:sp>
        </p:grpSp>
        <p:sp>
          <p:nvSpPr>
            <p:cNvPr id="19" name="文本框 18"/>
            <p:cNvSpPr txBox="1"/>
            <p:nvPr/>
          </p:nvSpPr>
          <p:spPr>
            <a:xfrm>
              <a:off x="8292238" y="1814257"/>
              <a:ext cx="3013571" cy="879093"/>
            </a:xfrm>
            <a:prstGeom prst="rect">
              <a:avLst/>
            </a:prstGeom>
            <a:noFill/>
          </p:spPr>
          <p:txBody>
            <a:bodyPr wrap="square" rtlCol="0">
              <a:spAutoFit/>
            </a:bodyPr>
            <a:lstStyle/>
            <a:p>
              <a:pPr algn="ctr">
                <a:lnSpc>
                  <a:spcPct val="150000"/>
                </a:lnSpc>
              </a:pPr>
              <a:r>
                <a:rPr lang="zh-CN" altLang="en-US" sz="2800" b="1" dirty="0">
                  <a:solidFill>
                    <a:srgbClr val="1387B7"/>
                  </a:solidFill>
                </a:rPr>
                <a:t>大容量、高性能</a:t>
              </a:r>
              <a:endParaRPr lang="en-US" altLang="zh-CN" sz="2800" b="1" dirty="0">
                <a:solidFill>
                  <a:srgbClr val="1387B7"/>
                </a:solidFill>
              </a:endParaRPr>
            </a:p>
            <a:p>
              <a:pPr algn="ctr">
                <a:lnSpc>
                  <a:spcPct val="150000"/>
                </a:lnSpc>
              </a:pPr>
              <a:r>
                <a:rPr lang="zh-CN" altLang="en-US" sz="2800" b="1" dirty="0">
                  <a:solidFill>
                    <a:srgbClr val="1387B7"/>
                  </a:solidFill>
                </a:rPr>
                <a:t>低成本、非易失</a:t>
              </a:r>
              <a:endParaRPr lang="zh-CN" altLang="en-US" sz="2800" b="1" dirty="0">
                <a:solidFill>
                  <a:srgbClr val="1387B7"/>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endParaRPr lang="zh-CN" altLang="en-US" dirty="0"/>
          </a:p>
          <a:p>
            <a:pPr>
              <a:lnSpc>
                <a:spcPct val="150000"/>
              </a:lnSpc>
            </a:pPr>
            <a:r>
              <a:rPr lang="zh-CN" altLang="en-US" b="1" dirty="0"/>
              <a:t>读性能如何优化</a:t>
            </a:r>
            <a:r>
              <a:rPr lang="zh-CN" altLang="en-US" dirty="0"/>
              <a:t>？</a:t>
            </a:r>
            <a:endParaRPr lang="zh-CN" altLang="en-US" dirty="0"/>
          </a:p>
          <a:p>
            <a:pPr marL="742950" lvl="1" indent="-285750">
              <a:lnSpc>
                <a:spcPct val="150000"/>
              </a:lnSpc>
            </a:pPr>
            <a:r>
              <a:rPr lang="zh-CN" altLang="en-US" sz="2400" dirty="0"/>
              <a:t>利用数据访问</a:t>
            </a:r>
            <a:r>
              <a:rPr lang="zh-CN" altLang="en-US" sz="2400" b="1" dirty="0">
                <a:solidFill>
                  <a:srgbClr val="1387B7"/>
                </a:solidFill>
              </a:rPr>
              <a:t>局部性</a:t>
            </a:r>
            <a:r>
              <a:rPr lang="zh-CN" altLang="en-US" sz="2400" dirty="0"/>
              <a:t>进行读优化</a:t>
            </a:r>
            <a:endParaRPr lang="zh-CN" altLang="en-US" sz="2400" dirty="0"/>
          </a:p>
          <a:p>
            <a:pPr marL="742950" lvl="1" indent="-285750">
              <a:lnSpc>
                <a:spcPct val="150000"/>
              </a:lnSpc>
            </a:pPr>
            <a:r>
              <a:rPr lang="zh-CN" altLang="en-US" sz="2400" dirty="0"/>
              <a:t>将</a:t>
            </a:r>
            <a:r>
              <a:rPr lang="zh-CN" altLang="en-US" sz="2400" b="1" dirty="0">
                <a:solidFill>
                  <a:srgbClr val="1387B7"/>
                </a:solidFill>
              </a:rPr>
              <a:t>热数据</a:t>
            </a:r>
            <a:r>
              <a:rPr lang="zh-CN" altLang="en-US" sz="2400" dirty="0"/>
              <a:t>或即将访问数据的</a:t>
            </a:r>
            <a:r>
              <a:rPr lang="zh-CN" altLang="en-US" sz="2400" b="1" dirty="0">
                <a:solidFill>
                  <a:srgbClr val="1387B7"/>
                </a:solidFill>
              </a:rPr>
              <a:t>副本</a:t>
            </a:r>
            <a:r>
              <a:rPr lang="zh-CN" altLang="en-US" sz="2400" dirty="0"/>
              <a:t>调度到上层</a:t>
            </a:r>
            <a:endParaRPr lang="zh-CN" altLang="en-US" sz="2400" dirty="0"/>
          </a:p>
          <a:p>
            <a:pPr marL="742950" lvl="1" indent="-285750">
              <a:lnSpc>
                <a:spcPct val="150000"/>
              </a:lnSpc>
            </a:pPr>
            <a:r>
              <a:rPr lang="zh-CN" altLang="en-US" sz="2400" b="1" dirty="0">
                <a:solidFill>
                  <a:srgbClr val="1387B7"/>
                </a:solidFill>
              </a:rPr>
              <a:t>仅访问上层快存</a:t>
            </a:r>
            <a:r>
              <a:rPr lang="zh-CN" altLang="en-US" sz="2400" dirty="0"/>
              <a:t>即可获得数据</a:t>
            </a:r>
            <a:endParaRPr lang="zh-CN" altLang="en-US" sz="2400" dirty="0"/>
          </a:p>
          <a:p>
            <a:endParaRPr lang="zh-CN" altLang="en-US" dirty="0"/>
          </a:p>
          <a:p>
            <a:endParaRPr lang="zh-CN" altLang="en-US" dirty="0"/>
          </a:p>
        </p:txBody>
      </p:sp>
      <p:grpSp>
        <p:nvGrpSpPr>
          <p:cNvPr id="4" name="组合 3"/>
          <p:cNvGrpSpPr/>
          <p:nvPr/>
        </p:nvGrpSpPr>
        <p:grpSpPr>
          <a:xfrm>
            <a:off x="5461975" y="3943758"/>
            <a:ext cx="6440933" cy="2464280"/>
            <a:chOff x="1844614" y="2273302"/>
            <a:chExt cx="7937564" cy="3036886"/>
          </a:xfrm>
        </p:grpSpPr>
        <p:grpSp>
          <p:nvGrpSpPr>
            <p:cNvPr id="5" name="Group 3"/>
            <p:cNvGrpSpPr/>
            <p:nvPr/>
          </p:nvGrpSpPr>
          <p:grpSpPr bwMode="auto">
            <a:xfrm>
              <a:off x="3657600" y="4673600"/>
              <a:ext cx="4635500" cy="636588"/>
              <a:chOff x="1296" y="3103"/>
              <a:chExt cx="2784" cy="401"/>
            </a:xfrm>
          </p:grpSpPr>
          <p:sp>
            <p:nvSpPr>
              <p:cNvPr id="30"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p:cNvSpPr>
                <a:spLocks noChangeArrowheads="1"/>
              </p:cNvSpPr>
              <p:nvPr/>
            </p:nvSpPr>
            <p:spPr bwMode="auto">
              <a:xfrm>
                <a:off x="2112" y="3166"/>
                <a:ext cx="1152" cy="290"/>
              </a:xfrm>
              <a:prstGeom prst="rect">
                <a:avLst/>
              </a:prstGeom>
              <a:noFill/>
              <a:ln w="12700">
                <a:noFill/>
                <a:miter lim="800000"/>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endParaRPr lang="zh-CN" altLang="en-US" sz="1600">
                  <a:solidFill>
                    <a:srgbClr val="66FF33"/>
                  </a:solidFill>
                  <a:latin typeface="微软雅黑" panose="020B0503020204020204" pitchFamily="34" charset="-122"/>
                  <a:ea typeface="微软雅黑" panose="020B0503020204020204" pitchFamily="34" charset="-122"/>
                </a:endParaRPr>
              </a:p>
            </p:txBody>
          </p:sp>
        </p:grpSp>
        <p:grpSp>
          <p:nvGrpSpPr>
            <p:cNvPr id="6" name="Group 6"/>
            <p:cNvGrpSpPr/>
            <p:nvPr/>
          </p:nvGrpSpPr>
          <p:grpSpPr bwMode="auto">
            <a:xfrm>
              <a:off x="3949700" y="4079876"/>
              <a:ext cx="4089400" cy="593725"/>
              <a:chOff x="1464" y="2748"/>
              <a:chExt cx="2448" cy="374"/>
            </a:xfrm>
          </p:grpSpPr>
          <p:sp>
            <p:nvSpPr>
              <p:cNvPr id="28"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p:cNvSpPr>
                <a:spLocks noChangeArrowheads="1"/>
              </p:cNvSpPr>
              <p:nvPr/>
            </p:nvSpPr>
            <p:spPr bwMode="auto">
              <a:xfrm>
                <a:off x="2112" y="2832"/>
                <a:ext cx="1152" cy="290"/>
              </a:xfrm>
              <a:prstGeom prst="rect">
                <a:avLst/>
              </a:prstGeom>
              <a:noFill/>
              <a:ln w="12700">
                <a:noFill/>
                <a:miter lim="800000"/>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endParaRPr lang="zh-CN" altLang="en-US" sz="1600">
                  <a:solidFill>
                    <a:srgbClr val="CCFF66"/>
                  </a:solidFill>
                  <a:latin typeface="微软雅黑" panose="020B0503020204020204" pitchFamily="34" charset="-122"/>
                  <a:ea typeface="微软雅黑" panose="020B0503020204020204" pitchFamily="34" charset="-122"/>
                </a:endParaRPr>
              </a:p>
            </p:txBody>
          </p:sp>
        </p:grpSp>
        <p:grpSp>
          <p:nvGrpSpPr>
            <p:cNvPr id="7" name="Group 9"/>
            <p:cNvGrpSpPr/>
            <p:nvPr/>
          </p:nvGrpSpPr>
          <p:grpSpPr bwMode="auto">
            <a:xfrm>
              <a:off x="4403725" y="2933701"/>
              <a:ext cx="3168650" cy="574675"/>
              <a:chOff x="1718" y="2040"/>
              <a:chExt cx="1940" cy="362"/>
            </a:xfrm>
          </p:grpSpPr>
          <p:sp>
            <p:nvSpPr>
              <p:cNvPr id="26"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p:cNvSpPr>
                <a:spLocks noChangeArrowheads="1"/>
              </p:cNvSpPr>
              <p:nvPr/>
            </p:nvSpPr>
            <p:spPr bwMode="auto">
              <a:xfrm>
                <a:off x="2160" y="2112"/>
                <a:ext cx="1152" cy="290"/>
              </a:xfrm>
              <a:prstGeom prst="rect">
                <a:avLst/>
              </a:prstGeom>
              <a:noFill/>
              <a:ln w="12700">
                <a:noFill/>
                <a:miter lim="800000"/>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p:cNvGrpSpPr/>
            <p:nvPr/>
          </p:nvGrpSpPr>
          <p:grpSpPr bwMode="auto">
            <a:xfrm>
              <a:off x="4178300" y="3508376"/>
              <a:ext cx="3619500" cy="606425"/>
              <a:chOff x="1592" y="2402"/>
              <a:chExt cx="2192" cy="382"/>
            </a:xfrm>
          </p:grpSpPr>
          <p:sp>
            <p:nvSpPr>
              <p:cNvPr id="23"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p:cNvSpPr>
                <a:spLocks noChangeArrowheads="1"/>
              </p:cNvSpPr>
              <p:nvPr/>
            </p:nvSpPr>
            <p:spPr bwMode="auto">
              <a:xfrm>
                <a:off x="2160" y="2494"/>
                <a:ext cx="1152" cy="290"/>
              </a:xfrm>
              <a:prstGeom prst="rect">
                <a:avLst/>
              </a:prstGeom>
              <a:noFill/>
              <a:ln w="12700">
                <a:noFill/>
                <a:miter lim="800000"/>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p:cNvSpPr>
                <a:spLocks noChangeArrowheads="1"/>
              </p:cNvSpPr>
              <p:nvPr/>
            </p:nvSpPr>
            <p:spPr bwMode="auto">
              <a:xfrm>
                <a:off x="2160" y="2448"/>
                <a:ext cx="1152" cy="290"/>
              </a:xfrm>
              <a:prstGeom prst="rect">
                <a:avLst/>
              </a:prstGeom>
              <a:noFill/>
              <a:ln w="12700">
                <a:noFill/>
                <a:miter lim="800000"/>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9" name="Group 16"/>
            <p:cNvGrpSpPr/>
            <p:nvPr/>
          </p:nvGrpSpPr>
          <p:grpSpPr bwMode="auto">
            <a:xfrm>
              <a:off x="4641850" y="2349501"/>
              <a:ext cx="2679700" cy="536575"/>
              <a:chOff x="1844" y="1680"/>
              <a:chExt cx="1688" cy="338"/>
            </a:xfrm>
          </p:grpSpPr>
          <p:sp>
            <p:nvSpPr>
              <p:cNvPr id="21"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2160" y="1728"/>
                <a:ext cx="1152" cy="290"/>
              </a:xfrm>
              <a:prstGeom prst="rect">
                <a:avLst/>
              </a:prstGeom>
              <a:noFill/>
              <a:ln w="12700">
                <a:noFill/>
                <a:miter lim="800000"/>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endParaRPr lang="zh-CN" altLang="en-US" sz="1600" dirty="0">
                  <a:solidFill>
                    <a:srgbClr val="003300"/>
                  </a:solidFill>
                  <a:latin typeface="微软雅黑" panose="020B0503020204020204" pitchFamily="34" charset="-122"/>
                  <a:ea typeface="微软雅黑" panose="020B0503020204020204" pitchFamily="34" charset="-122"/>
                </a:endParaRPr>
              </a:p>
            </p:txBody>
          </p:sp>
        </p:grpSp>
        <p:sp>
          <p:nvSpPr>
            <p:cNvPr id="10" name="Line 19"/>
            <p:cNvSpPr>
              <a:spLocks noChangeShapeType="1"/>
            </p:cNvSpPr>
            <p:nvPr/>
          </p:nvSpPr>
          <p:spPr bwMode="auto">
            <a:xfrm flipV="1">
              <a:off x="3556000" y="2886075"/>
              <a:ext cx="0" cy="2422523"/>
            </a:xfrm>
            <a:prstGeom prst="line">
              <a:avLst/>
            </a:prstGeom>
            <a:noFill/>
            <a:ln w="57150">
              <a:solidFill>
                <a:srgbClr val="008000"/>
              </a:solidFill>
              <a:rou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p:cNvSpPr>
              <a:spLocks noChangeArrowheads="1"/>
            </p:cNvSpPr>
            <p:nvPr/>
          </p:nvSpPr>
          <p:spPr bwMode="auto">
            <a:xfrm>
              <a:off x="1844614" y="2816512"/>
              <a:ext cx="1371600" cy="823913"/>
            </a:xfrm>
            <a:prstGeom prst="rect">
              <a:avLst/>
            </a:prstGeom>
            <a:noFill/>
            <a:ln w="12700">
              <a:noFill/>
              <a:miter lim="800000"/>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p:cNvSpPr>
              <a:spLocks noChangeShapeType="1"/>
            </p:cNvSpPr>
            <p:nvPr/>
          </p:nvSpPr>
          <p:spPr bwMode="auto">
            <a:xfrm flipV="1">
              <a:off x="9207500" y="2657475"/>
              <a:ext cx="0" cy="2651122"/>
            </a:xfrm>
            <a:prstGeom prst="line">
              <a:avLst/>
            </a:prstGeom>
            <a:noFill/>
            <a:ln w="57150">
              <a:solidFill>
                <a:schemeClr val="accent1"/>
              </a:solidFill>
              <a:round/>
              <a:head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p:cNvSpPr>
              <a:spLocks noChangeArrowheads="1"/>
            </p:cNvSpPr>
            <p:nvPr/>
          </p:nvSpPr>
          <p:spPr bwMode="auto">
            <a:xfrm>
              <a:off x="8410578" y="2273302"/>
              <a:ext cx="1371600" cy="444500"/>
            </a:xfrm>
            <a:prstGeom prst="rect">
              <a:avLst/>
            </a:prstGeom>
            <a:noFill/>
            <a:ln w="12700">
              <a:noFill/>
              <a:miter lim="800000"/>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p:cNvGrpSpPr/>
            <p:nvPr/>
          </p:nvGrpSpPr>
          <p:grpSpPr bwMode="auto">
            <a:xfrm>
              <a:off x="7467600" y="2946400"/>
              <a:ext cx="990600" cy="1143000"/>
              <a:chOff x="3552" y="2016"/>
              <a:chExt cx="624" cy="720"/>
            </a:xfrm>
          </p:grpSpPr>
          <p:sp>
            <p:nvSpPr>
              <p:cNvPr id="18"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p:cNvSpPr>
              <a:spLocks noChangeArrowheads="1"/>
            </p:cNvSpPr>
            <p:nvPr/>
          </p:nvSpPr>
          <p:spPr bwMode="auto">
            <a:xfrm>
              <a:off x="8356599" y="4514956"/>
              <a:ext cx="1347673"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8418537" y="3340906"/>
              <a:ext cx="733299"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endParaRPr lang="zh-CN" altLang="en-US" dirty="0"/>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endParaRPr lang="zh-CN" altLang="en-US" sz="2500" dirty="0"/>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endParaRPr lang="zh-CN" altLang="en-US" sz="2400" dirty="0"/>
          </a:p>
          <a:p>
            <a:pPr lvl="1"/>
            <a:r>
              <a:rPr lang="zh-CN" altLang="en-US" sz="2400" b="1" dirty="0"/>
              <a:t>时间局部性</a:t>
            </a:r>
            <a:r>
              <a:rPr lang="en-US" altLang="zh-CN" sz="2400" b="1" dirty="0"/>
              <a:t>: </a:t>
            </a:r>
            <a:r>
              <a:rPr lang="zh-CN" altLang="en-US" sz="2400" dirty="0"/>
              <a:t>某内存区域刚被访问，很快该区域可能会被重复访问</a:t>
            </a:r>
            <a:endParaRPr lang="zh-CN" altLang="en-US" sz="2400" dirty="0"/>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endParaRPr lang="zh-CN" altLang="en-US" sz="2400" dirty="0"/>
          </a:p>
          <a:p>
            <a:pPr lvl="1"/>
            <a:r>
              <a:rPr lang="zh-CN" altLang="en-US" sz="2400" b="1" dirty="0"/>
              <a:t>调度算法</a:t>
            </a:r>
            <a:r>
              <a:rPr lang="en-US" altLang="zh-CN" sz="2400" dirty="0"/>
              <a:t>---</a:t>
            </a:r>
            <a:r>
              <a:rPr lang="zh-CN" altLang="en-US" sz="2400" dirty="0"/>
              <a:t>时间局部性</a:t>
            </a:r>
            <a:endParaRPr lang="zh-CN" altLang="en-US" sz="2400" dirty="0"/>
          </a:p>
          <a:p>
            <a:pPr marL="901700" lvl="2" indent="-5080"/>
            <a:r>
              <a:rPr lang="zh-CN" altLang="en-US" sz="2400" b="1" dirty="0">
                <a:solidFill>
                  <a:srgbClr val="1387B7"/>
                </a:solidFill>
              </a:rPr>
              <a:t>热数据</a:t>
            </a:r>
            <a:r>
              <a:rPr lang="zh-CN" altLang="en-US" sz="2400" dirty="0"/>
              <a:t>或</a:t>
            </a:r>
            <a:r>
              <a:rPr lang="zh-CN" altLang="en-US" sz="2400" b="1" dirty="0">
                <a:solidFill>
                  <a:srgbClr val="1387B7"/>
                </a:solidFill>
              </a:rPr>
              <a:t>即将访问</a:t>
            </a:r>
            <a:r>
              <a:rPr lang="zh-CN" altLang="en-US" sz="2400" dirty="0"/>
              <a:t>的数据的</a:t>
            </a:r>
            <a:r>
              <a:rPr lang="zh-CN" altLang="en-US" sz="2400" b="1" dirty="0">
                <a:solidFill>
                  <a:srgbClr val="1387B7"/>
                </a:solidFill>
              </a:rPr>
              <a:t>副本</a:t>
            </a:r>
            <a:r>
              <a:rPr lang="zh-CN" altLang="en-US" sz="2400" dirty="0"/>
              <a:t>调度到上层快速存储器</a:t>
            </a:r>
            <a:endParaRPr lang="zh-CN" altLang="en-US" sz="2400" dirty="0"/>
          </a:p>
          <a:p>
            <a:pPr marL="901700" lvl="2" indent="-5080"/>
            <a:r>
              <a:rPr lang="zh-CN" altLang="en-US" sz="2400" dirty="0"/>
              <a:t>让大部分数据都可以在上层存储器快速得到</a:t>
            </a:r>
            <a:endParaRPr lang="zh-CN" altLang="en-US" sz="2400" dirty="0"/>
          </a:p>
          <a:p>
            <a:endParaRPr lang="zh-CN" altLang="en-US"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p:txBody>
          <a:bodyPr/>
          <a:lstStyle/>
          <a:p>
            <a:r>
              <a:rPr lang="zh-CN" altLang="en-US" b="1" dirty="0"/>
              <a:t>数据</a:t>
            </a:r>
            <a:endParaRPr lang="zh-CN" altLang="en-US" b="1" dirty="0"/>
          </a:p>
          <a:p>
            <a:pPr lvl="1"/>
            <a:r>
              <a:rPr lang="zh-CN" altLang="en-US" dirty="0"/>
              <a:t>数组元素访问 </a:t>
            </a:r>
            <a:r>
              <a:rPr lang="en-US" altLang="zh-CN" dirty="0"/>
              <a:t>(</a:t>
            </a:r>
            <a:r>
              <a:rPr lang="zh-CN" altLang="en-US" dirty="0"/>
              <a:t>空间</a:t>
            </a:r>
            <a:r>
              <a:rPr lang="en-US" altLang="zh-CN" dirty="0"/>
              <a:t>)</a:t>
            </a:r>
            <a:endParaRPr lang="en-US" altLang="zh-CN" dirty="0"/>
          </a:p>
          <a:p>
            <a:pPr lvl="1"/>
            <a:r>
              <a:rPr lang="zh-CN" altLang="en-US" dirty="0"/>
              <a:t>结构体、数据库记录访问</a:t>
            </a:r>
            <a:r>
              <a:rPr lang="en-US" altLang="zh-CN" dirty="0"/>
              <a:t>(</a:t>
            </a:r>
            <a:r>
              <a:rPr lang="zh-CN" altLang="en-US" dirty="0"/>
              <a:t>空间</a:t>
            </a:r>
            <a:r>
              <a:rPr lang="en-US" altLang="zh-CN" dirty="0"/>
              <a:t>)</a:t>
            </a:r>
            <a:endParaRPr lang="en-US" altLang="zh-CN" dirty="0"/>
          </a:p>
          <a:p>
            <a:pPr lvl="1"/>
            <a:r>
              <a:rPr lang="zh-CN" altLang="en-US" dirty="0"/>
              <a:t>局部变量，计数器，指针等被重复使用 </a:t>
            </a:r>
            <a:r>
              <a:rPr lang="en-US" altLang="zh-CN" dirty="0"/>
              <a:t>(</a:t>
            </a:r>
            <a:r>
              <a:rPr lang="zh-CN" altLang="en-US" dirty="0"/>
              <a:t>时间</a:t>
            </a:r>
            <a:r>
              <a:rPr lang="en-US" altLang="zh-CN" dirty="0"/>
              <a:t>)</a:t>
            </a:r>
            <a:endParaRPr lang="en-US" altLang="zh-CN" dirty="0"/>
          </a:p>
          <a:p>
            <a:r>
              <a:rPr lang="zh-CN" altLang="en-US" b="1" dirty="0"/>
              <a:t>指令</a:t>
            </a:r>
            <a:endParaRPr lang="zh-CN" altLang="en-US" b="1" dirty="0"/>
          </a:p>
          <a:p>
            <a:pPr lvl="1"/>
            <a:r>
              <a:rPr lang="zh-CN" altLang="en-US" dirty="0"/>
              <a:t>顺序访问的指令 </a:t>
            </a:r>
            <a:r>
              <a:rPr lang="en-US" altLang="zh-CN" dirty="0"/>
              <a:t>(</a:t>
            </a:r>
            <a:r>
              <a:rPr lang="zh-CN" altLang="en-US" dirty="0"/>
              <a:t>空间</a:t>
            </a:r>
            <a:r>
              <a:rPr lang="en-US" altLang="zh-CN" dirty="0"/>
              <a:t>)</a:t>
            </a:r>
            <a:endParaRPr lang="en-US" altLang="zh-CN" dirty="0"/>
          </a:p>
          <a:p>
            <a:pPr lvl="1"/>
            <a:r>
              <a:rPr lang="zh-CN" altLang="en-US" dirty="0"/>
              <a:t>重复使用的循环体 </a:t>
            </a:r>
            <a:r>
              <a:rPr lang="en-US" altLang="zh-CN" dirty="0"/>
              <a:t>(</a:t>
            </a:r>
            <a:r>
              <a:rPr lang="zh-CN" altLang="en-US" dirty="0"/>
              <a:t>时间</a:t>
            </a:r>
            <a:r>
              <a:rPr lang="en-US" altLang="zh-CN" dirty="0"/>
              <a:t>)</a:t>
            </a:r>
            <a:endParaRPr lang="en-US" altLang="zh-CN" dirty="0"/>
          </a:p>
          <a:p>
            <a:pPr lvl="1"/>
            <a:r>
              <a:rPr lang="zh-CN" altLang="en-US" dirty="0"/>
              <a:t>子函数 </a:t>
            </a:r>
            <a:r>
              <a:rPr lang="en-US" altLang="zh-CN" dirty="0"/>
              <a:t>(</a:t>
            </a:r>
            <a:r>
              <a:rPr lang="zh-CN" altLang="en-US" dirty="0"/>
              <a:t>时间</a:t>
            </a:r>
            <a:r>
              <a:rPr lang="en-US" altLang="zh-CN" dirty="0"/>
              <a:t>)</a:t>
            </a:r>
            <a:endParaRPr lang="en-US" altLang="zh-CN" dirty="0"/>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sum = 0;</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for (i = 0; i &lt; n; i++)</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	sum += a[i].x + </a:t>
            </a:r>
            <a:r>
              <a:rPr lang="en-US" altLang="zh-CN" sz="2400" b="1" dirty="0">
                <a:latin typeface="Courier New" panose="02070309020205020404" pitchFamily="49" charset="0"/>
                <a:ea typeface="宋体" panose="02010600030101010101" pitchFamily="2" charset="-122"/>
              </a:rPr>
              <a:t>a[i].y</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return sum;</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a:xfrm>
            <a:off x="487822" y="942764"/>
            <a:ext cx="10515599" cy="5610436"/>
          </a:xfrm>
        </p:spPr>
        <p:txBody>
          <a:bodyPr/>
          <a:lstStyle/>
          <a:p>
            <a:r>
              <a:rPr lang="zh-CN" altLang="en-US" b="1" dirty="0"/>
              <a:t>哪个程序具有更好的局部性？</a:t>
            </a:r>
            <a:endParaRPr lang="zh-CN" altLang="en-US" b="1" dirty="0"/>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 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sz="2400" b="1" dirty="0">
                <a:latin typeface="Courier New" panose="02070309020205020404" pitchFamily="49" charset="0"/>
                <a:ea typeface="宋体" panose="02010600030101010101" pitchFamily="2" charset="-122"/>
              </a:rPr>
              <a:t> </a:t>
            </a:r>
            <a:r>
              <a:rPr lang="en-US" sz="2400" b="1" dirty="0">
                <a:latin typeface="Courier New" panose="02070309020205020404" pitchFamily="49" charset="0"/>
                <a:ea typeface="宋体" panose="02010600030101010101" pitchFamily="2" charset="-122"/>
              </a:rPr>
              <a:t> 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1" cstate="print"/>
          <a:srcRect/>
          <a:stretch>
            <a:fillRect/>
          </a:stretch>
        </p:blipFill>
        <p:spPr bwMode="auto">
          <a:xfrm>
            <a:off x="210018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endParaRPr lang="zh-CN" altLang="en-US" dirty="0"/>
          </a:p>
        </p:txBody>
      </p:sp>
      <p:pic>
        <p:nvPicPr>
          <p:cNvPr id="1495044" name="Picture 4" descr="MCj03356820000[1]"/>
          <p:cNvPicPr>
            <a:picLocks noChangeAspect="1" noChangeArrowheads="1"/>
          </p:cNvPicPr>
          <p:nvPr/>
        </p:nvPicPr>
        <p:blipFill>
          <a:blip r:embed="rId2" cstate="print"/>
          <a:srcRect/>
          <a:stretch>
            <a:fillRect/>
          </a:stretch>
        </p:blipFill>
        <p:spPr bwMode="auto">
          <a:xfrm>
            <a:off x="792789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3" cstate="print"/>
          <a:srcRect/>
          <a:stretch>
            <a:fillRect/>
          </a:stretch>
        </p:blipFill>
        <p:spPr bwMode="auto">
          <a:xfrm flipH="1">
            <a:off x="606099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3" cstate="print"/>
          <a:srcRect/>
          <a:stretch>
            <a:fillRect/>
          </a:stretch>
        </p:blipFill>
        <p:spPr bwMode="auto">
          <a:xfrm>
            <a:off x="618799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8331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9921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7511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6401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ln>
        </p:spPr>
        <p:txBody>
          <a:bodyPr wrap="none" anchor="ctr"/>
          <a:lstStyle/>
          <a:p>
            <a:pPr algn="r"/>
            <a:endParaRPr lang="zh-CN" altLang="en-US" b="1">
              <a:solidFill>
                <a:srgbClr val="C00000"/>
              </a:solidFill>
            </a:endParaRPr>
          </a:p>
        </p:txBody>
      </p:sp>
      <p:sp>
        <p:nvSpPr>
          <p:cNvPr id="1495051" name="AutoShape 11"/>
          <p:cNvSpPr>
            <a:spLocks noChangeArrowheads="1"/>
          </p:cNvSpPr>
          <p:nvPr/>
        </p:nvSpPr>
        <p:spPr bwMode="auto">
          <a:xfrm>
            <a:off x="3670218" y="4451367"/>
            <a:ext cx="596900" cy="330200"/>
          </a:xfrm>
          <a:prstGeom prst="leftRightArrow">
            <a:avLst>
              <a:gd name="adj1" fmla="val 50000"/>
              <a:gd name="adj2" fmla="val 36154"/>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574178" y="6069030"/>
            <a:ext cx="1919116"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Main Memory</a:t>
            </a:r>
            <a:endParaRPr lang="en-US" altLang="zh-CN" b="1">
              <a:solidFill>
                <a:srgbClr val="C00000"/>
              </a:solidFill>
              <a:latin typeface="Verdana" panose="020B0604030504040204" pitchFamily="34" charset="0"/>
            </a:endParaRPr>
          </a:p>
        </p:txBody>
      </p:sp>
      <p:sp>
        <p:nvSpPr>
          <p:cNvPr id="1495053" name="Rectangle 13"/>
          <p:cNvSpPr>
            <a:spLocks noChangeArrowheads="1"/>
          </p:cNvSpPr>
          <p:nvPr/>
        </p:nvSpPr>
        <p:spPr bwMode="auto">
          <a:xfrm>
            <a:off x="3762766" y="5548330"/>
            <a:ext cx="2052165"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Off-chip cache</a:t>
            </a:r>
            <a:endParaRPr lang="en-US" altLang="zh-CN" b="1">
              <a:solidFill>
                <a:srgbClr val="C00000"/>
              </a:solidFill>
              <a:latin typeface="Verdana" panose="020B0604030504040204" pitchFamily="34" charset="0"/>
            </a:endParaRPr>
          </a:p>
        </p:txBody>
      </p:sp>
      <p:sp>
        <p:nvSpPr>
          <p:cNvPr id="1495054" name="Rectangle 14"/>
          <p:cNvSpPr>
            <a:spLocks noChangeArrowheads="1"/>
          </p:cNvSpPr>
          <p:nvPr/>
        </p:nvSpPr>
        <p:spPr bwMode="auto">
          <a:xfrm>
            <a:off x="1577992" y="5544595"/>
            <a:ext cx="1984839"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dirty="0">
                <a:solidFill>
                  <a:srgbClr val="C00000"/>
                </a:solidFill>
                <a:latin typeface="Verdana" panose="020B0604030504040204" pitchFamily="34" charset="0"/>
              </a:rPr>
              <a:t>on-chip cache</a:t>
            </a:r>
            <a:endParaRPr lang="en-US" altLang="zh-CN" b="1" dirty="0">
              <a:solidFill>
                <a:srgbClr val="C00000"/>
              </a:solidFill>
              <a:latin typeface="Verdana" panose="020B0604030504040204" pitchFamily="34" charset="0"/>
            </a:endParaRPr>
          </a:p>
        </p:txBody>
      </p:sp>
      <p:pic>
        <p:nvPicPr>
          <p:cNvPr id="1495055" name="Picture 15" descr="MCj03536850000[1]"/>
          <p:cNvPicPr>
            <a:picLocks noChangeAspect="1" noChangeArrowheads="1"/>
          </p:cNvPicPr>
          <p:nvPr/>
        </p:nvPicPr>
        <p:blipFill>
          <a:blip r:embed="rId4" cstate="print"/>
          <a:srcRect/>
          <a:stretch>
            <a:fillRect/>
          </a:stretch>
        </p:blipFill>
        <p:spPr bwMode="auto">
          <a:xfrm>
            <a:off x="405598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5" cstate="print"/>
          <a:srcRect/>
          <a:stretch>
            <a:fillRect/>
          </a:stretch>
        </p:blipFill>
        <p:spPr bwMode="auto">
          <a:xfrm>
            <a:off x="842256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500855" y="1611110"/>
            <a:ext cx="1038225" cy="389466"/>
          </a:xfrm>
          <a:prstGeom prst="rect">
            <a:avLst/>
          </a:prstGeom>
          <a:noFill/>
          <a:ln w="9525">
            <a:noFill/>
            <a:miter lim="800000"/>
          </a:ln>
        </p:spPr>
        <p:txBody>
          <a:bodyPr>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DISK</a:t>
            </a:r>
            <a:endParaRPr lang="en-US" altLang="zh-CN" b="1">
              <a:solidFill>
                <a:srgbClr val="C00000"/>
              </a:solidFill>
              <a:latin typeface="Verdana" panose="020B0604030504040204" pitchFamily="34" charset="0"/>
            </a:endParaRPr>
          </a:p>
        </p:txBody>
      </p:sp>
      <p:sp>
        <p:nvSpPr>
          <p:cNvPr id="1495058" name="AutoShape 18"/>
          <p:cNvSpPr>
            <a:spLocks noChangeArrowheads="1"/>
          </p:cNvSpPr>
          <p:nvPr/>
        </p:nvSpPr>
        <p:spPr bwMode="auto">
          <a:xfrm>
            <a:off x="9372518" y="2482867"/>
            <a:ext cx="317500" cy="927100"/>
          </a:xfrm>
          <a:prstGeom prst="upDownArrow">
            <a:avLst>
              <a:gd name="adj1" fmla="val 50000"/>
              <a:gd name="adj2" fmla="val 58400"/>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p:stCondLst>
                        <p:cond delay="indefinite"/>
                      </p:stCondLst>
                      <p:childTnLst>
                        <p:par>
                          <p:cTn id="65" fill="hold">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p:stCondLst>
                        <p:cond delay="indefinite"/>
                      </p:stCondLst>
                      <p:childTnLst>
                        <p:par>
                          <p:cTn id="69" fill="hold">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endParaRPr lang="zh-CN" altLang="en-US" dirty="0"/>
          </a:p>
        </p:txBody>
      </p:sp>
      <p:sp>
        <p:nvSpPr>
          <p:cNvPr id="3" name="内容占位符 2"/>
          <p:cNvSpPr>
            <a:spLocks noGrp="1"/>
          </p:cNvSpPr>
          <p:nvPr>
            <p:ph idx="1"/>
          </p:nvPr>
        </p:nvSpPr>
        <p:spPr>
          <a:xfrm>
            <a:off x="487822" y="942764"/>
            <a:ext cx="10515599" cy="5637024"/>
          </a:xfrm>
        </p:spPr>
        <p:txBody>
          <a:bodyPr/>
          <a:lstStyle/>
          <a:p>
            <a:r>
              <a:rPr lang="zh-CN" altLang="en-US" dirty="0">
                <a:latin typeface="华文新魏" panose="02010800040101010101" pitchFamily="2" charset="-122"/>
              </a:rPr>
              <a:t>在</a:t>
            </a:r>
            <a:r>
              <a:rPr lang="zh-CN" altLang="en-US" b="1" dirty="0">
                <a:solidFill>
                  <a:srgbClr val="1387B7"/>
                </a:solidFill>
                <a:latin typeface="华文新魏" panose="02010800040101010101" pitchFamily="2" charset="-122"/>
              </a:rPr>
              <a:t>处理器</a:t>
            </a:r>
            <a:r>
              <a:rPr lang="zh-CN" altLang="en-US" dirty="0">
                <a:latin typeface="华文新魏" panose="02010800040101010101" pitchFamily="2" charset="-122"/>
              </a:rPr>
              <a:t>附近增加一个</a:t>
            </a:r>
            <a:r>
              <a:rPr lang="zh-CN" altLang="en-US" b="1" dirty="0">
                <a:solidFill>
                  <a:srgbClr val="00B050"/>
                </a:solidFill>
                <a:latin typeface="华文新魏" panose="02010800040101010101" pitchFamily="2" charset="-122"/>
              </a:rPr>
              <a:t>隐藏</a:t>
            </a:r>
            <a:r>
              <a:rPr lang="zh-CN" altLang="en-US" dirty="0">
                <a:latin typeface="华文新魏" panose="02010800040101010101" pitchFamily="2" charset="-122"/>
              </a:rPr>
              <a:t>的</a:t>
            </a:r>
            <a:r>
              <a:rPr lang="zh-CN" altLang="en-US" b="1" dirty="0">
                <a:solidFill>
                  <a:srgbClr val="00B050"/>
                </a:solidFill>
                <a:latin typeface="华文新魏" panose="02010800040101010101" pitchFamily="2" charset="-122"/>
              </a:rPr>
              <a:t>小</a:t>
            </a:r>
            <a:r>
              <a:rPr lang="zh-CN" altLang="en-US" dirty="0">
                <a:latin typeface="华文新魏" panose="02010800040101010101" pitchFamily="2" charset="-122"/>
              </a:rPr>
              <a:t>容量</a:t>
            </a:r>
            <a:r>
              <a:rPr lang="zh-CN" altLang="en-US" b="1" dirty="0">
                <a:solidFill>
                  <a:srgbClr val="00B050"/>
                </a:solidFill>
                <a:latin typeface="华文新魏" panose="02010800040101010101" pitchFamily="2" charset="-122"/>
              </a:rPr>
              <a:t>快速</a:t>
            </a:r>
            <a:r>
              <a:rPr lang="zh-CN" altLang="en-US" dirty="0">
                <a:latin typeface="华文新魏" panose="02010800040101010101" pitchFamily="2" charset="-122"/>
              </a:rPr>
              <a:t>存储器</a:t>
            </a:r>
            <a:endParaRPr lang="zh-CN" altLang="en-US" dirty="0">
              <a:latin typeface="华文新魏" panose="02010800040101010101" pitchFamily="2" charset="-122"/>
            </a:endParaRPr>
          </a:p>
          <a:p>
            <a:pPr lvl="1"/>
            <a:r>
              <a:rPr lang="zh-CN" altLang="en-US" sz="2400" dirty="0">
                <a:latin typeface="华文新魏" panose="02010800040101010101" pitchFamily="2" charset="-122"/>
              </a:rPr>
              <a:t>对程序员透明</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将经常访问的</a:t>
            </a:r>
            <a:r>
              <a:rPr lang="zh-CN" altLang="en-US" sz="2400" b="1" dirty="0">
                <a:solidFill>
                  <a:srgbClr val="1387B7"/>
                </a:solidFill>
                <a:latin typeface="华文新魏" panose="02010800040101010101" pitchFamily="2" charset="-122"/>
              </a:rPr>
              <a:t>热数据</a:t>
            </a:r>
            <a:r>
              <a:rPr lang="zh-CN" altLang="en-US" sz="2400" dirty="0">
                <a:latin typeface="华文新魏" panose="02010800040101010101" pitchFamily="2" charset="-122"/>
              </a:rPr>
              <a:t>的</a:t>
            </a:r>
            <a:r>
              <a:rPr lang="zh-CN" altLang="en-US" sz="2400" b="1" dirty="0">
                <a:solidFill>
                  <a:srgbClr val="1387B7"/>
                </a:solidFill>
                <a:latin typeface="华文新魏" panose="02010800040101010101" pitchFamily="2" charset="-122"/>
              </a:rPr>
              <a:t>副本</a:t>
            </a:r>
            <a:r>
              <a:rPr lang="zh-CN" altLang="en-US" sz="2400" dirty="0">
                <a:latin typeface="华文新魏" panose="02010800040101010101" pitchFamily="2" charset="-122"/>
              </a:rPr>
              <a:t>存放在</a:t>
            </a:r>
            <a:r>
              <a:rPr lang="en-US" altLang="zh-CN" sz="2400" dirty="0">
                <a:latin typeface="华文新魏" panose="02010800040101010101" pitchFamily="2" charset="-122"/>
              </a:rPr>
              <a:t>cache</a:t>
            </a:r>
            <a:r>
              <a:rPr lang="zh-CN" altLang="en-US" sz="2400" dirty="0">
                <a:latin typeface="华文新魏" panose="02010800040101010101" pitchFamily="2" charset="-122"/>
              </a:rPr>
              <a:t>中</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提高命中率优化读性能</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预读处理  </a:t>
            </a:r>
            <a:r>
              <a:rPr lang="en-US" altLang="zh-CN" sz="2400" dirty="0">
                <a:latin typeface="华文新魏" panose="02010800040101010101" pitchFamily="2" charset="-122"/>
              </a:rPr>
              <a:t>---   </a:t>
            </a:r>
            <a:r>
              <a:rPr lang="zh-CN" altLang="en-US" sz="2400" dirty="0">
                <a:latin typeface="华文新魏" panose="02010800040101010101" pitchFamily="2" charset="-122"/>
              </a:rPr>
              <a:t>空间局部性</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淘汰算法  </a:t>
            </a:r>
            <a:r>
              <a:rPr lang="en-US" altLang="zh-CN" sz="2400" dirty="0">
                <a:latin typeface="华文新魏" panose="02010800040101010101" pitchFamily="2" charset="-122"/>
              </a:rPr>
              <a:t>---   </a:t>
            </a:r>
            <a:r>
              <a:rPr lang="zh-CN" altLang="en-US" sz="2400" dirty="0">
                <a:latin typeface="华文新魏" panose="02010800040101010101" pitchFamily="2" charset="-122"/>
              </a:rPr>
              <a:t>时间局部性                     </a:t>
            </a:r>
            <a:endParaRPr lang="zh-CN" altLang="en-US" sz="2400" dirty="0">
              <a:latin typeface="华文新魏" panose="02010800040101010101" pitchFamily="2" charset="-122"/>
            </a:endParaRPr>
          </a:p>
          <a:p>
            <a:endParaRPr lang="zh-CN" altLang="en-US" dirty="0"/>
          </a:p>
        </p:txBody>
      </p:sp>
      <p:pic>
        <p:nvPicPr>
          <p:cNvPr id="4" name="Picture 131" descr="j0242087[1]"/>
          <p:cNvPicPr>
            <a:picLocks noChangeAspect="1" noChangeArrowheads="1"/>
          </p:cNvPicPr>
          <p:nvPr/>
        </p:nvPicPr>
        <p:blipFill>
          <a:blip r:embed="rId1" cstate="print">
            <a:biLevel thresh="50000"/>
            <a:grayscl/>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69994" y="4760194"/>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grpSp>
        <p:nvGrpSpPr>
          <p:cNvPr id="11" name="Group 15"/>
          <p:cNvGrpSpPr/>
          <p:nvPr/>
        </p:nvGrpSpPr>
        <p:grpSpPr bwMode="auto">
          <a:xfrm>
            <a:off x="8126711" y="5071343"/>
            <a:ext cx="1020762" cy="958850"/>
            <a:chOff x="3480" y="2350"/>
            <a:chExt cx="901" cy="846"/>
          </a:xfrm>
        </p:grpSpPr>
        <p:grpSp>
          <p:nvGrpSpPr>
            <p:cNvPr id="12" name="Group 16"/>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20"/>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24"/>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28"/>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32"/>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7" name="Group 36"/>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99FF"/>
                </a:solidFill>
                <a:latin typeface="+mn-ea"/>
                <a:cs typeface="Arial" panose="020B0604020202020204" pitchFamily="34" charset="0"/>
              </a:rPr>
              <a:t>读请求</a:t>
            </a:r>
            <a:endParaRPr lang="zh-CN" altLang="en-US">
              <a:solidFill>
                <a:srgbClr val="0099FF"/>
              </a:solidFill>
              <a:latin typeface="+mn-ea"/>
              <a:cs typeface="Arial" panose="020B0604020202020204" pitchFamily="34" charset="0"/>
            </a:endParaRP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dirty="0">
                <a:solidFill>
                  <a:srgbClr val="FF0000"/>
                </a:solidFill>
                <a:latin typeface="+mn-ea"/>
                <a:cs typeface="Arial" panose="020B0604020202020204" pitchFamily="34" charset="0"/>
              </a:rPr>
              <a:t>写请求</a:t>
            </a:r>
            <a:endParaRPr lang="zh-CN" altLang="en-US" dirty="0">
              <a:solidFill>
                <a:srgbClr val="FF0000"/>
              </a:solidFill>
              <a:latin typeface="+mn-ea"/>
              <a:cs typeface="Arial" panose="020B0604020202020204" pitchFamily="34" charset="0"/>
            </a:endParaRP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a:solidFill>
                  <a:srgbClr val="FF0000"/>
                </a:solidFill>
                <a:latin typeface="+mn-ea"/>
                <a:cs typeface="Arial" panose="020B0604020202020204" pitchFamily="34" charset="0"/>
              </a:rPr>
              <a:t>I/O</a:t>
            </a:r>
            <a:r>
              <a:rPr lang="zh-CN" altLang="en-US">
                <a:solidFill>
                  <a:srgbClr val="FF0000"/>
                </a:solidFill>
                <a:latin typeface="+mn-ea"/>
                <a:cs typeface="Arial" panose="020B0604020202020204" pitchFamily="34" charset="0"/>
              </a:rPr>
              <a:t>响应</a:t>
            </a:r>
            <a:endParaRPr lang="zh-CN" altLang="en-US">
              <a:solidFill>
                <a:srgbClr val="FF0000"/>
              </a:solidFill>
              <a:latin typeface="+mn-ea"/>
              <a:cs typeface="Arial" panose="020B0604020202020204" pitchFamily="34" charset="0"/>
            </a:endParaRP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43" name="Group 48"/>
          <p:cNvGrpSpPr/>
          <p:nvPr/>
        </p:nvGrpSpPr>
        <p:grpSpPr bwMode="auto">
          <a:xfrm>
            <a:off x="5634336" y="5022131"/>
            <a:ext cx="1028700" cy="1028700"/>
            <a:chOff x="2922" y="2088"/>
            <a:chExt cx="648" cy="648"/>
          </a:xfrm>
        </p:grpSpPr>
        <p:grpSp>
          <p:nvGrpSpPr>
            <p:cNvPr id="44" name="Group 49"/>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 name="Group 58"/>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 name="Group 67"/>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7" name="Group 76"/>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8" name="Group 85"/>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9" name="Group 94"/>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0" name="Group 103"/>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1" name="Group 112"/>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endParaRPr lang="zh-CN" altLang="en-US" dirty="0"/>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0" name="Group 146"/>
          <p:cNvGrpSpPr/>
          <p:nvPr/>
        </p:nvGrpSpPr>
        <p:grpSpPr bwMode="auto">
          <a:xfrm>
            <a:off x="8223250" y="1868489"/>
            <a:ext cx="577850" cy="542925"/>
            <a:chOff x="3480" y="2350"/>
            <a:chExt cx="901" cy="846"/>
          </a:xfrm>
        </p:grpSpPr>
        <p:grpSp>
          <p:nvGrpSpPr>
            <p:cNvPr id="11" name="Group 147"/>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2" name="Group 151"/>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155"/>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159"/>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163"/>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167"/>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5" name="Group 171"/>
          <p:cNvGrpSpPr/>
          <p:nvPr/>
        </p:nvGrpSpPr>
        <p:grpSpPr bwMode="auto">
          <a:xfrm>
            <a:off x="8378825" y="2139951"/>
            <a:ext cx="577850" cy="542925"/>
            <a:chOff x="3480" y="2350"/>
            <a:chExt cx="901" cy="846"/>
          </a:xfrm>
        </p:grpSpPr>
        <p:grpSp>
          <p:nvGrpSpPr>
            <p:cNvPr id="36" name="Group 172"/>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7" name="Group 176"/>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8" name="Group 180"/>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9" name="Group 184"/>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0" name="Group 188"/>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1" name="Group 192"/>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grpSp>
        <p:nvGrpSpPr>
          <p:cNvPr id="61" name="Group 196"/>
          <p:cNvGrpSpPr/>
          <p:nvPr/>
        </p:nvGrpSpPr>
        <p:grpSpPr bwMode="auto">
          <a:xfrm>
            <a:off x="8532813" y="2409826"/>
            <a:ext cx="577850" cy="542925"/>
            <a:chOff x="3480" y="2350"/>
            <a:chExt cx="901" cy="846"/>
          </a:xfrm>
        </p:grpSpPr>
        <p:grpSp>
          <p:nvGrpSpPr>
            <p:cNvPr id="62" name="Group 197"/>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3" name="Group 201"/>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4" name="Group 205"/>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5" name="Group 209"/>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6" name="Group 213"/>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7" name="Group 217"/>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88" name="Group 471"/>
          <p:cNvGrpSpPr/>
          <p:nvPr/>
        </p:nvGrpSpPr>
        <p:grpSpPr bwMode="auto">
          <a:xfrm>
            <a:off x="8248650" y="4546992"/>
            <a:ext cx="577850" cy="542925"/>
            <a:chOff x="3480" y="2350"/>
            <a:chExt cx="901" cy="846"/>
          </a:xfrm>
        </p:grpSpPr>
        <p:grpSp>
          <p:nvGrpSpPr>
            <p:cNvPr id="89" name="Group 472"/>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0" name="Group 476"/>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1" name="Group 480"/>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2" name="Group 484"/>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3" name="Group 488"/>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4" name="Group 492"/>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13" name="Group 496"/>
          <p:cNvGrpSpPr/>
          <p:nvPr/>
        </p:nvGrpSpPr>
        <p:grpSpPr bwMode="auto">
          <a:xfrm>
            <a:off x="8248650" y="4546992"/>
            <a:ext cx="577850" cy="542925"/>
            <a:chOff x="4944" y="2201"/>
            <a:chExt cx="364" cy="342"/>
          </a:xfrm>
        </p:grpSpPr>
        <p:grpSp>
          <p:nvGrpSpPr>
            <p:cNvPr id="114" name="Group 497"/>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5" name="Group 501"/>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6" name="Group 505"/>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7" name="Group 509"/>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8" name="Group 513"/>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9" name="Group 517"/>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38" name="Group 521"/>
          <p:cNvGrpSpPr/>
          <p:nvPr/>
        </p:nvGrpSpPr>
        <p:grpSpPr bwMode="auto">
          <a:xfrm>
            <a:off x="8404225" y="4818455"/>
            <a:ext cx="577850" cy="542925"/>
            <a:chOff x="3480" y="2350"/>
            <a:chExt cx="901" cy="846"/>
          </a:xfrm>
        </p:grpSpPr>
        <p:grpSp>
          <p:nvGrpSpPr>
            <p:cNvPr id="139" name="Group 522"/>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0" name="Group 526"/>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1" name="Group 530"/>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2" name="Group 534"/>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3" name="Group 538"/>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4" name="Group 542"/>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63" name="Group 546"/>
          <p:cNvGrpSpPr/>
          <p:nvPr/>
        </p:nvGrpSpPr>
        <p:grpSpPr bwMode="auto">
          <a:xfrm>
            <a:off x="8404225" y="4818455"/>
            <a:ext cx="577850" cy="542925"/>
            <a:chOff x="4944" y="2201"/>
            <a:chExt cx="364" cy="342"/>
          </a:xfrm>
        </p:grpSpPr>
        <p:grpSp>
          <p:nvGrpSpPr>
            <p:cNvPr id="164" name="Group 547"/>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5" name="Group 551"/>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6" name="Group 555"/>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7" name="Group 559"/>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8" name="Group 563"/>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9" name="Group 567"/>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88" name="Group 571"/>
          <p:cNvGrpSpPr/>
          <p:nvPr/>
        </p:nvGrpSpPr>
        <p:grpSpPr bwMode="auto">
          <a:xfrm>
            <a:off x="8558213" y="5088330"/>
            <a:ext cx="577850" cy="542925"/>
            <a:chOff x="3480" y="2350"/>
            <a:chExt cx="901" cy="846"/>
          </a:xfrm>
        </p:grpSpPr>
        <p:grpSp>
          <p:nvGrpSpPr>
            <p:cNvPr id="189" name="Group 572"/>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0" name="Group 576"/>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1" name="Group 580"/>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2" name="Group 584"/>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3" name="Group 588"/>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4" name="Group 592"/>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13" name="Group 596"/>
          <p:cNvGrpSpPr/>
          <p:nvPr/>
        </p:nvGrpSpPr>
        <p:grpSpPr bwMode="auto">
          <a:xfrm>
            <a:off x="8558213" y="5088330"/>
            <a:ext cx="577850" cy="542925"/>
            <a:chOff x="4944" y="2201"/>
            <a:chExt cx="364" cy="342"/>
          </a:xfrm>
        </p:grpSpPr>
        <p:grpSp>
          <p:nvGrpSpPr>
            <p:cNvPr id="214" name="Group 597"/>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5" name="Group 601"/>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6" name="Group 605"/>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7" name="Group 609"/>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8" name="Group 613"/>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9" name="Group 617"/>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命中（</a:t>
            </a:r>
            <a:r>
              <a:rPr lang="en-US" altLang="zh-CN" b="1">
                <a:solidFill>
                  <a:srgbClr val="008000"/>
                </a:solidFill>
                <a:latin typeface="+mn-ea"/>
                <a:cs typeface="Arial" panose="020B0604020202020204" pitchFamily="34" charset="0"/>
              </a:rPr>
              <a:t>HIT</a:t>
            </a:r>
            <a:r>
              <a:rPr lang="zh-CN" altLang="en-US" b="1">
                <a:solidFill>
                  <a:srgbClr val="008000"/>
                </a:solidFill>
                <a:latin typeface="+mn-ea"/>
                <a:cs typeface="Arial" panose="020B0604020202020204" pitchFamily="34" charset="0"/>
              </a:rPr>
              <a:t>）</a:t>
            </a:r>
            <a:endParaRPr lang="zh-CN" altLang="en-US" b="1">
              <a:solidFill>
                <a:srgbClr val="008000"/>
              </a:solidFill>
              <a:latin typeface="+mn-ea"/>
              <a:cs typeface="Arial" panose="020B0604020202020204" pitchFamily="34" charset="0"/>
            </a:endParaRP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缺失（</a:t>
            </a:r>
            <a:r>
              <a:rPr lang="en-US" altLang="zh-CN" b="1">
                <a:solidFill>
                  <a:srgbClr val="FF0000"/>
                </a:solidFill>
                <a:latin typeface="+mn-ea"/>
                <a:cs typeface="Arial" panose="020B0604020202020204" pitchFamily="34" charset="0"/>
              </a:rPr>
              <a:t>MISS</a:t>
            </a:r>
            <a:r>
              <a:rPr lang="zh-CN" altLang="en-US" b="1">
                <a:solidFill>
                  <a:srgbClr val="FF0000"/>
                </a:solidFill>
                <a:latin typeface="+mn-ea"/>
                <a:cs typeface="Arial" panose="020B0604020202020204" pitchFamily="34" charset="0"/>
              </a:rPr>
              <a:t>）</a:t>
            </a:r>
            <a:endParaRPr lang="zh-CN" altLang="en-US" b="1">
              <a:solidFill>
                <a:srgbClr val="FF0000"/>
              </a:solidFill>
              <a:latin typeface="+mn-ea"/>
              <a:cs typeface="Arial" panose="020B0604020202020204" pitchFamily="34" charset="0"/>
            </a:endParaRP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pic>
        <p:nvPicPr>
          <p:cNvPr id="244" name="Picture 633" descr="j0242087[1]"/>
          <p:cNvPicPr>
            <a:picLocks noChangeAspect="1" noChangeArrowheads="1"/>
          </p:cNvPicPr>
          <p:nvPr/>
        </p:nvPicPr>
        <p:blipFill>
          <a:blip r:embed="rId1" cstate="print">
            <a:biLevel thresh="50000"/>
            <a:grayscl/>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grpSp>
        <p:nvGrpSpPr>
          <p:cNvPr id="248" name="Group 17"/>
          <p:cNvGrpSpPr/>
          <p:nvPr/>
        </p:nvGrpSpPr>
        <p:grpSpPr bwMode="auto">
          <a:xfrm>
            <a:off x="5646738" y="1917700"/>
            <a:ext cx="1028700" cy="1028700"/>
            <a:chOff x="2922" y="2088"/>
            <a:chExt cx="648" cy="648"/>
          </a:xfrm>
        </p:grpSpPr>
        <p:grpSp>
          <p:nvGrpSpPr>
            <p:cNvPr id="249" name="Group 18"/>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0" name="Group 27"/>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1" name="Group 36"/>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2" name="Group 45"/>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3" name="Group 54"/>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4" name="Group 63"/>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5" name="Group 72"/>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6" name="Group 81"/>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321" name="Group 90"/>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1" cstate="print">
            <a:biLevel thresh="50000"/>
            <a:grayscl/>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p:nvPr/>
        </p:nvGrpSpPr>
        <p:grpSpPr bwMode="auto">
          <a:xfrm>
            <a:off x="5672138" y="4615254"/>
            <a:ext cx="1028700" cy="1028700"/>
            <a:chOff x="2922" y="2088"/>
            <a:chExt cx="648" cy="648"/>
          </a:xfrm>
        </p:grpSpPr>
        <p:grpSp>
          <p:nvGrpSpPr>
            <p:cNvPr id="333" name="Group 226"/>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4" name="Group 235"/>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5" name="Group 244"/>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6" name="Group 253"/>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7" name="Group 262"/>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8" name="Group 271"/>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9" name="Group 280"/>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40" name="Group 289"/>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405" name="Group 298"/>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14" name="Group 307"/>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23" name="Group 316"/>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32" name="Group 325"/>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41" name="Group 334"/>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0" name="Group 343"/>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9" name="Group 352"/>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8" name="Group 361"/>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dirty="0">
                <a:solidFill>
                  <a:srgbClr val="FF0000"/>
                </a:solidFill>
                <a:latin typeface="+mn-ea"/>
                <a:cs typeface="Arial" panose="020B0604020202020204" pitchFamily="34" charset="0"/>
              </a:rPr>
              <a:t>缺失造成访问速度急剧下降</a:t>
            </a:r>
            <a:endParaRPr lang="zh-CN" altLang="en-US" b="1" dirty="0">
              <a:solidFill>
                <a:srgbClr val="FF0000"/>
              </a:solidFill>
              <a:latin typeface="+mn-ea"/>
              <a:cs typeface="Arial" panose="020B0604020202020204" pitchFamily="34" charset="0"/>
            </a:endParaRP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1" name="Text Box 10"/>
          <p:cNvSpPr txBox="1">
            <a:spLocks noChangeArrowheads="1"/>
          </p:cNvSpPr>
          <p:nvPr/>
        </p:nvSpPr>
        <p:spPr bwMode="auto">
          <a:xfrm>
            <a:off x="5882396" y="1655764"/>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dirty="0">
              <a:latin typeface="+mn-ea"/>
            </a:endParaRPr>
          </a:p>
        </p:txBody>
      </p:sp>
      <p:sp>
        <p:nvSpPr>
          <p:cNvPr id="482" name="Text Box 622"/>
          <p:cNvSpPr txBox="1">
            <a:spLocks noChangeArrowheads="1"/>
          </p:cNvSpPr>
          <p:nvPr/>
        </p:nvSpPr>
        <p:spPr bwMode="auto">
          <a:xfrm>
            <a:off x="5907796" y="4337442"/>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16"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endParaRPr lang="zh-CN" altLang="en-US" dirty="0"/>
          </a:p>
        </p:txBody>
      </p:sp>
      <p:sp>
        <p:nvSpPr>
          <p:cNvPr id="3" name="内容占位符 2"/>
          <p:cNvSpPr>
            <a:spLocks noGrp="1"/>
          </p:cNvSpPr>
          <p:nvPr>
            <p:ph idx="1"/>
          </p:nvPr>
        </p:nvSpPr>
        <p:spPr/>
        <p:txBody>
          <a:bodyPr/>
          <a:lstStyle/>
          <a:p>
            <a:r>
              <a:rPr lang="zh-CN" altLang="en-US" b="1" dirty="0"/>
              <a:t>存储时间</a:t>
            </a:r>
            <a:endParaRPr lang="zh-CN" altLang="en-US" b="1" dirty="0"/>
          </a:p>
          <a:p>
            <a:pPr lvl="1"/>
            <a:r>
              <a:rPr lang="zh-CN" altLang="en-US" dirty="0"/>
              <a:t>接受到读写命令到从存储器中读出或写入信息所经历的时间</a:t>
            </a:r>
            <a:endParaRPr lang="zh-CN" altLang="en-US" dirty="0"/>
          </a:p>
          <a:p>
            <a:r>
              <a:rPr lang="zh-CN" altLang="en-US" b="1" dirty="0"/>
              <a:t>存储周期</a:t>
            </a:r>
            <a:endParaRPr lang="zh-CN" altLang="en-US" b="1" dirty="0"/>
          </a:p>
          <a:p>
            <a:pPr lvl="1"/>
            <a:r>
              <a:rPr lang="zh-CN" altLang="en-US" dirty="0"/>
              <a:t>连续两次访问存储器所需要的最小时间间隔 （存储时间</a:t>
            </a:r>
            <a:r>
              <a:rPr lang="en-US" altLang="zh-CN" dirty="0"/>
              <a:t>+</a:t>
            </a:r>
            <a:r>
              <a:rPr lang="zh-CN" altLang="en-US" dirty="0"/>
              <a:t>恢复时间）</a:t>
            </a:r>
            <a:endParaRPr lang="zh-CN" altLang="en-US" dirty="0"/>
          </a:p>
          <a:p>
            <a:r>
              <a:rPr lang="zh-CN" altLang="en-US" b="1" dirty="0"/>
              <a:t>存储器带宽</a:t>
            </a:r>
            <a:endParaRPr lang="zh-CN" altLang="en-US" b="1" dirty="0"/>
          </a:p>
          <a:p>
            <a:pPr lvl="1"/>
            <a:r>
              <a:rPr lang="zh-CN" altLang="en-US" dirty="0"/>
              <a:t>单位时间内存储器存取的信息量</a:t>
            </a:r>
            <a:endParaRPr lang="zh-CN" altLang="en-US" dirty="0"/>
          </a:p>
          <a:p>
            <a:pPr lvl="1"/>
            <a:r>
              <a:rPr lang="en-US" altLang="zh-CN" dirty="0"/>
              <a:t>Byte/s</a:t>
            </a:r>
            <a:endParaRPr lang="en-US" altLang="zh-CN" dirty="0"/>
          </a:p>
          <a:p>
            <a:pPr lvl="1"/>
            <a:r>
              <a:rPr lang="zh-CN" altLang="en-US" b="1" dirty="0"/>
              <a:t>光盘、磁盘、</a:t>
            </a:r>
            <a:r>
              <a:rPr lang="en-US" altLang="zh-CN" b="1" dirty="0"/>
              <a:t>U</a:t>
            </a:r>
            <a:r>
              <a:rPr lang="zh-CN" altLang="en-US" b="1" dirty="0"/>
              <a:t>盘、固态盘的读写带宽？</a:t>
            </a:r>
            <a:endParaRPr lang="en-US" altLang="zh-CN" b="1" dirty="0"/>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endParaRPr lang="zh-CN" altLang="en-US" dirty="0"/>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22" name="Group 26"/>
          <p:cNvGrpSpPr/>
          <p:nvPr/>
        </p:nvGrpSpPr>
        <p:grpSpPr bwMode="auto">
          <a:xfrm>
            <a:off x="5697538" y="1917241"/>
            <a:ext cx="1028700" cy="1028700"/>
            <a:chOff x="2922" y="2088"/>
            <a:chExt cx="648" cy="648"/>
          </a:xfrm>
        </p:grpSpPr>
        <p:grpSp>
          <p:nvGrpSpPr>
            <p:cNvPr id="23" name="Group 27"/>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4" name="Group 36"/>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 name="Group 45"/>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6" name="Group 54"/>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7" name="Group 63"/>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8" name="Group 72"/>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9" name="Group 81"/>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0" name="Group 90"/>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98" name="Group 359"/>
          <p:cNvGrpSpPr/>
          <p:nvPr/>
        </p:nvGrpSpPr>
        <p:grpSpPr bwMode="auto">
          <a:xfrm>
            <a:off x="5697538" y="4618177"/>
            <a:ext cx="1028700" cy="1028700"/>
            <a:chOff x="2922" y="2088"/>
            <a:chExt cx="648" cy="648"/>
          </a:xfrm>
        </p:grpSpPr>
        <p:grpSp>
          <p:nvGrpSpPr>
            <p:cNvPr id="99" name="Group 360"/>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0" name="Group 369"/>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1" name="Group 378"/>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2" name="Group 387"/>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3" name="Group 396"/>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4" name="Group 405"/>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5" name="Group 414"/>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6" name="Group 423"/>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172" name="Group 433"/>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5" name="Group 436"/>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写穿策略 </a:t>
            </a:r>
            <a:r>
              <a:rPr lang="en-US" altLang="zh-CN" b="1">
                <a:solidFill>
                  <a:srgbClr val="008000"/>
                </a:solidFill>
                <a:latin typeface="+mn-ea"/>
                <a:cs typeface="Arial" panose="020B0604020202020204" pitchFamily="34" charset="0"/>
              </a:rPr>
              <a:t>WriteThrough </a:t>
            </a:r>
            <a:endParaRPr lang="en-US" altLang="zh-CN" b="1">
              <a:solidFill>
                <a:srgbClr val="008000"/>
              </a:solidFill>
              <a:latin typeface="+mn-ea"/>
              <a:cs typeface="Arial" panose="020B0604020202020204" pitchFamily="34" charset="0"/>
            </a:endParaRP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chemeClr val="accent2"/>
                </a:solidFill>
                <a:latin typeface="+mn-ea"/>
                <a:cs typeface="Arial" panose="020B0604020202020204" pitchFamily="34" charset="0"/>
              </a:rPr>
              <a:t>写回策略 </a:t>
            </a:r>
            <a:r>
              <a:rPr lang="en-US" altLang="zh-CN" b="1">
                <a:solidFill>
                  <a:schemeClr val="accent2"/>
                </a:solidFill>
                <a:latin typeface="+mn-ea"/>
                <a:cs typeface="Arial" panose="020B0604020202020204" pitchFamily="34" charset="0"/>
              </a:rPr>
              <a:t>Write Back</a:t>
            </a:r>
            <a:r>
              <a:rPr lang="en-US" altLang="zh-CN" b="1">
                <a:solidFill>
                  <a:srgbClr val="008000"/>
                </a:solidFill>
                <a:latin typeface="+mn-ea"/>
                <a:cs typeface="Arial" panose="020B0604020202020204" pitchFamily="34" charset="0"/>
              </a:rPr>
              <a:t> </a:t>
            </a:r>
            <a:endParaRPr lang="en-US" altLang="zh-CN" b="1">
              <a:solidFill>
                <a:srgbClr val="008000"/>
              </a:solidFill>
              <a:latin typeface="+mn-ea"/>
              <a:cs typeface="Arial" panose="020B0604020202020204" pitchFamily="34" charset="0"/>
            </a:endParaRP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82" name="Group 447"/>
          <p:cNvGrpSpPr/>
          <p:nvPr/>
        </p:nvGrpSpPr>
        <p:grpSpPr bwMode="auto">
          <a:xfrm>
            <a:off x="8108950" y="1804530"/>
            <a:ext cx="577850" cy="542925"/>
            <a:chOff x="3480" y="2350"/>
            <a:chExt cx="901" cy="846"/>
          </a:xfrm>
        </p:grpSpPr>
        <p:grpSp>
          <p:nvGrpSpPr>
            <p:cNvPr id="183" name="Group 448"/>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4" name="Group 452"/>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5" name="Group 456"/>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6" name="Group 460"/>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7" name="Group 464"/>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8" name="Group 468"/>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07" name="Group 472"/>
          <p:cNvGrpSpPr/>
          <p:nvPr/>
        </p:nvGrpSpPr>
        <p:grpSpPr bwMode="auto">
          <a:xfrm>
            <a:off x="8251825" y="2088692"/>
            <a:ext cx="577850" cy="542925"/>
            <a:chOff x="3480" y="2350"/>
            <a:chExt cx="901" cy="846"/>
          </a:xfrm>
        </p:grpSpPr>
        <p:grpSp>
          <p:nvGrpSpPr>
            <p:cNvPr id="208" name="Group 473"/>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09" name="Group 477"/>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0" name="Group 481"/>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1" name="Group 485"/>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2" name="Group 489"/>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3" name="Group 493"/>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32" name="Group 497"/>
          <p:cNvGrpSpPr/>
          <p:nvPr/>
        </p:nvGrpSpPr>
        <p:grpSpPr bwMode="auto">
          <a:xfrm>
            <a:off x="8393113" y="2409367"/>
            <a:ext cx="577850" cy="542925"/>
            <a:chOff x="3480" y="2350"/>
            <a:chExt cx="901" cy="846"/>
          </a:xfrm>
        </p:grpSpPr>
        <p:grpSp>
          <p:nvGrpSpPr>
            <p:cNvPr id="233" name="Group 498"/>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4" name="Group 502"/>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5" name="Group 506"/>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6" name="Group 510"/>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7" name="Group 514"/>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8" name="Group 518"/>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259" name="Group 524"/>
          <p:cNvGrpSpPr/>
          <p:nvPr/>
        </p:nvGrpSpPr>
        <p:grpSpPr bwMode="auto">
          <a:xfrm>
            <a:off x="8134350" y="4443553"/>
            <a:ext cx="577850" cy="542925"/>
            <a:chOff x="3480" y="2350"/>
            <a:chExt cx="901" cy="846"/>
          </a:xfrm>
        </p:grpSpPr>
        <p:grpSp>
          <p:nvGrpSpPr>
            <p:cNvPr id="260" name="Group 525"/>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1" name="Group 529"/>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2" name="Group 533"/>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3" name="Group 537"/>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4" name="Group 541"/>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5" name="Group 545"/>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84" name="Group 549"/>
          <p:cNvGrpSpPr/>
          <p:nvPr/>
        </p:nvGrpSpPr>
        <p:grpSpPr bwMode="auto">
          <a:xfrm>
            <a:off x="8289925" y="4715015"/>
            <a:ext cx="577850" cy="542925"/>
            <a:chOff x="3480" y="2350"/>
            <a:chExt cx="901" cy="846"/>
          </a:xfrm>
        </p:grpSpPr>
        <p:grpSp>
          <p:nvGrpSpPr>
            <p:cNvPr id="285" name="Group 550"/>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6" name="Group 554"/>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7" name="Group 558"/>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8" name="Group 562"/>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9" name="Group 566"/>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90" name="Group 570"/>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09" name="Group 574"/>
          <p:cNvGrpSpPr/>
          <p:nvPr/>
        </p:nvGrpSpPr>
        <p:grpSpPr bwMode="auto">
          <a:xfrm>
            <a:off x="8443913" y="4984890"/>
            <a:ext cx="577850" cy="542925"/>
            <a:chOff x="3480" y="2350"/>
            <a:chExt cx="901" cy="846"/>
          </a:xfrm>
        </p:grpSpPr>
        <p:grpSp>
          <p:nvGrpSpPr>
            <p:cNvPr id="310" name="Group 575"/>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1" name="Group 579"/>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2" name="Group 583"/>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3" name="Group 587"/>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4" name="Group 591"/>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5" name="Group 595"/>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pic>
        <p:nvPicPr>
          <p:cNvPr id="339" name="Picture 604" descr="j0242087[1]"/>
          <p:cNvPicPr>
            <a:picLocks noChangeAspect="1" noChangeArrowheads="1"/>
          </p:cNvPicPr>
          <p:nvPr/>
        </p:nvPicPr>
        <p:blipFill>
          <a:blip r:embed="rId1" cstate="print">
            <a:biLevel thresh="50000"/>
            <a:grayscl/>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1" cstate="print">
            <a:biLevel thresh="50000"/>
            <a:grayscl/>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ln>
        </p:spPr>
        <p:txBody>
          <a:bodyPr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无脏数据，无丢失数据风险，写速度慢 </a:t>
            </a:r>
            <a:endParaRPr lang="zh-CN" altLang="en-US" b="1">
              <a:solidFill>
                <a:srgbClr val="008000"/>
              </a:solidFill>
              <a:latin typeface="+mn-ea"/>
              <a:cs typeface="Arial" panose="020B0604020202020204" pitchFamily="34" charset="0"/>
            </a:endParaRP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存在脏数据，有丢失数据风险，突发写速度快</a:t>
            </a:r>
            <a:r>
              <a:rPr lang="en-US" altLang="zh-CN" b="1">
                <a:solidFill>
                  <a:srgbClr val="FF0000"/>
                </a:solidFill>
                <a:latin typeface="+mn-ea"/>
                <a:cs typeface="Arial" panose="020B0604020202020204" pitchFamily="34" charset="0"/>
              </a:rPr>
              <a:t>, </a:t>
            </a:r>
            <a:r>
              <a:rPr lang="zh-CN" altLang="en-US" b="1">
                <a:solidFill>
                  <a:srgbClr val="FF0000"/>
                </a:solidFill>
                <a:latin typeface="+mn-ea"/>
                <a:cs typeface="Arial" panose="020B0604020202020204" pitchFamily="34" charset="0"/>
              </a:rPr>
              <a:t>持续写性能？ </a:t>
            </a:r>
            <a:endParaRPr lang="zh-CN" altLang="en-US" b="1">
              <a:solidFill>
                <a:srgbClr val="FF0000"/>
              </a:solidFill>
              <a:latin typeface="+mn-ea"/>
              <a:cs typeface="Arial" panose="020B0604020202020204" pitchFamily="34" charset="0"/>
            </a:endParaRP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1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3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30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endParaRPr lang="zh-CN" altLang="en-US" dirty="0"/>
          </a:p>
        </p:txBody>
      </p:sp>
      <p:sp>
        <p:nvSpPr>
          <p:cNvPr id="3" name="内容占位符 2"/>
          <p:cNvSpPr>
            <a:spLocks noGrp="1"/>
          </p:cNvSpPr>
          <p:nvPr>
            <p:ph idx="1"/>
          </p:nvPr>
        </p:nvSpPr>
        <p:spPr/>
        <p:txBody>
          <a:bodyPr/>
          <a:lstStyle/>
          <a:p>
            <a:r>
              <a:rPr lang="zh-CN" altLang="en-US" b="1" dirty="0"/>
              <a:t>下列情况是否需要安全删除</a:t>
            </a:r>
            <a:r>
              <a:rPr lang="en-US" altLang="zh-CN" b="1" dirty="0"/>
              <a:t>U</a:t>
            </a:r>
            <a:r>
              <a:rPr lang="zh-CN" altLang="en-US" b="1" dirty="0"/>
              <a:t>盘</a:t>
            </a:r>
            <a:endParaRPr lang="zh-CN" altLang="en-US" b="1" dirty="0"/>
          </a:p>
          <a:p>
            <a:pPr lvl="1"/>
            <a:r>
              <a:rPr lang="zh-CN" altLang="en-US" sz="2400" b="1" dirty="0"/>
              <a:t>将</a:t>
            </a:r>
            <a:r>
              <a:rPr lang="en-US" altLang="zh-CN" sz="2400" b="1" dirty="0"/>
              <a:t>U</a:t>
            </a:r>
            <a:r>
              <a:rPr lang="zh-CN" altLang="en-US" sz="2400" b="1" dirty="0"/>
              <a:t>盘数据拷贝到硬盘</a:t>
            </a:r>
            <a:endParaRPr lang="zh-CN" altLang="en-US" sz="2400" b="1" dirty="0"/>
          </a:p>
          <a:p>
            <a:pPr lvl="2"/>
            <a:r>
              <a:rPr lang="zh-CN" altLang="en-US" sz="2400" dirty="0"/>
              <a:t>不涉及写操作，无脏数据，无数据不一致性</a:t>
            </a:r>
            <a:endParaRPr lang="zh-CN" altLang="en-US" sz="2400" dirty="0"/>
          </a:p>
          <a:p>
            <a:pPr lvl="1"/>
            <a:r>
              <a:rPr lang="zh-CN" altLang="en-US" sz="2400" b="1" dirty="0"/>
              <a:t>将文件拷贝到</a:t>
            </a:r>
            <a:r>
              <a:rPr lang="en-US" altLang="zh-CN" sz="2400" b="1" dirty="0"/>
              <a:t>U</a:t>
            </a:r>
            <a:r>
              <a:rPr lang="zh-CN" altLang="en-US" sz="2400" b="1" dirty="0"/>
              <a:t>盘后</a:t>
            </a:r>
            <a:r>
              <a:rPr lang="en-US" altLang="zh-CN" sz="2400" b="1" dirty="0"/>
              <a:t>2</a:t>
            </a:r>
            <a:r>
              <a:rPr lang="zh-CN" altLang="en-US" sz="2400" b="1" dirty="0"/>
              <a:t>分钟</a:t>
            </a:r>
            <a:endParaRPr lang="zh-CN" altLang="en-US" sz="2400" b="1" dirty="0"/>
          </a:p>
          <a:p>
            <a:pPr lvl="2"/>
            <a:r>
              <a:rPr lang="zh-CN" altLang="en-US" sz="2400" dirty="0"/>
              <a:t>后台程序已经将脏数据写入到</a:t>
            </a:r>
            <a:r>
              <a:rPr lang="en-US" altLang="zh-CN" sz="2400" dirty="0"/>
              <a:t>U</a:t>
            </a:r>
            <a:r>
              <a:rPr lang="zh-CN" altLang="en-US" sz="2400" dirty="0"/>
              <a:t>盘</a:t>
            </a:r>
            <a:endParaRPr lang="zh-CN" altLang="en-US" sz="2400" dirty="0"/>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b="1" dirty="0"/>
              <a:t>拷贝过程中</a:t>
            </a:r>
            <a:r>
              <a:rPr lang="en-US" altLang="zh-CN" sz="2400" b="1" dirty="0"/>
              <a:t>…</a:t>
            </a:r>
            <a:endParaRPr lang="zh-CN" altLang="en-US" sz="2400" b="1"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p:cNvPicPr>
            <a:picLocks noChangeAspect="1"/>
          </p:cNvPicPr>
          <p:nvPr/>
        </p:nvPicPr>
        <p:blipFill>
          <a:blip r:embed="rId2"/>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endParaRPr lang="zh-CN" altLang="en-US" dirty="0"/>
          </a:p>
        </p:txBody>
      </p:sp>
      <p:pic>
        <p:nvPicPr>
          <p:cNvPr id="4" name="Picture 6"/>
          <p:cNvPicPr>
            <a:picLocks noGrp="1" noChangeAspect="1" noChangeArrowheads="1"/>
          </p:cNvPicPr>
          <p:nvPr>
            <p:ph idx="1"/>
          </p:nvPr>
        </p:nvPicPr>
        <p:blipFill>
          <a:blip r:embed="rId1"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sz="2600" b="1" dirty="0"/>
              <a:t>采用写穿策略</a:t>
            </a:r>
            <a:endParaRPr lang="zh-CN" altLang="en-US" sz="2600" b="1" dirty="0"/>
          </a:p>
          <a:p>
            <a:pPr>
              <a:lnSpc>
                <a:spcPct val="150000"/>
              </a:lnSpc>
              <a:buClr>
                <a:srgbClr val="FFC000"/>
              </a:buClr>
              <a:buFont typeface="Wingdings" panose="05000000000000000000" pitchFamily="2" charset="2"/>
              <a:buChar char="n"/>
            </a:pPr>
            <a:r>
              <a:rPr lang="zh-CN" altLang="en-US" sz="2600" b="1" dirty="0"/>
              <a:t>为快速删除而优化</a:t>
            </a:r>
            <a:endParaRPr lang="zh-CN" altLang="en-US" sz="2600" b="1" dirty="0"/>
          </a:p>
          <a:p>
            <a:pPr lvl="1">
              <a:lnSpc>
                <a:spcPct val="150000"/>
              </a:lnSpc>
              <a:buClr>
                <a:srgbClr val="FFC000"/>
              </a:buClr>
              <a:buFont typeface="Wingdings" panose="05000000000000000000"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endParaRPr lang="zh-CN" altLang="en-US" sz="2200" dirty="0">
              <a:solidFill>
                <a:srgbClr val="C00000"/>
              </a:solidFill>
            </a:endParaRPr>
          </a:p>
          <a:p>
            <a:pPr lvl="1">
              <a:lnSpc>
                <a:spcPct val="150000"/>
              </a:lnSpc>
              <a:buClr>
                <a:srgbClr val="FFC000"/>
              </a:buClr>
              <a:buFont typeface="Wingdings" panose="05000000000000000000" pitchFamily="2" charset="2"/>
              <a:buChar char="p"/>
            </a:pPr>
            <a:r>
              <a:rPr lang="zh-CN" altLang="en-US" sz="2200" dirty="0">
                <a:solidFill>
                  <a:srgbClr val="C00000"/>
                </a:solidFill>
              </a:rPr>
              <a:t>写性能略微降低</a:t>
            </a:r>
            <a:endParaRPr lang="zh-CN" altLang="en-US" sz="2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ln>
        </p:spPr>
        <p:txBody>
          <a:bodyPr wrap="none" lIns="90487" tIns="44450" rIns="90487" bIns="44450">
            <a:spAutoFit/>
          </a:bodyPr>
          <a:lstStyle/>
          <a:p>
            <a:pPr algn="ctr" eaLnBrk="0" hangingPunct="0"/>
            <a:r>
              <a:rPr lang="en-US" altLang="zh-CN" b="1">
                <a:latin typeface="Helvetica" panose="020B0604020202020204"/>
                <a:ea typeface="宋体" panose="02010600030101010101" pitchFamily="2" charset="-122"/>
              </a:rPr>
              <a:t>size:</a:t>
            </a:r>
            <a:endParaRPr lang="en-US" altLang="zh-CN" b="1">
              <a:latin typeface="Helvetica" panose="020B0604020202020204"/>
              <a:ea typeface="宋体" panose="02010600030101010101" pitchFamily="2" charset="-122"/>
            </a:endParaRPr>
          </a:p>
          <a:p>
            <a:pPr algn="ctr" eaLnBrk="0" hangingPunct="0"/>
            <a:r>
              <a:rPr lang="en-US" altLang="zh-CN" b="1">
                <a:latin typeface="Helvetica" panose="020B0604020202020204"/>
                <a:ea typeface="宋体" panose="02010600030101010101" pitchFamily="2" charset="-122"/>
              </a:rPr>
              <a:t>speed:</a:t>
            </a:r>
            <a:endParaRPr lang="en-US" altLang="zh-CN" b="1">
              <a:latin typeface="Helvetica" panose="020B0604020202020204"/>
              <a:ea typeface="宋体" panose="02010600030101010101" pitchFamily="2" charset="-122"/>
            </a:endParaRPr>
          </a:p>
          <a:p>
            <a:pPr algn="ctr" eaLnBrk="0" hangingPunct="0"/>
            <a:r>
              <a:rPr lang="en-US" altLang="zh-CN" b="1">
                <a:latin typeface="Helvetica" panose="020B0604020202020204"/>
                <a:ea typeface="宋体" panose="02010600030101010101" pitchFamily="2" charset="-122"/>
              </a:rPr>
              <a:t>$/Mbyte:</a:t>
            </a:r>
            <a:endParaRPr lang="en-US" altLang="zh-CN" b="1">
              <a:latin typeface="Helvetica" panose="020B0604020202020204"/>
              <a:ea typeface="宋体" panose="02010600030101010101" pitchFamily="2" charset="-122"/>
            </a:endParaRPr>
          </a:p>
          <a:p>
            <a:pPr algn="ctr" eaLnBrk="0" hangingPunct="0"/>
            <a:r>
              <a:rPr lang="en-US" altLang="zh-CN" b="1">
                <a:latin typeface="Helvetica" panose="020B0604020202020204"/>
                <a:ea typeface="宋体" panose="02010600030101010101" pitchFamily="2" charset="-122"/>
              </a:rPr>
              <a:t>line size:</a:t>
            </a:r>
            <a:endParaRPr lang="en-US" altLang="zh-CN" b="1">
              <a:latin typeface="Helvetica" panose="020B0604020202020204"/>
              <a:ea typeface="宋体" panose="02010600030101010101" pitchFamily="2" charset="-122"/>
            </a:endParaRP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200 B</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3 ns</a:t>
            </a:r>
            <a:endParaRPr lang="en-US" altLang="zh-CN">
              <a:latin typeface="Helvetica" panose="020B0604020202020204"/>
              <a:ea typeface="宋体" panose="02010600030101010101" pitchFamily="2" charset="-122"/>
            </a:endParaRPr>
          </a:p>
          <a:p>
            <a:pPr algn="ctr" eaLnBrk="0" hangingPunct="0"/>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8 B</a:t>
            </a:r>
            <a:endParaRPr lang="en-US" altLang="zh-CN">
              <a:latin typeface="Helvetica" panose="020B0604020202020204"/>
              <a:ea typeface="宋体" panose="02010600030101010101" pitchFamily="2" charset="-122"/>
            </a:endParaRP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8-64 KB</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3  ns</a:t>
            </a:r>
            <a:endParaRPr lang="en-US" altLang="zh-CN">
              <a:latin typeface="Helvetica" panose="020B0604020202020204"/>
              <a:ea typeface="宋体" panose="02010600030101010101" pitchFamily="2" charset="-122"/>
            </a:endParaRPr>
          </a:p>
          <a:p>
            <a:pPr algn="ctr" eaLnBrk="0" hangingPunct="0"/>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32 B</a:t>
            </a:r>
            <a:endParaRPr lang="en-US" altLang="zh-CN">
              <a:latin typeface="Helvetica" panose="020B0604020202020204"/>
              <a:ea typeface="宋体" panose="02010600030101010101" pitchFamily="2" charset="-122"/>
            </a:endParaRP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128 MB DRAM</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60 ns</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$1.50/MB</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8  KB</a:t>
            </a:r>
            <a:endParaRPr lang="en-US" altLang="zh-CN">
              <a:latin typeface="Helvetica" panose="020B0604020202020204"/>
              <a:ea typeface="宋体" panose="02010600030101010101" pitchFamily="2" charset="-122"/>
            </a:endParaRP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30 GB</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8 ms</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$0.05/MB</a:t>
            </a:r>
            <a:endParaRPr lang="en-US" altLang="zh-CN">
              <a:latin typeface="Helvetica" panose="020B0604020202020204"/>
              <a:ea typeface="宋体" panose="02010600030101010101" pitchFamily="2" charset="-122"/>
            </a:endParaRP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panose="020B0604020202020204"/>
                <a:ea typeface="宋体" panose="02010600030101010101" pitchFamily="2" charset="-122"/>
              </a:rPr>
              <a:t>larger, slower, cheaper</a:t>
            </a:r>
            <a:endParaRPr lang="en-US" altLang="zh-CN">
              <a:solidFill>
                <a:srgbClr val="0000FF"/>
              </a:solidFill>
              <a:latin typeface="Helvetica" panose="020B0604020202020204"/>
              <a:ea typeface="宋体" panose="02010600030101010101" pitchFamily="2" charset="-122"/>
            </a:endParaRP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pPr algn="ctr">
              <a:defRPr/>
            </a:pPr>
            <a:endParaRPr lang="zh-CN" altLang="en-US">
              <a:latin typeface="Arial" panose="020B0604020202020204"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lIns="73025" tIns="36512" rIns="73025" bIns="36512" anchor="ctr"/>
          <a:lstStyle/>
          <a:p>
            <a:pPr algn="ctr" defTabSz="586105" eaLnBrk="0" hangingPunct="0">
              <a:defRPr/>
            </a:pPr>
            <a:r>
              <a:rPr lang="en-US" altLang="zh-CN" b="1">
                <a:latin typeface="Helvetica" panose="020B0604020202020204" pitchFamily="34" charset="0"/>
                <a:ea typeface="宋体" panose="02010600030101010101" pitchFamily="2" charset="-122"/>
              </a:rPr>
              <a:t>Memory</a:t>
            </a:r>
            <a:endParaRPr lang="en-US" altLang="zh-CN" sz="1200">
              <a:latin typeface="Helvetica" panose="020B0604020202020204" pitchFamily="34" charset="0"/>
              <a:ea typeface="宋体" panose="02010600030101010101"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panose="020B0604020202020204"/>
                <a:ea typeface="宋体" panose="02010600030101010101" pitchFamily="2" charset="-122"/>
              </a:rPr>
              <a:t>TLB</a:t>
            </a:r>
            <a:endParaRPr lang="en-US" altLang="zh-CN" sz="1200" b="1">
              <a:latin typeface="Helvetica" panose="020B0604020202020204"/>
              <a:ea typeface="宋体" panose="02010600030101010101" pitchFamily="2" charset="-122"/>
            </a:endParaRP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panose="020B0604020202020204"/>
                <a:ea typeface="宋体" panose="02010600030101010101" pitchFamily="2" charset="-122"/>
              </a:rPr>
              <a:t>L1 Icache</a:t>
            </a:r>
            <a:endParaRPr lang="en-US" altLang="zh-CN" sz="1200" b="1">
              <a:latin typeface="Helvetica" panose="020B0604020202020204"/>
              <a:ea typeface="宋体" panose="02010600030101010101" pitchFamily="2" charset="-122"/>
            </a:endParaRP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panose="020B0604020202020204"/>
                <a:ea typeface="宋体" panose="02010600030101010101" pitchFamily="2" charset="-122"/>
              </a:rPr>
              <a:t>L1 Dcache</a:t>
            </a:r>
            <a:endParaRPr lang="en-US" altLang="zh-CN" sz="1200" b="1">
              <a:latin typeface="Helvetica" panose="020B0604020202020204"/>
              <a:ea typeface="宋体" panose="02010600030101010101" pitchFamily="2" charset="-122"/>
            </a:endParaRP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panose="020B0604020202020204"/>
                <a:ea typeface="宋体" panose="02010600030101010101" pitchFamily="2" charset="-122"/>
              </a:rPr>
              <a:t>regs</a:t>
            </a:r>
            <a:endParaRPr lang="en-US" altLang="zh-CN" sz="1200" b="1">
              <a:latin typeface="Helvetica" panose="020B0604020202020204"/>
              <a:ea typeface="宋体" panose="02010600030101010101" pitchFamily="2" charset="-122"/>
            </a:endParaRP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ln>
          <a:effectLst>
            <a:outerShdw dist="107763" dir="2700000" algn="ctr" rotWithShape="0">
              <a:schemeClr val="bg2">
                <a:alpha val="50000"/>
              </a:schemeClr>
            </a:outerShdw>
          </a:effectLst>
        </p:spPr>
        <p:txBody>
          <a:bodyPr wrap="none" lIns="73025" tIns="36512" rIns="73025" bIns="36512" anchor="ctr"/>
          <a:lstStyle/>
          <a:p>
            <a:pPr algn="ctr" defTabSz="586105" eaLnBrk="0" hangingPunct="0">
              <a:defRPr/>
            </a:pPr>
            <a:r>
              <a:rPr lang="en-US" altLang="zh-CN" sz="1600" b="1" dirty="0">
                <a:latin typeface="Helvetica" panose="020B0604020202020204" pitchFamily="34" charset="0"/>
                <a:ea typeface="宋体" panose="02010600030101010101" pitchFamily="2" charset="-122"/>
              </a:rPr>
              <a:t>L2 </a:t>
            </a:r>
            <a:endParaRPr lang="en-US" altLang="zh-CN" sz="1600" b="1" dirty="0">
              <a:latin typeface="Helvetica" panose="020B0604020202020204" pitchFamily="34" charset="0"/>
              <a:ea typeface="宋体" panose="02010600030101010101" pitchFamily="2" charset="-122"/>
            </a:endParaRPr>
          </a:p>
          <a:p>
            <a:pPr algn="ctr" defTabSz="586105" eaLnBrk="0" hangingPunct="0">
              <a:defRPr/>
            </a:pPr>
            <a:r>
              <a:rPr lang="en-US" altLang="zh-CN" sz="1600" b="1">
                <a:latin typeface="Helvetica" panose="020B0604020202020204" pitchFamily="34" charset="0"/>
                <a:ea typeface="宋体" panose="02010600030101010101" pitchFamily="2" charset="-122"/>
              </a:rPr>
              <a:t>Cache</a:t>
            </a:r>
            <a:endParaRPr lang="en-US" altLang="zh-CN" sz="1600" b="1" dirty="0">
              <a:latin typeface="Helvetica" panose="020B0604020202020204" pitchFamily="34" charset="0"/>
              <a:ea typeface="宋体" panose="02010600030101010101"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Processor</a:t>
            </a:r>
            <a:endParaRPr lang="en-US" altLang="zh-CN">
              <a:latin typeface="Helvetica" panose="020B0604020202020204"/>
              <a:ea typeface="宋体" panose="02010600030101010101" pitchFamily="2" charset="-122"/>
            </a:endParaRP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ln>
        </p:spPr>
        <p:txBody>
          <a:bodyPr wrap="none" lIns="90487" tIns="44450" rIns="90487" bIns="44450">
            <a:spAutoFit/>
          </a:bodyPr>
          <a:lstStyle/>
          <a:p>
            <a:pPr algn="ctr" eaLnBrk="0" hangingPunct="0"/>
            <a:r>
              <a:rPr lang="en-US" altLang="zh-CN">
                <a:latin typeface="Helvetica" panose="020B0604020202020204"/>
                <a:ea typeface="宋体" panose="02010600030101010101" pitchFamily="2" charset="-122"/>
              </a:rPr>
              <a:t>1-4MB SRAM</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6 ns</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$100/MB</a:t>
            </a:r>
            <a:endParaRPr lang="en-US" altLang="zh-CN">
              <a:latin typeface="Helvetica" panose="020B0604020202020204"/>
              <a:ea typeface="宋体" panose="02010600030101010101" pitchFamily="2" charset="-122"/>
            </a:endParaRPr>
          </a:p>
          <a:p>
            <a:pPr algn="ctr" eaLnBrk="0" hangingPunct="0"/>
            <a:r>
              <a:rPr lang="en-US" altLang="zh-CN">
                <a:latin typeface="Helvetica" panose="020B0604020202020204"/>
                <a:ea typeface="宋体" panose="02010600030101010101" pitchFamily="2" charset="-122"/>
              </a:rPr>
              <a:t>32 B</a:t>
            </a:r>
            <a:endParaRPr lang="en-US" altLang="zh-CN">
              <a:latin typeface="Helvetica" panose="020B0604020202020204"/>
              <a:ea typeface="宋体" panose="02010600030101010101" pitchFamily="2" charset="-122"/>
            </a:endParaRPr>
          </a:p>
        </p:txBody>
      </p:sp>
      <p:sp>
        <p:nvSpPr>
          <p:cNvPr id="27" name="Rectangle 27"/>
          <p:cNvSpPr>
            <a:spLocks noChangeArrowheads="1"/>
          </p:cNvSpPr>
          <p:nvPr/>
        </p:nvSpPr>
        <p:spPr bwMode="auto">
          <a:xfrm>
            <a:off x="3236913" y="5740400"/>
            <a:ext cx="6267450"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panose="020B0604020202020204"/>
                <a:ea typeface="宋体" panose="02010600030101010101" pitchFamily="2" charset="-122"/>
              </a:rPr>
              <a:t>larger line size, higher associativity, more likely to write back</a:t>
            </a:r>
            <a:endParaRPr lang="en-US" altLang="zh-CN">
              <a:solidFill>
                <a:srgbClr val="0000FF"/>
              </a:solidFill>
              <a:latin typeface="Helvetica" panose="020B0604020202020204"/>
              <a:ea typeface="宋体" panose="02010600030101010101" pitchFamily="2" charset="-122"/>
            </a:endParaRPr>
          </a:p>
        </p:txBody>
      </p:sp>
      <p:sp>
        <p:nvSpPr>
          <p:cNvPr id="28" name="Rectangle 28"/>
          <p:cNvSpPr>
            <a:spLocks noChangeArrowheads="1"/>
          </p:cNvSpPr>
          <p:nvPr/>
        </p:nvSpPr>
        <p:spPr bwMode="auto">
          <a:xfrm>
            <a:off x="2133601" y="1219200"/>
            <a:ext cx="6886575" cy="363538"/>
          </a:xfrm>
          <a:prstGeom prst="rect">
            <a:avLst/>
          </a:prstGeom>
          <a:noFill/>
          <a:ln w="9525">
            <a:noFill/>
            <a:miter lim="800000"/>
          </a:ln>
        </p:spPr>
        <p:txBody>
          <a:bodyPr wrap="none" lIns="90487" tIns="44450" rIns="90487" bIns="44450">
            <a:spAutoFit/>
          </a:bodyPr>
          <a:lstStyle/>
          <a:p>
            <a:pPr algn="ctr" eaLnBrk="0" hangingPunct="0"/>
            <a:r>
              <a:rPr lang="en-US" altLang="zh-CN" u="sng">
                <a:latin typeface="Helvetica" panose="020B0604020202020204"/>
                <a:ea typeface="宋体" panose="02010600030101010101" pitchFamily="2" charset="-122"/>
              </a:rPr>
              <a:t>Options:</a:t>
            </a:r>
            <a:r>
              <a:rPr lang="en-US" altLang="zh-CN">
                <a:latin typeface="Helvetica" panose="020B0604020202020204"/>
                <a:ea typeface="宋体" panose="02010600030101010101" pitchFamily="2" charset="-122"/>
              </a:rPr>
              <a:t> </a:t>
            </a:r>
            <a:r>
              <a:rPr lang="en-US" altLang="zh-CN" b="1">
                <a:latin typeface="Helvetica" panose="020B0604020202020204"/>
                <a:ea typeface="宋体" panose="02010600030101010101" pitchFamily="2" charset="-122"/>
              </a:rPr>
              <a:t>separate</a:t>
            </a:r>
            <a:r>
              <a:rPr lang="en-US" altLang="zh-CN">
                <a:latin typeface="Helvetica" panose="020B0604020202020204"/>
                <a:ea typeface="宋体" panose="02010600030101010101" pitchFamily="2" charset="-122"/>
              </a:rPr>
              <a:t> data and instruction caches, or a </a:t>
            </a:r>
            <a:r>
              <a:rPr lang="en-US" altLang="zh-CN" b="1">
                <a:latin typeface="Helvetica" panose="020B0604020202020204"/>
                <a:ea typeface="宋体" panose="02010600030101010101" pitchFamily="2" charset="-122"/>
              </a:rPr>
              <a:t>unified</a:t>
            </a:r>
            <a:r>
              <a:rPr lang="en-US" altLang="zh-CN">
                <a:latin typeface="Helvetica" panose="020B0604020202020204"/>
                <a:ea typeface="宋体" panose="02010600030101010101" pitchFamily="2" charset="-122"/>
              </a:rPr>
              <a:t> cache</a:t>
            </a:r>
            <a:endParaRPr lang="en-US" altLang="zh-CN">
              <a:latin typeface="Helvetica" panose="020B0604020202020204"/>
              <a:ea typeface="宋体" panose="02010600030101010101" pitchFamily="2" charset="-122"/>
            </a:endParaRP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ln>
        </p:spPr>
        <p:txBody>
          <a:bodyPr anchor="ctr">
            <a:spAutoFit/>
          </a:bodyPr>
          <a:lstStyle/>
          <a:p>
            <a:pPr algn="ctr"/>
            <a:r>
              <a:rPr kumimoji="1" lang="en-US" altLang="zh-CN" sz="2400">
                <a:solidFill>
                  <a:srgbClr val="0000FF"/>
                </a:solidFill>
                <a:latin typeface="Arial Narrow" panose="020B0606020202030204" pitchFamily="34" charset="0"/>
                <a:ea typeface="黑体" panose="02010609060101010101" pitchFamily="49" charset="-122"/>
              </a:rPr>
              <a:t>disk</a:t>
            </a:r>
            <a:endParaRPr kumimoji="1" lang="en-US" altLang="zh-CN" sz="2400">
              <a:solidFill>
                <a:srgbClr val="0000FF"/>
              </a:solidFill>
              <a:latin typeface="Arial Narrow" panose="020B0606020202030204" pitchFamily="34" charset="0"/>
              <a:ea typeface="黑体" panose="02010609060101010101" pitchFamily="49"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4.5.3 cache</a:t>
            </a:r>
            <a:r>
              <a:rPr lang="zh-CN" altLang="en-US" b="1" dirty="0">
                <a:solidFill>
                  <a:srgbClr val="C00000"/>
                </a:solidFill>
                <a:effectLst>
                  <a:outerShdw blurRad="38100" dist="38100" dir="2700000" algn="tl">
                    <a:srgbClr val="000000">
                      <a:alpha val="43137"/>
                    </a:srgbClr>
                  </a:outerShdw>
                </a:effectLst>
                <a:latin typeface="+mn-lt"/>
              </a:rPr>
              <a:t>的基本概念</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50000"/>
                  </a:schemeClr>
                </a:solidFill>
                <a:latin typeface="+mn-lt"/>
              </a:rPr>
              <a:t>相联存储器、地址映射、</a:t>
            </a:r>
            <a:r>
              <a:rPr lang="en-US" altLang="zh-CN" b="1" dirty="0">
                <a:solidFill>
                  <a:schemeClr val="bg1">
                    <a:lumMod val="50000"/>
                  </a:schemeClr>
                </a:solidFill>
                <a:latin typeface="+mn-lt"/>
              </a:rPr>
              <a:t> </a:t>
            </a:r>
            <a:r>
              <a:rPr lang="zh-CN" altLang="en-US" b="1" dirty="0">
                <a:solidFill>
                  <a:schemeClr val="bg1">
                    <a:lumMod val="50000"/>
                  </a:schemeClr>
                </a:solidFill>
                <a:latin typeface="+mn-lt"/>
              </a:rPr>
              <a:t>替换算法、</a:t>
            </a:r>
            <a:r>
              <a:rPr lang="en-US" altLang="zh-CN" b="1" dirty="0">
                <a:solidFill>
                  <a:schemeClr val="bg1">
                    <a:lumMod val="50000"/>
                  </a:schemeClr>
                </a:solidFill>
              </a:rPr>
              <a:t> </a:t>
            </a:r>
            <a:r>
              <a:rPr lang="zh-CN" altLang="en-US" b="1" dirty="0">
                <a:solidFill>
                  <a:schemeClr val="bg1">
                    <a:lumMod val="50000"/>
                  </a:schemeClr>
                </a:solidFill>
              </a:rPr>
              <a:t>写入策略</a:t>
            </a:r>
            <a:endParaRPr lang="en-US" altLang="zh-CN" b="1" dirty="0">
              <a:solidFill>
                <a:schemeClr val="bg1">
                  <a:lumMod val="50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pic>
        <p:nvPicPr>
          <p:cNvPr id="50"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中（上层快存）</a:t>
            </a:r>
            <a:endParaRPr lang="zh-CN" altLang="en-US" dirty="0"/>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endParaRPr lang="zh-CN" altLang="en-US" dirty="0"/>
          </a:p>
          <a:p>
            <a:r>
              <a:rPr lang="zh-CN" altLang="en-US" b="1" dirty="0"/>
              <a:t>块   </a:t>
            </a:r>
            <a:r>
              <a:rPr lang="en-US" altLang="zh-CN" b="1" dirty="0"/>
              <a:t>block:</a:t>
            </a:r>
            <a:r>
              <a:rPr lang="zh-CN" altLang="en-US" b="1" dirty="0"/>
              <a:t>  </a:t>
            </a:r>
            <a:r>
              <a:rPr lang="en-US" altLang="zh-CN" dirty="0"/>
              <a:t>cache</a:t>
            </a:r>
            <a:r>
              <a:rPr lang="zh-CN" altLang="en-US" dirty="0"/>
              <a:t>与主存交换最小单位</a:t>
            </a:r>
            <a:endParaRPr lang="zh-CN" altLang="en-US" dirty="0"/>
          </a:p>
          <a:p>
            <a:pPr lvl="1"/>
            <a:r>
              <a:rPr lang="zh-CN" altLang="en-US" sz="2400" dirty="0"/>
              <a:t>块大小多少合适？？？</a:t>
            </a:r>
            <a:endParaRPr lang="zh-CN" altLang="en-US" sz="2400" dirty="0"/>
          </a:p>
          <a:p>
            <a:pPr lvl="1"/>
            <a:r>
              <a:rPr lang="zh-CN" altLang="en-US" sz="2400" dirty="0"/>
              <a:t>实现预读</a:t>
            </a:r>
            <a:endParaRPr lang="zh-CN" altLang="en-US" sz="2400" dirty="0"/>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endParaRPr lang="zh-CN" altLang="en-US" dirty="0"/>
          </a:p>
          <a:p>
            <a:pPr lvl="1"/>
            <a:r>
              <a:rPr lang="zh-CN" altLang="en-US" sz="2400" dirty="0"/>
              <a:t>有效位、查找标记、脏标志位、置换标志、数据块副本</a:t>
            </a:r>
            <a:endParaRPr lang="zh-CN" altLang="en-US" sz="2400" dirty="0"/>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panose="02010600030101010101" pitchFamily="2" charset="-122"/>
            </a:endParaRPr>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endParaRPr lang="zh-CN" altLang="en-US" dirty="0"/>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endParaRPr lang="zh-CN" altLang="en-US" dirty="0"/>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endParaRPr lang="zh-CN" altLang="en-US" dirty="0"/>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solidFill>
                  <a:srgbClr val="C00000"/>
                </a:solidFill>
              </a:rPr>
              <a:t>4.5.4 cache</a:t>
            </a:r>
            <a:r>
              <a:rPr lang="zh-CN" altLang="en-US" b="1" dirty="0">
                <a:solidFill>
                  <a:srgbClr val="C00000"/>
                </a:solidFill>
              </a:rPr>
              <a:t>读写流程与关键技术</a:t>
            </a:r>
            <a:endParaRPr lang="en-US" altLang="zh-CN" b="1" dirty="0">
              <a:solidFill>
                <a:srgbClr val="C00000"/>
              </a:solidFill>
            </a:endParaRPr>
          </a:p>
          <a:p>
            <a:pPr lvl="1">
              <a:lnSpc>
                <a:spcPct val="160000"/>
              </a:lnSpc>
            </a:pPr>
            <a:r>
              <a:rPr lang="zh-CN" altLang="en-US" b="1" dirty="0">
                <a:latin typeface="+mn-lt"/>
              </a:rPr>
              <a:t> 相联存储器、地址映射、</a:t>
            </a:r>
            <a:r>
              <a:rPr lang="en-US" altLang="zh-CN" b="1" dirty="0">
                <a:latin typeface="+mn-lt"/>
              </a:rPr>
              <a:t> </a:t>
            </a:r>
            <a:r>
              <a:rPr lang="zh-CN" altLang="en-US" b="1" dirty="0">
                <a:latin typeface="+mn-lt"/>
              </a:rPr>
              <a:t>替换算法、</a:t>
            </a:r>
            <a:r>
              <a:rPr lang="en-US" altLang="zh-CN" b="1" dirty="0"/>
              <a:t> </a:t>
            </a:r>
            <a:r>
              <a:rPr lang="zh-CN" altLang="en-US" b="1" dirty="0"/>
              <a:t>写入策略</a:t>
            </a:r>
            <a:endParaRPr lang="en-US" altLang="zh-CN" b="1" dirty="0"/>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endParaRPr lang="zh-CN" altLang="en-US" dirty="0"/>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b="1" dirty="0">
                <a:solidFill>
                  <a:srgbClr val="1387B7"/>
                </a:solidFill>
              </a:rPr>
              <a:t>块地址</a:t>
            </a:r>
            <a:r>
              <a:rPr lang="zh-CN" altLang="en-US" dirty="0"/>
              <a:t>，块内地址）</a:t>
            </a:r>
            <a:endParaRPr lang="zh-CN" altLang="en-US" dirty="0"/>
          </a:p>
          <a:p>
            <a:pPr marL="571500" indent="-571500"/>
            <a:r>
              <a:rPr lang="zh-CN" altLang="en-US" dirty="0"/>
              <a:t>主存</a:t>
            </a:r>
            <a:r>
              <a:rPr lang="zh-CN" altLang="en-US" b="1" dirty="0">
                <a:solidFill>
                  <a:srgbClr val="1387B7"/>
                </a:solidFill>
              </a:rPr>
              <a:t>块地址</a:t>
            </a:r>
            <a:r>
              <a:rPr lang="zh-CN" altLang="en-US" dirty="0"/>
              <a:t>为</a:t>
            </a:r>
            <a:r>
              <a:rPr lang="zh-CN" altLang="en-US" b="1" dirty="0">
                <a:solidFill>
                  <a:srgbClr val="1387B7"/>
                </a:solidFill>
              </a:rPr>
              <a:t>关键字</a:t>
            </a:r>
            <a:r>
              <a:rPr lang="zh-CN" altLang="en-US" dirty="0"/>
              <a:t>进行查找</a:t>
            </a:r>
            <a:endParaRPr lang="zh-CN" altLang="en-US" dirty="0"/>
          </a:p>
          <a:p>
            <a:pPr marL="571500" indent="-571500"/>
            <a:r>
              <a:rPr lang="zh-CN" altLang="en-US" dirty="0"/>
              <a:t>如相符表示</a:t>
            </a:r>
            <a:r>
              <a:rPr lang="zh-CN" altLang="en-US" b="1" dirty="0">
                <a:solidFill>
                  <a:srgbClr val="1387B7"/>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endParaRPr lang="zh-CN" altLang="en-US" dirty="0"/>
          </a:p>
          <a:p>
            <a:pPr marL="967105" lvl="1" indent="-495300"/>
            <a:r>
              <a:rPr lang="zh-CN" altLang="en-US" sz="2400" dirty="0"/>
              <a:t>将数据所在</a:t>
            </a:r>
            <a:r>
              <a:rPr lang="zh-CN" altLang="en-US" sz="2400" b="1" dirty="0">
                <a:solidFill>
                  <a:srgbClr val="FF0000"/>
                </a:solidFill>
              </a:rPr>
              <a:t>块</a:t>
            </a:r>
            <a:r>
              <a:rPr lang="zh-CN" altLang="en-US" sz="2400" b="1" u="sng" dirty="0">
                <a:solidFill>
                  <a:srgbClr val="1387B7"/>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endParaRPr lang="zh-CN" altLang="en-US" sz="2400" dirty="0"/>
          </a:p>
          <a:p>
            <a:pPr marL="967105" lvl="1" indent="-495300"/>
            <a:r>
              <a:rPr lang="zh-CN" altLang="en-US" sz="2400" dirty="0"/>
              <a:t>载入副本过程可能引起替换（时间长）</a:t>
            </a:r>
            <a:endParaRPr lang="zh-CN" altLang="en-US" sz="2400" dirty="0"/>
          </a:p>
          <a:p>
            <a:pPr marL="967105" lvl="1" indent="-495300"/>
            <a:r>
              <a:rPr lang="zh-CN" altLang="en-US" sz="2400" dirty="0"/>
              <a:t>更新查找表，记录当前数据块地址</a:t>
            </a:r>
            <a:endParaRPr lang="zh-CN" altLang="en-US" sz="2400" dirty="0"/>
          </a:p>
          <a:p>
            <a:pPr marL="967105" lvl="1" indent="-495300"/>
            <a:r>
              <a:rPr lang="en-US" altLang="zh-CN" sz="2400" dirty="0"/>
              <a:t>cache</a:t>
            </a:r>
            <a:r>
              <a:rPr lang="zh-CN" altLang="en-US" sz="2400" dirty="0"/>
              <a:t>缺失时</a:t>
            </a:r>
            <a:r>
              <a:rPr lang="en-US" altLang="zh-CN" sz="2400" dirty="0"/>
              <a:t>CPU</a:t>
            </a:r>
            <a:r>
              <a:rPr lang="zh-CN" altLang="en-US" sz="2400" dirty="0"/>
              <a:t>只能挂起等待</a:t>
            </a:r>
            <a:endParaRPr lang="zh-CN" altLang="en-US" sz="2400" dirty="0"/>
          </a:p>
          <a:p>
            <a:pPr marL="0" indent="0">
              <a:buNone/>
            </a:pPr>
            <a:endParaRPr lang="zh-CN" altLang="en-US" dirty="0"/>
          </a:p>
          <a:p>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a:t>
                </a:r>
                <a:r>
                  <a:rPr lang="en-US" altLang="zh-CN" sz="1400" b="1" dirty="0">
                    <a:solidFill>
                      <a:schemeClr val="bg1"/>
                    </a:solidFill>
                  </a:rPr>
                  <a:t>cache</a:t>
                </a:r>
                <a:endParaRPr lang="en-US" altLang="zh-CN" sz="1400" b="1" dirty="0">
                  <a:solidFill>
                    <a:schemeClr val="bg1"/>
                  </a:solidFill>
                </a:endParaRP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endParaRPr lang="zh-CN" altLang="en-US" sz="1400" b="1" dirty="0">
                  <a:solidFill>
                    <a:schemeClr val="bg1"/>
                  </a:solidFill>
                </a:endParaRP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133" name="圆角矩形 132"/>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134" name="圆角矩形 133"/>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endParaRPr lang="zh-CN" altLang="en-US" dirty="0"/>
          </a:p>
        </p:txBody>
      </p:sp>
      <p:grpSp>
        <p:nvGrpSpPr>
          <p:cNvPr id="175" name="组合 174"/>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11" name="矩形 10"/>
            <p:cNvSpPr/>
            <p:nvPr/>
          </p:nvSpPr>
          <p:spPr>
            <a:xfrm>
              <a:off x="4931355" y="4724929"/>
              <a:ext cx="1512853" cy="648287"/>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endParaRPr lang="en-US" altLang="zh-CN" sz="1400" b="1" dirty="0">
                  <a:solidFill>
                    <a:schemeClr val="bg1"/>
                  </a:solidFill>
                </a:endParaRPr>
              </a:p>
              <a:p>
                <a:pPr algn="ctr">
                  <a:defRPr/>
                </a:pPr>
                <a:r>
                  <a:rPr lang="zh-CN" altLang="en-US" sz="1400" b="1" dirty="0">
                    <a:solidFill>
                      <a:schemeClr val="bg1"/>
                    </a:solidFill>
                  </a:rPr>
                  <a:t>的主存块</a:t>
                </a:r>
                <a:endParaRPr lang="zh-CN" altLang="en-US" sz="1400" b="1" dirty="0">
                  <a:solidFill>
                    <a:schemeClr val="bg1"/>
                  </a:solidFill>
                </a:endParaRP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ln>
          </p:spPr>
          <p:txBody>
            <a:bodyPr wrap="square">
              <a:spAutoFit/>
            </a:bodyPr>
            <a:lstStyle/>
            <a:p>
              <a:r>
                <a:rPr lang="zh-CN" altLang="en-US" b="1" dirty="0">
                  <a:latin typeface="+mn-ea"/>
                </a:rPr>
                <a:t>缺失</a:t>
              </a:r>
              <a:endParaRPr lang="zh-CN" altLang="en-US" b="1" dirty="0">
                <a:latin typeface="+mn-ea"/>
              </a:endParaRP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endParaRPr lang="zh-CN" altLang="en-US" sz="1400" b="1" dirty="0">
                <a:solidFill>
                  <a:schemeClr val="dk1"/>
                </a:solidFill>
              </a:endParaRPr>
            </a:p>
          </p:txBody>
        </p:sp>
      </p:grpSp>
      <p:grpSp>
        <p:nvGrpSpPr>
          <p:cNvPr id="170" name="组合 169"/>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grpSp>
        <p:nvGrpSpPr>
          <p:cNvPr id="180" name="组合 179"/>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endParaRPr lang="zh-CN" altLang="en-US"/>
          </a:p>
        </p:txBody>
      </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tailEnd type="triangle" w="med" len="me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grpSp>
        <p:nvGrpSpPr>
          <p:cNvPr id="7" name="Group 24"/>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2"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nvGrpSpPr>
          <p:cNvPr id="90" name="Group 3"/>
          <p:cNvGrpSpPr/>
          <p:nvPr/>
        </p:nvGrpSpPr>
        <p:grpSpPr bwMode="auto">
          <a:xfrm>
            <a:off x="3674250" y="4673600"/>
            <a:ext cx="4635500" cy="636588"/>
            <a:chOff x="1306" y="3103"/>
            <a:chExt cx="2784" cy="401"/>
          </a:xfrm>
          <a:solidFill>
            <a:schemeClr val="bg1"/>
          </a:solidFill>
        </p:grpSpPr>
        <p:sp>
          <p:nvSpPr>
            <p:cNvPr id="91" name="AutoShape 4"/>
            <p:cNvSpPr>
              <a:spLocks noChangeAspect="1" noChangeArrowheads="1"/>
            </p:cNvSpPr>
            <p:nvPr/>
          </p:nvSpPr>
          <p:spPr bwMode="auto">
            <a:xfrm flipV="1">
              <a:off x="130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grpFill/>
            <a:ln w="19050" algn="ctr">
              <a:solidFill>
                <a:schemeClr val="tx1"/>
              </a:solidFill>
              <a:miter lim="800000"/>
            </a:ln>
          </p:spPr>
          <p:txBody>
            <a:bodyPr wrap="none" anchor="ctr" anchorCtr="1"/>
            <a:lstStyle/>
            <a:p>
              <a:pPr algn="ctr">
                <a:defRPr/>
              </a:pPr>
              <a:endParaRPr lang="zh-CN" altLang="en-US" b="1">
                <a:latin typeface="宋体" panose="02010600030101010101" pitchFamily="2" charset="-122"/>
                <a:ea typeface="宋体" panose="02010600030101010101" pitchFamily="2" charset="-122"/>
              </a:endParaRPr>
            </a:p>
          </p:txBody>
        </p:sp>
        <p:sp>
          <p:nvSpPr>
            <p:cNvPr id="92" name="Rectangle 5"/>
            <p:cNvSpPr>
              <a:spLocks noChangeArrowheads="1"/>
            </p:cNvSpPr>
            <p:nvPr/>
          </p:nvSpPr>
          <p:spPr bwMode="auto">
            <a:xfrm>
              <a:off x="1870" y="3154"/>
              <a:ext cx="1683" cy="290"/>
            </a:xfrm>
            <a:prstGeom prst="rect">
              <a:avLst/>
            </a:prstGeom>
            <a:grpFill/>
            <a:ln w="12700">
              <a:noFill/>
              <a:miter lim="800000"/>
            </a:ln>
          </p:spPr>
          <p:txBody>
            <a:bodyPr lIns="12700" tIns="12700" rIns="12700" bIns="12700" anchor="ctr" anchorCtr="1"/>
            <a:lstStyle/>
            <a:p>
              <a:pPr algn="ctr">
                <a:defRPr/>
              </a:pPr>
              <a:r>
                <a:rPr lang="zh-CN" altLang="en-US" b="1" dirty="0">
                  <a:latin typeface="微软雅黑" panose="020B0503020204020204" pitchFamily="34" charset="-122"/>
                  <a:ea typeface="微软雅黑" panose="020B0503020204020204" pitchFamily="34" charset="-122"/>
                </a:rPr>
                <a:t>磁带、光盘、网络存储系统</a:t>
              </a:r>
              <a:endParaRPr lang="zh-CN" altLang="en-US" b="1" dirty="0">
                <a:latin typeface="微软雅黑" panose="020B0503020204020204" pitchFamily="34" charset="-122"/>
                <a:ea typeface="微软雅黑" panose="020B0503020204020204" pitchFamily="34" charset="-122"/>
              </a:endParaRPr>
            </a:p>
          </p:txBody>
        </p:sp>
      </p:grpSp>
      <p:grpSp>
        <p:nvGrpSpPr>
          <p:cNvPr id="93" name="Group 6"/>
          <p:cNvGrpSpPr/>
          <p:nvPr/>
        </p:nvGrpSpPr>
        <p:grpSpPr bwMode="auto">
          <a:xfrm>
            <a:off x="3949700" y="4079876"/>
            <a:ext cx="4089400" cy="546100"/>
            <a:chOff x="1464" y="2748"/>
            <a:chExt cx="2448" cy="344"/>
          </a:xfrm>
          <a:solidFill>
            <a:schemeClr val="bg1"/>
          </a:solidFill>
        </p:grpSpPr>
        <p:sp>
          <p:nvSpPr>
            <p:cNvPr id="94"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grp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5" name="Rectangle 8"/>
            <p:cNvSpPr>
              <a:spLocks noChangeArrowheads="1"/>
            </p:cNvSpPr>
            <p:nvPr/>
          </p:nvSpPr>
          <p:spPr bwMode="auto">
            <a:xfrm>
              <a:off x="2112" y="2808"/>
              <a:ext cx="1152" cy="179"/>
            </a:xfrm>
            <a:prstGeom prst="rect">
              <a:avLst/>
            </a:prstGeom>
            <a:noFill/>
            <a:ln w="12700">
              <a:noFill/>
              <a:miter lim="800000"/>
            </a:ln>
          </p:spPr>
          <p:txBody>
            <a:bodyPr lIns="12700" tIns="12700" rIns="12700" bIns="12700"/>
            <a:lstStyle/>
            <a:p>
              <a:pPr algn="ctr">
                <a:defRPr/>
              </a:pPr>
              <a:r>
                <a:rPr lang="zh-CN" altLang="en-US" b="1">
                  <a:latin typeface="+mj-ea"/>
                  <a:ea typeface="+mj-ea"/>
                </a:rPr>
                <a:t>磁盘</a:t>
              </a:r>
              <a:endParaRPr lang="zh-CN" altLang="en-US" b="1">
                <a:latin typeface="+mj-ea"/>
                <a:ea typeface="+mj-ea"/>
              </a:endParaRPr>
            </a:p>
          </p:txBody>
        </p:sp>
      </p:grpSp>
      <p:grpSp>
        <p:nvGrpSpPr>
          <p:cNvPr id="96" name="Group 9"/>
          <p:cNvGrpSpPr/>
          <p:nvPr/>
        </p:nvGrpSpPr>
        <p:grpSpPr bwMode="auto">
          <a:xfrm>
            <a:off x="4403725" y="2933701"/>
            <a:ext cx="3168650" cy="565150"/>
            <a:chOff x="1718" y="2040"/>
            <a:chExt cx="1940" cy="356"/>
          </a:xfrm>
          <a:solidFill>
            <a:schemeClr val="bg1"/>
          </a:solidFill>
        </p:grpSpPr>
        <p:sp>
          <p:nvSpPr>
            <p:cNvPr id="97"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9CDCF8"/>
            </a:solid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8" name="Rectangle 11"/>
            <p:cNvSpPr>
              <a:spLocks noChangeArrowheads="1"/>
            </p:cNvSpPr>
            <p:nvPr/>
          </p:nvSpPr>
          <p:spPr bwMode="auto">
            <a:xfrm>
              <a:off x="2110" y="2106"/>
              <a:ext cx="1152" cy="290"/>
            </a:xfrm>
            <a:prstGeom prst="rect">
              <a:avLst/>
            </a:prstGeom>
            <a:noFill/>
            <a:ln w="12700">
              <a:noFill/>
              <a:miter lim="800000"/>
            </a:ln>
          </p:spPr>
          <p:txBody>
            <a:bodyPr lIns="12700" tIns="12700" rIns="12700" bIns="12700"/>
            <a:lstStyle/>
            <a:p>
              <a:pPr algn="ctr">
                <a:defRPr/>
              </a:pPr>
              <a:r>
                <a:rPr lang="zh-CN" altLang="en-US" b="1">
                  <a:latin typeface="+mn-ea"/>
                </a:rPr>
                <a:t>高速缓存</a:t>
              </a:r>
              <a:r>
                <a:rPr lang="en-US" altLang="zh-CN" b="1">
                  <a:latin typeface="+mn-ea"/>
                </a:rPr>
                <a:t>(SRAM</a:t>
              </a:r>
              <a:r>
                <a:rPr lang="en-US" altLang="zh-CN" b="1" dirty="0">
                  <a:latin typeface="+mn-ea"/>
                </a:rPr>
                <a:t>)</a:t>
              </a:r>
              <a:endParaRPr lang="en-US" altLang="zh-CN" sz="1600" b="1" dirty="0">
                <a:latin typeface="+mn-ea"/>
              </a:endParaRPr>
            </a:p>
          </p:txBody>
        </p:sp>
      </p:grpSp>
      <p:grpSp>
        <p:nvGrpSpPr>
          <p:cNvPr id="99" name="Group 12"/>
          <p:cNvGrpSpPr/>
          <p:nvPr/>
        </p:nvGrpSpPr>
        <p:grpSpPr bwMode="auto">
          <a:xfrm>
            <a:off x="4178300" y="3508379"/>
            <a:ext cx="3619500" cy="550863"/>
            <a:chOff x="1592" y="2402"/>
            <a:chExt cx="2192" cy="347"/>
          </a:xfrm>
          <a:solidFill>
            <a:schemeClr val="bg1"/>
          </a:solidFill>
        </p:grpSpPr>
        <p:sp>
          <p:nvSpPr>
            <p:cNvPr id="100"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9CDCF8"/>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b="1" dirty="0">
                <a:latin typeface="宋体" panose="02010600030101010101" pitchFamily="2" charset="-122"/>
                <a:ea typeface="宋体" panose="02010600030101010101" pitchFamily="2" charset="-122"/>
              </a:endParaRPr>
            </a:p>
          </p:txBody>
        </p:sp>
        <p:sp>
          <p:nvSpPr>
            <p:cNvPr id="101" name="Rectangle 14"/>
            <p:cNvSpPr>
              <a:spLocks noChangeArrowheads="1"/>
            </p:cNvSpPr>
            <p:nvPr/>
          </p:nvSpPr>
          <p:spPr bwMode="auto">
            <a:xfrm>
              <a:off x="2160" y="2494"/>
              <a:ext cx="1152" cy="163"/>
            </a:xfrm>
            <a:prstGeom prst="rect">
              <a:avLst/>
            </a:prstGeom>
            <a:noFill/>
            <a:ln w="12700">
              <a:noFill/>
              <a:miter lim="800000"/>
            </a:ln>
          </p:spPr>
          <p:txBody>
            <a:bodyPr lIns="12700" tIns="12700" rIns="12700" bIns="12700"/>
            <a:lstStyle/>
            <a:p>
              <a:pPr algn="ctr">
                <a:defRPr/>
              </a:pPr>
              <a:endParaRPr lang="zh-CN" altLang="zh-CN" b="1">
                <a:latin typeface="宋体" panose="02010600030101010101" pitchFamily="2" charset="-122"/>
                <a:ea typeface="宋体" panose="02010600030101010101" pitchFamily="2" charset="-122"/>
              </a:endParaRPr>
            </a:p>
          </p:txBody>
        </p:sp>
        <p:sp>
          <p:nvSpPr>
            <p:cNvPr id="102" name="Rectangle 15"/>
            <p:cNvSpPr>
              <a:spLocks noChangeArrowheads="1"/>
            </p:cNvSpPr>
            <p:nvPr/>
          </p:nvSpPr>
          <p:spPr bwMode="auto">
            <a:xfrm>
              <a:off x="2115" y="2459"/>
              <a:ext cx="1152" cy="290"/>
            </a:xfrm>
            <a:prstGeom prst="rect">
              <a:avLst/>
            </a:prstGeom>
            <a:noFill/>
            <a:ln w="12700">
              <a:noFill/>
              <a:miter lim="800000"/>
            </a:ln>
          </p:spPr>
          <p:txBody>
            <a:bodyPr lIns="12700" tIns="12700" rIns="12700" bIns="12700"/>
            <a:lstStyle/>
            <a:p>
              <a:pPr algn="ctr">
                <a:defRPr/>
              </a:pPr>
              <a:r>
                <a:rPr lang="zh-CN" altLang="en-US" b="1" dirty="0">
                  <a:latin typeface="+mn-ea"/>
                </a:rPr>
                <a:t>主存</a:t>
              </a:r>
              <a:r>
                <a:rPr lang="en-US" altLang="zh-CN" b="1" dirty="0">
                  <a:latin typeface="+mn-ea"/>
                </a:rPr>
                <a:t>(DRAM)</a:t>
              </a:r>
              <a:endParaRPr lang="en-US" altLang="zh-CN" b="1" dirty="0">
                <a:latin typeface="+mn-ea"/>
              </a:endParaRPr>
            </a:p>
          </p:txBody>
        </p:sp>
      </p:grpSp>
      <p:grpSp>
        <p:nvGrpSpPr>
          <p:cNvPr id="103" name="Group 16"/>
          <p:cNvGrpSpPr/>
          <p:nvPr/>
        </p:nvGrpSpPr>
        <p:grpSpPr bwMode="auto">
          <a:xfrm>
            <a:off x="4641850" y="2349504"/>
            <a:ext cx="2679700" cy="525463"/>
            <a:chOff x="1844" y="1680"/>
            <a:chExt cx="1688" cy="331"/>
          </a:xfrm>
          <a:solidFill>
            <a:schemeClr val="bg1"/>
          </a:solidFill>
        </p:grpSpPr>
        <p:sp>
          <p:nvSpPr>
            <p:cNvPr id="10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grp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105" name="Rectangle 18"/>
            <p:cNvSpPr>
              <a:spLocks noChangeArrowheads="1"/>
            </p:cNvSpPr>
            <p:nvPr/>
          </p:nvSpPr>
          <p:spPr bwMode="auto">
            <a:xfrm>
              <a:off x="2120" y="1739"/>
              <a:ext cx="1152" cy="160"/>
            </a:xfrm>
            <a:prstGeom prst="rect">
              <a:avLst/>
            </a:prstGeom>
            <a:noFill/>
            <a:ln w="12700">
              <a:noFill/>
              <a:miter lim="800000"/>
            </a:ln>
          </p:spPr>
          <p:txBody>
            <a:bodyPr lIns="12700" tIns="12700" rIns="12700" bIns="12700"/>
            <a:lstStyle/>
            <a:p>
              <a:pPr algn="ctr">
                <a:defRPr/>
              </a:pPr>
              <a:r>
                <a:rPr lang="zh-CN" altLang="en-US" b="1">
                  <a:latin typeface="+mn-ea"/>
                </a:rPr>
                <a:t>寄存器</a:t>
              </a:r>
              <a:endParaRPr lang="zh-CN" altLang="en-US" b="1" dirty="0">
                <a:latin typeface="+mn-ea"/>
              </a:endParaRPr>
            </a:p>
          </p:txBody>
        </p:sp>
      </p:grpSp>
      <p:sp>
        <p:nvSpPr>
          <p:cNvPr id="106" name="Rectangle 22"/>
          <p:cNvSpPr>
            <a:spLocks noChangeArrowheads="1"/>
          </p:cNvSpPr>
          <p:nvPr/>
        </p:nvSpPr>
        <p:spPr bwMode="auto">
          <a:xfrm>
            <a:off x="3861926" y="4849202"/>
            <a:ext cx="1179880"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22"/>
          <p:cNvSpPr>
            <a:spLocks noChangeArrowheads="1"/>
          </p:cNvSpPr>
          <p:nvPr/>
        </p:nvSpPr>
        <p:spPr bwMode="auto">
          <a:xfrm>
            <a:off x="4114352" y="4178306"/>
            <a:ext cx="507032"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ms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22"/>
          <p:cNvSpPr>
            <a:spLocks noChangeArrowheads="1"/>
          </p:cNvSpPr>
          <p:nvPr/>
        </p:nvSpPr>
        <p:spPr bwMode="auto">
          <a:xfrm>
            <a:off x="4318499" y="3618890"/>
            <a:ext cx="507032"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Rectangle 22"/>
          <p:cNvSpPr>
            <a:spLocks noChangeArrowheads="1"/>
          </p:cNvSpPr>
          <p:nvPr/>
        </p:nvSpPr>
        <p:spPr bwMode="auto">
          <a:xfrm>
            <a:off x="4827686" y="2480722"/>
            <a:ext cx="642438"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&lt;1</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22"/>
          <p:cNvSpPr>
            <a:spLocks noChangeArrowheads="1"/>
          </p:cNvSpPr>
          <p:nvPr/>
        </p:nvSpPr>
        <p:spPr bwMode="auto">
          <a:xfrm>
            <a:off x="4561872" y="3050569"/>
            <a:ext cx="723120" cy="278421"/>
          </a:xfrm>
          <a:prstGeom prst="rect">
            <a:avLst/>
          </a:prstGeom>
          <a:noFill/>
          <a:ln w="12700">
            <a:noFill/>
            <a:miter lim="800000"/>
          </a:ln>
        </p:spPr>
        <p:txBody>
          <a:bodyPr lIns="12700" tIns="12700" rIns="12700" bIns="12700"/>
          <a:lstStyle/>
          <a:p>
            <a:pPr>
              <a:defRPr/>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1-2</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22"/>
          <p:cNvSpPr>
            <a:spLocks noChangeArrowheads="1"/>
          </p:cNvSpPr>
          <p:nvPr/>
        </p:nvSpPr>
        <p:spPr bwMode="auto">
          <a:xfrm>
            <a:off x="7596257" y="4205777"/>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a:t>
            </a:r>
            <a:endParaRPr lang="en-US" altLang="zh-CN" sz="1600" b="1" dirty="0">
              <a:latin typeface="宋体" panose="02010600030101010101" pitchFamily="2" charset="-122"/>
              <a:ea typeface="宋体" panose="02010600030101010101" pitchFamily="2" charset="-122"/>
            </a:endParaRPr>
          </a:p>
        </p:txBody>
      </p:sp>
      <p:sp>
        <p:nvSpPr>
          <p:cNvPr id="112" name="Rectangle 22"/>
          <p:cNvSpPr>
            <a:spLocks noChangeArrowheads="1"/>
          </p:cNvSpPr>
          <p:nvPr/>
        </p:nvSpPr>
        <p:spPr bwMode="auto">
          <a:xfrm>
            <a:off x="7613163" y="4857626"/>
            <a:ext cx="964952"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TB~PB</a:t>
            </a:r>
            <a:endParaRPr lang="en-US" altLang="zh-CN" sz="1600" b="1" dirty="0">
              <a:latin typeface="宋体" panose="02010600030101010101" pitchFamily="2" charset="-122"/>
              <a:ea typeface="宋体" panose="02010600030101010101" pitchFamily="2" charset="-122"/>
            </a:endParaRPr>
          </a:p>
        </p:txBody>
      </p:sp>
      <p:sp>
        <p:nvSpPr>
          <p:cNvPr id="113" name="Rectangle 22"/>
          <p:cNvSpPr>
            <a:spLocks noChangeArrowheads="1"/>
          </p:cNvSpPr>
          <p:nvPr/>
        </p:nvSpPr>
        <p:spPr bwMode="auto">
          <a:xfrm>
            <a:off x="7376197" y="3612051"/>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GB</a:t>
            </a:r>
            <a:endParaRPr lang="en-US" altLang="zh-CN" sz="1600" b="1" dirty="0">
              <a:latin typeface="宋体" panose="02010600030101010101" pitchFamily="2" charset="-122"/>
              <a:ea typeface="宋体" panose="02010600030101010101" pitchFamily="2" charset="-122"/>
            </a:endParaRPr>
          </a:p>
        </p:txBody>
      </p:sp>
      <p:sp>
        <p:nvSpPr>
          <p:cNvPr id="114" name="Rectangle 22"/>
          <p:cNvSpPr>
            <a:spLocks noChangeArrowheads="1"/>
          </p:cNvSpPr>
          <p:nvPr/>
        </p:nvSpPr>
        <p:spPr bwMode="auto">
          <a:xfrm>
            <a:off x="7186817" y="3043428"/>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MB</a:t>
            </a:r>
            <a:endParaRPr lang="en-US" altLang="zh-CN" sz="1600" b="1" dirty="0">
              <a:latin typeface="宋体" panose="02010600030101010101" pitchFamily="2" charset="-122"/>
              <a:ea typeface="宋体" panose="02010600030101010101" pitchFamily="2" charset="-122"/>
            </a:endParaRPr>
          </a:p>
        </p:txBody>
      </p:sp>
      <p:sp>
        <p:nvSpPr>
          <p:cNvPr id="115" name="Rectangle 22"/>
          <p:cNvSpPr>
            <a:spLocks noChangeArrowheads="1"/>
          </p:cNvSpPr>
          <p:nvPr/>
        </p:nvSpPr>
        <p:spPr bwMode="auto">
          <a:xfrm>
            <a:off x="6912678" y="2448418"/>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KB</a:t>
            </a:r>
            <a:endParaRPr lang="en-US" altLang="zh-CN" sz="16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0-#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0-#ppt_w/2"/>
                                          </p:val>
                                        </p:tav>
                                        <p:tav tm="100000">
                                          <p:val>
                                            <p:strVal val="#ppt_x"/>
                                          </p:val>
                                        </p:tav>
                                      </p:tavLst>
                                    </p:anim>
                                    <p:anim calcmode="lin" valueType="num">
                                      <p:cBhvr additive="base">
                                        <p:cTn id="32"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ppt_x"/>
                                          </p:val>
                                        </p:tav>
                                        <p:tav tm="100000">
                                          <p:val>
                                            <p:strVal val="#ppt_x"/>
                                          </p:val>
                                        </p:tav>
                                      </p:tavLst>
                                    </p:anim>
                                    <p:anim calcmode="lin" valueType="num">
                                      <p:cBhvr additive="base">
                                        <p:cTn id="53" dur="500" fill="hold"/>
                                        <p:tgtEl>
                                          <p:spTgt spid="11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nodeType="clickEffect">
                                  <p:stCondLst>
                                    <p:cond delay="0"/>
                                  </p:stCondLst>
                                  <p:childTnLst>
                                    <p:set>
                                      <p:cBhvr>
                                        <p:cTn id="62" dur="1" fill="hold">
                                          <p:stCondLst>
                                            <p:cond delay="0"/>
                                          </p:stCondLst>
                                        </p:cTn>
                                        <p:tgtEl>
                                          <p:spTgt spid="865299"/>
                                        </p:tgtEl>
                                        <p:attrNameLst>
                                          <p:attrName>style.visibility</p:attrName>
                                        </p:attrNameLst>
                                      </p:cBhvr>
                                      <p:to>
                                        <p:strVal val="visible"/>
                                      </p:to>
                                    </p:set>
                                    <p:anim calcmode="lin" valueType="num">
                                      <p:cBhvr>
                                        <p:cTn id="63" dur="2000" fill="hold"/>
                                        <p:tgtEl>
                                          <p:spTgt spid="865299"/>
                                        </p:tgtEl>
                                        <p:attrNameLst>
                                          <p:attrName>ppt_x</p:attrName>
                                        </p:attrNameLst>
                                      </p:cBhvr>
                                      <p:tavLst>
                                        <p:tav tm="0">
                                          <p:val>
                                            <p:strVal val="#ppt_x"/>
                                          </p:val>
                                        </p:tav>
                                        <p:tav tm="100000">
                                          <p:val>
                                            <p:strVal val="#ppt_x"/>
                                          </p:val>
                                        </p:tav>
                                      </p:tavLst>
                                    </p:anim>
                                    <p:anim calcmode="lin" valueType="num">
                                      <p:cBhvr>
                                        <p:cTn id="64" dur="2000" fill="hold"/>
                                        <p:tgtEl>
                                          <p:spTgt spid="865299"/>
                                        </p:tgtEl>
                                        <p:attrNameLst>
                                          <p:attrName>ppt_y</p:attrName>
                                        </p:attrNameLst>
                                      </p:cBhvr>
                                      <p:tavLst>
                                        <p:tav tm="0">
                                          <p:val>
                                            <p:strVal val="#ppt_y+#ppt_h/2"/>
                                          </p:val>
                                        </p:tav>
                                        <p:tav tm="100000">
                                          <p:val>
                                            <p:strVal val="#ppt_y"/>
                                          </p:val>
                                        </p:tav>
                                      </p:tavLst>
                                    </p:anim>
                                    <p:anim calcmode="lin" valueType="num">
                                      <p:cBhvr>
                                        <p:cTn id="65" dur="2000" fill="hold"/>
                                        <p:tgtEl>
                                          <p:spTgt spid="865299"/>
                                        </p:tgtEl>
                                        <p:attrNameLst>
                                          <p:attrName>ppt_w</p:attrName>
                                        </p:attrNameLst>
                                      </p:cBhvr>
                                      <p:tavLst>
                                        <p:tav tm="0">
                                          <p:val>
                                            <p:strVal val="#ppt_w"/>
                                          </p:val>
                                        </p:tav>
                                        <p:tav tm="100000">
                                          <p:val>
                                            <p:strVal val="#ppt_w"/>
                                          </p:val>
                                        </p:tav>
                                      </p:tavLst>
                                    </p:anim>
                                    <p:anim calcmode="lin" valueType="num">
                                      <p:cBhvr>
                                        <p:cTn id="66"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65300"/>
                                        </p:tgtEl>
                                        <p:attrNameLst>
                                          <p:attrName>style.visibility</p:attrName>
                                        </p:attrNameLst>
                                      </p:cBhvr>
                                      <p:to>
                                        <p:strVal val="visible"/>
                                      </p:to>
                                    </p:set>
                                    <p:anim calcmode="lin" valueType="num">
                                      <p:cBhvr additive="base">
                                        <p:cTn id="71" dur="500" fill="hold"/>
                                        <p:tgtEl>
                                          <p:spTgt spid="865300"/>
                                        </p:tgtEl>
                                        <p:attrNameLst>
                                          <p:attrName>ppt_x</p:attrName>
                                        </p:attrNameLst>
                                      </p:cBhvr>
                                      <p:tavLst>
                                        <p:tav tm="0">
                                          <p:val>
                                            <p:strVal val="#ppt_x"/>
                                          </p:val>
                                        </p:tav>
                                        <p:tav tm="100000">
                                          <p:val>
                                            <p:strVal val="#ppt_x"/>
                                          </p:val>
                                        </p:tav>
                                      </p:tavLst>
                                    </p:anim>
                                    <p:anim calcmode="lin" valueType="num">
                                      <p:cBhvr additive="base">
                                        <p:cTn id="72"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2" presetClass="entr" presetSubtype="4" fill="hold" grpId="0" nodeType="afterEffect">
                                  <p:stCondLst>
                                    <p:cond delay="0"/>
                                  </p:stCondLst>
                                  <p:childTnLst>
                                    <p:set>
                                      <p:cBhvr>
                                        <p:cTn id="81" dur="1" fill="hold">
                                          <p:stCondLst>
                                            <p:cond delay="0"/>
                                          </p:stCondLst>
                                        </p:cTn>
                                        <p:tgtEl>
                                          <p:spTgt spid="111"/>
                                        </p:tgtEl>
                                        <p:attrNameLst>
                                          <p:attrName>style.visibility</p:attrName>
                                        </p:attrNameLst>
                                      </p:cBhvr>
                                      <p:to>
                                        <p:strVal val="visible"/>
                                      </p:to>
                                    </p:set>
                                    <p:anim calcmode="lin" valueType="num">
                                      <p:cBhvr additive="base">
                                        <p:cTn id="82" dur="500" fill="hold"/>
                                        <p:tgtEl>
                                          <p:spTgt spid="111"/>
                                        </p:tgtEl>
                                        <p:attrNameLst>
                                          <p:attrName>ppt_x</p:attrName>
                                        </p:attrNameLst>
                                      </p:cBhvr>
                                      <p:tavLst>
                                        <p:tav tm="0">
                                          <p:val>
                                            <p:strVal val="#ppt_x"/>
                                          </p:val>
                                        </p:tav>
                                        <p:tav tm="100000">
                                          <p:val>
                                            <p:strVal val="#ppt_x"/>
                                          </p:val>
                                        </p:tav>
                                      </p:tavLst>
                                    </p:anim>
                                    <p:anim calcmode="lin" valueType="num">
                                      <p:cBhvr additive="base">
                                        <p:cTn id="83" dur="500" fill="hold"/>
                                        <p:tgtEl>
                                          <p:spTgt spid="111"/>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4"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 calcmode="lin" valueType="num">
                                      <p:cBhvr additive="base">
                                        <p:cTn id="87" dur="500" fill="hold"/>
                                        <p:tgtEl>
                                          <p:spTgt spid="113"/>
                                        </p:tgtEl>
                                        <p:attrNameLst>
                                          <p:attrName>ppt_x</p:attrName>
                                        </p:attrNameLst>
                                      </p:cBhvr>
                                      <p:tavLst>
                                        <p:tav tm="0">
                                          <p:val>
                                            <p:strVal val="#ppt_x"/>
                                          </p:val>
                                        </p:tav>
                                        <p:tav tm="100000">
                                          <p:val>
                                            <p:strVal val="#ppt_x"/>
                                          </p:val>
                                        </p:tav>
                                      </p:tavLst>
                                    </p:anim>
                                    <p:anim calcmode="lin" valueType="num">
                                      <p:cBhvr additive="base">
                                        <p:cTn id="88" dur="500" fill="hold"/>
                                        <p:tgtEl>
                                          <p:spTgt spid="113"/>
                                        </p:tgtEl>
                                        <p:attrNameLst>
                                          <p:attrName>ppt_y</p:attrName>
                                        </p:attrNameLst>
                                      </p:cBhvr>
                                      <p:tavLst>
                                        <p:tav tm="0">
                                          <p:val>
                                            <p:strVal val="1+#ppt_h/2"/>
                                          </p:val>
                                        </p:tav>
                                        <p:tav tm="100000">
                                          <p:val>
                                            <p:strVal val="#ppt_y"/>
                                          </p:val>
                                        </p:tav>
                                      </p:tavLst>
                                    </p:anim>
                                  </p:childTnLst>
                                </p:cTn>
                              </p:par>
                            </p:childTnLst>
                          </p:cTn>
                        </p:par>
                        <p:par>
                          <p:cTn id="89" fill="hold">
                            <p:stCondLst>
                              <p:cond delay="1500"/>
                            </p:stCondLst>
                            <p:childTnLst>
                              <p:par>
                                <p:cTn id="90" presetID="2" presetClass="entr" presetSubtype="4"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ppt_x"/>
                                          </p:val>
                                        </p:tav>
                                        <p:tav tm="100000">
                                          <p:val>
                                            <p:strVal val="#ppt_x"/>
                                          </p:val>
                                        </p:tav>
                                      </p:tavLst>
                                    </p:anim>
                                    <p:anim calcmode="lin" valueType="num">
                                      <p:cBhvr additive="base">
                                        <p:cTn id="93" dur="500" fill="hold"/>
                                        <p:tgtEl>
                                          <p:spTgt spid="114"/>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 presetClass="entr" presetSubtype="4" fill="hold" grpId="0" nodeType="after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ppt_x"/>
                                          </p:val>
                                        </p:tav>
                                        <p:tav tm="100000">
                                          <p:val>
                                            <p:strVal val="#ppt_x"/>
                                          </p:val>
                                        </p:tav>
                                      </p:tavLst>
                                    </p:anim>
                                    <p:anim calcmode="lin" valueType="num">
                                      <p:cBhvr additive="base">
                                        <p:cTn id="9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865302"/>
                                        </p:tgtEl>
                                        <p:attrNameLst>
                                          <p:attrName>style.visibility</p:attrName>
                                        </p:attrNameLst>
                                      </p:cBhvr>
                                      <p:to>
                                        <p:strVal val="visible"/>
                                      </p:to>
                                    </p:set>
                                    <p:anim calcmode="lin" valueType="num">
                                      <p:cBhvr additive="base">
                                        <p:cTn id="103" dur="500" fill="hold"/>
                                        <p:tgtEl>
                                          <p:spTgt spid="865302"/>
                                        </p:tgtEl>
                                        <p:attrNameLst>
                                          <p:attrName>ppt_x</p:attrName>
                                        </p:attrNameLst>
                                      </p:cBhvr>
                                      <p:tavLst>
                                        <p:tav tm="0">
                                          <p:val>
                                            <p:strVal val="#ppt_x"/>
                                          </p:val>
                                        </p:tav>
                                        <p:tav tm="100000">
                                          <p:val>
                                            <p:strVal val="#ppt_x"/>
                                          </p:val>
                                        </p:tav>
                                      </p:tavLst>
                                    </p:anim>
                                    <p:anim calcmode="lin" valueType="num">
                                      <p:cBhvr additive="base">
                                        <p:cTn id="104"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 fill="hold" nodeType="clickEffect">
                                  <p:stCondLst>
                                    <p:cond delay="0"/>
                                  </p:stCondLst>
                                  <p:childTnLst>
                                    <p:set>
                                      <p:cBhvr>
                                        <p:cTn id="108" dur="1" fill="hold">
                                          <p:stCondLst>
                                            <p:cond delay="0"/>
                                          </p:stCondLst>
                                        </p:cTn>
                                        <p:tgtEl>
                                          <p:spTgt spid="865301"/>
                                        </p:tgtEl>
                                        <p:attrNameLst>
                                          <p:attrName>style.visibility</p:attrName>
                                        </p:attrNameLst>
                                      </p:cBhvr>
                                      <p:to>
                                        <p:strVal val="visible"/>
                                      </p:to>
                                    </p:set>
                                    <p:anim calcmode="lin" valueType="num">
                                      <p:cBhvr>
                                        <p:cTn id="109" dur="2000" fill="hold"/>
                                        <p:tgtEl>
                                          <p:spTgt spid="865301"/>
                                        </p:tgtEl>
                                        <p:attrNameLst>
                                          <p:attrName>ppt_x</p:attrName>
                                        </p:attrNameLst>
                                      </p:cBhvr>
                                      <p:tavLst>
                                        <p:tav tm="0">
                                          <p:val>
                                            <p:strVal val="#ppt_x"/>
                                          </p:val>
                                        </p:tav>
                                        <p:tav tm="100000">
                                          <p:val>
                                            <p:strVal val="#ppt_x"/>
                                          </p:val>
                                        </p:tav>
                                      </p:tavLst>
                                    </p:anim>
                                    <p:anim calcmode="lin" valueType="num">
                                      <p:cBhvr>
                                        <p:cTn id="110" dur="2000" fill="hold"/>
                                        <p:tgtEl>
                                          <p:spTgt spid="865301"/>
                                        </p:tgtEl>
                                        <p:attrNameLst>
                                          <p:attrName>ppt_y</p:attrName>
                                        </p:attrNameLst>
                                      </p:cBhvr>
                                      <p:tavLst>
                                        <p:tav tm="0">
                                          <p:val>
                                            <p:strVal val="#ppt_y-#ppt_h/2"/>
                                          </p:val>
                                        </p:tav>
                                        <p:tav tm="100000">
                                          <p:val>
                                            <p:strVal val="#ppt_y"/>
                                          </p:val>
                                        </p:tav>
                                      </p:tavLst>
                                    </p:anim>
                                    <p:anim calcmode="lin" valueType="num">
                                      <p:cBhvr>
                                        <p:cTn id="111" dur="2000" fill="hold"/>
                                        <p:tgtEl>
                                          <p:spTgt spid="865301"/>
                                        </p:tgtEl>
                                        <p:attrNameLst>
                                          <p:attrName>ppt_w</p:attrName>
                                        </p:attrNameLst>
                                      </p:cBhvr>
                                      <p:tavLst>
                                        <p:tav tm="0">
                                          <p:val>
                                            <p:strVal val="#ppt_w"/>
                                          </p:val>
                                        </p:tav>
                                        <p:tav tm="100000">
                                          <p:val>
                                            <p:strVal val="#ppt_w"/>
                                          </p:val>
                                        </p:tav>
                                      </p:tavLst>
                                    </p:anim>
                                    <p:anim calcmode="lin" valueType="num">
                                      <p:cBhvr>
                                        <p:cTn id="112" dur="2000" fill="hold"/>
                                        <p:tgtEl>
                                          <p:spTgt spid="86530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wipe(up)">
                                      <p:cBhvr>
                                        <p:cTn id="117" dur="500"/>
                                        <p:tgtEl>
                                          <p:spTgt spid="7"/>
                                        </p:tgtEl>
                                      </p:cBhvr>
                                    </p:animEffect>
                                  </p:childTnLst>
                                </p:cTn>
                              </p:par>
                            </p:childTnLst>
                          </p:cTn>
                        </p:par>
                        <p:par>
                          <p:cTn id="118" fill="hold">
                            <p:stCondLst>
                              <p:cond delay="500"/>
                            </p:stCondLst>
                            <p:childTnLst>
                              <p:par>
                                <p:cTn id="119" presetID="2" presetClass="entr" presetSubtype="4" fill="hold" grpId="0" nodeType="afterEffect">
                                  <p:stCondLst>
                                    <p:cond delay="0"/>
                                  </p:stCondLst>
                                  <p:childTnLst>
                                    <p:set>
                                      <p:cBhvr>
                                        <p:cTn id="120" dur="1" fill="hold">
                                          <p:stCondLst>
                                            <p:cond delay="0"/>
                                          </p:stCondLst>
                                        </p:cTn>
                                        <p:tgtEl>
                                          <p:spTgt spid="865309"/>
                                        </p:tgtEl>
                                        <p:attrNameLst>
                                          <p:attrName>style.visibility</p:attrName>
                                        </p:attrNameLst>
                                      </p:cBhvr>
                                      <p:to>
                                        <p:strVal val="visible"/>
                                      </p:to>
                                    </p:set>
                                    <p:anim calcmode="lin" valueType="num">
                                      <p:cBhvr additive="base">
                                        <p:cTn id="121" dur="500" fill="hold"/>
                                        <p:tgtEl>
                                          <p:spTgt spid="865309"/>
                                        </p:tgtEl>
                                        <p:attrNameLst>
                                          <p:attrName>ppt_x</p:attrName>
                                        </p:attrNameLst>
                                      </p:cBhvr>
                                      <p:tavLst>
                                        <p:tav tm="0">
                                          <p:val>
                                            <p:strVal val="#ppt_x"/>
                                          </p:val>
                                        </p:tav>
                                        <p:tav tm="100000">
                                          <p:val>
                                            <p:strVal val="#ppt_x"/>
                                          </p:val>
                                        </p:tav>
                                      </p:tavLst>
                                    </p:anim>
                                    <p:anim calcmode="lin" valueType="num">
                                      <p:cBhvr additive="base">
                                        <p:cTn id="122"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repeatCount="3000" fill="hold" grpId="0" nodeType="clickEffect">
                                  <p:stCondLst>
                                    <p:cond delay="0"/>
                                  </p:stCondLst>
                                  <p:childTnLst>
                                    <p:set>
                                      <p:cBhvr>
                                        <p:cTn id="126" dur="1" fill="hold">
                                          <p:stCondLst>
                                            <p:cond delay="0"/>
                                          </p:stCondLst>
                                        </p:cTn>
                                        <p:tgtEl>
                                          <p:spTgt spid="865303"/>
                                        </p:tgtEl>
                                        <p:attrNameLst>
                                          <p:attrName>style.visibility</p:attrName>
                                        </p:attrNameLst>
                                      </p:cBhvr>
                                      <p:to>
                                        <p:strVal val="visible"/>
                                      </p:to>
                                    </p:set>
                                    <p:animEffect transition="in" filter="wipe(up)">
                                      <p:cBhvr>
                                        <p:cTn id="127" dur="500"/>
                                        <p:tgtEl>
                                          <p:spTgt spid="865303"/>
                                        </p:tgtEl>
                                      </p:cBhvr>
                                    </p:animEffect>
                                  </p:childTnLst>
                                </p:cTn>
                              </p:par>
                              <p:par>
                                <p:cTn id="128" presetID="22" presetClass="entr" presetSubtype="1" repeatCount="3000" fill="hold" grpId="0" nodeType="withEffect">
                                  <p:stCondLst>
                                    <p:cond delay="0"/>
                                  </p:stCondLst>
                                  <p:childTnLst>
                                    <p:set>
                                      <p:cBhvr>
                                        <p:cTn id="129" dur="1" fill="hold">
                                          <p:stCondLst>
                                            <p:cond delay="0"/>
                                          </p:stCondLst>
                                        </p:cTn>
                                        <p:tgtEl>
                                          <p:spTgt spid="865308"/>
                                        </p:tgtEl>
                                        <p:attrNameLst>
                                          <p:attrName>style.visibility</p:attrName>
                                        </p:attrNameLst>
                                      </p:cBhvr>
                                      <p:to>
                                        <p:strVal val="visible"/>
                                      </p:to>
                                    </p:set>
                                    <p:animEffect transition="in" filter="wipe(up)">
                                      <p:cBhvr>
                                        <p:cTn id="130" dur="500"/>
                                        <p:tgtEl>
                                          <p:spTgt spid="86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P spid="106" grpId="0"/>
      <p:bldP spid="107" grpId="0"/>
      <p:bldP spid="108" grpId="0"/>
      <p:bldP spid="109" grpId="0"/>
      <p:bldP spid="110" grpId="0"/>
      <p:bldP spid="111" grpId="0"/>
      <p:bldP spid="112" grpId="0"/>
      <p:bldP spid="113" grpId="0"/>
      <p:bldP spid="114" grpId="0"/>
      <p:bldP spid="1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endParaRPr lang="zh-CN" altLang="en-US" dirty="0"/>
          </a:p>
        </p:txBody>
      </p:sp>
      <p:sp>
        <p:nvSpPr>
          <p:cNvPr id="3" name="内容占位符 2"/>
          <p:cNvSpPr>
            <a:spLocks noGrp="1"/>
          </p:cNvSpPr>
          <p:nvPr>
            <p:ph idx="1"/>
          </p:nvPr>
        </p:nvSpPr>
        <p:spPr/>
        <p:txBody>
          <a:bodyPr/>
          <a:lstStyle/>
          <a:p>
            <a:r>
              <a:rPr lang="en-US" altLang="zh-CN" dirty="0"/>
              <a:t>CPU</a:t>
            </a:r>
            <a:r>
              <a:rPr lang="zh-CN" altLang="en-US" dirty="0"/>
              <a:t>给出主存地址</a:t>
            </a:r>
            <a:endParaRPr lang="zh-CN" altLang="en-US" dirty="0"/>
          </a:p>
          <a:p>
            <a:r>
              <a:rPr lang="zh-CN" altLang="en-US" dirty="0"/>
              <a:t>主存块地址为关键字进行查找</a:t>
            </a:r>
            <a:endParaRPr lang="zh-CN" altLang="en-US" dirty="0"/>
          </a:p>
          <a:p>
            <a:pPr lvl="1"/>
            <a:r>
              <a:rPr lang="zh-CN" altLang="en-US" sz="2400" dirty="0"/>
              <a:t>相符则表示命中，数据</a:t>
            </a:r>
            <a:r>
              <a:rPr lang="zh-CN" altLang="en-US" sz="2400" b="1" dirty="0">
                <a:solidFill>
                  <a:srgbClr val="1387B7"/>
                </a:solidFill>
              </a:rPr>
              <a:t>副本</a:t>
            </a:r>
            <a:r>
              <a:rPr lang="zh-CN" altLang="en-US" sz="2400" dirty="0"/>
              <a:t>在</a:t>
            </a:r>
            <a:r>
              <a:rPr lang="en-US" altLang="zh-CN" sz="2400" dirty="0"/>
              <a:t>cache</a:t>
            </a:r>
            <a:r>
              <a:rPr lang="zh-CN" altLang="en-US" sz="2400" dirty="0"/>
              <a:t>中</a:t>
            </a:r>
            <a:endParaRPr lang="zh-CN" altLang="en-US" sz="2400" dirty="0"/>
          </a:p>
          <a:p>
            <a:pPr lvl="1"/>
            <a:r>
              <a:rPr lang="zh-CN" altLang="en-US" sz="2400" dirty="0"/>
              <a:t>缺失根据写分配策略决定是否将该主存地址对应数据块调入</a:t>
            </a:r>
            <a:endParaRPr lang="zh-CN" altLang="en-US" sz="2400" dirty="0"/>
          </a:p>
          <a:p>
            <a:r>
              <a:rPr lang="zh-CN" altLang="en-US" dirty="0"/>
              <a:t>写入数据到</a:t>
            </a:r>
            <a:r>
              <a:rPr lang="en-US" altLang="zh-CN" dirty="0"/>
              <a:t>cache</a:t>
            </a:r>
            <a:endParaRPr lang="en-US" altLang="zh-CN" dirty="0"/>
          </a:p>
          <a:p>
            <a:r>
              <a:rPr lang="zh-CN" altLang="en-US" dirty="0"/>
              <a:t>根据写策略决定是否写入主存</a:t>
            </a:r>
            <a:endParaRPr lang="zh-CN" altLang="en-US" dirty="0"/>
          </a:p>
          <a:p>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endParaRPr lang="zh-CN" altLang="en-US" sz="1400" b="1" dirty="0">
              <a:solidFill>
                <a:schemeClr val="bg1"/>
              </a:solidFill>
            </a:endParaRP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endParaRPr lang="zh-CN" altLang="en-US" dirty="0"/>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endParaRPr lang="zh-CN" altLang="en-US" sz="1400" b="1" dirty="0">
                <a:solidFill>
                  <a:schemeClr val="dk1"/>
                </a:solidFill>
              </a:endParaRPr>
            </a:p>
          </p:txBody>
        </p:sp>
      </p:grpSp>
      <p:grpSp>
        <p:nvGrpSpPr>
          <p:cNvPr id="94" name="组合 93"/>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noFill/>
            <a:ln w="3175" algn="ctr">
              <a:noFill/>
              <a:miter lim="800000"/>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b="1" dirty="0">
                  <a:latin typeface="Tahoma" panose="020B0604030504040204" pitchFamily="34" charset="0"/>
                  <a:ea typeface="宋体" panose="02010600030101010101" pitchFamily="2" charset="-122"/>
                </a:rPr>
                <a:t>No</a:t>
              </a:r>
              <a:endParaRPr lang="zh-CN" altLang="en-US" sz="1800" b="1" dirty="0">
                <a:latin typeface="Tahoma" panose="020B0604030504040204" pitchFamily="34" charset="0"/>
                <a:ea typeface="宋体" panose="02010600030101010101" pitchFamily="2" charset="-122"/>
              </a:endParaRPr>
            </a:p>
          </p:txBody>
        </p:sp>
      </p:grpSp>
      <p:grpSp>
        <p:nvGrpSpPr>
          <p:cNvPr id="83" name="组合 82"/>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ln>
          </p:spPr>
          <p:txBody>
            <a:bodyPr wrap="square">
              <a:spAutoFit/>
            </a:bodyPr>
            <a:lstStyle/>
            <a:p>
              <a:r>
                <a:rPr lang="zh-CN" altLang="en-US" b="1" dirty="0">
                  <a:latin typeface="+mn-ea"/>
                </a:rPr>
                <a:t>写回</a:t>
              </a:r>
              <a:endParaRPr lang="zh-CN" altLang="en-US" b="1" dirty="0">
                <a:latin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ln>
          </p:spPr>
          <p:txBody>
            <a:bodyPr wrap="square">
              <a:spAutoFit/>
            </a:bodyPr>
            <a:lstStyle/>
            <a:p>
              <a:r>
                <a:rPr lang="zh-CN" altLang="en-US" b="1" dirty="0">
                  <a:latin typeface="+mn-ea"/>
                </a:rPr>
                <a:t>写穿</a:t>
              </a:r>
              <a:endParaRPr lang="zh-CN" altLang="en-US" b="1" dirty="0">
                <a:latin typeface="+mn-ea"/>
              </a:endParaRPr>
            </a:p>
          </p:txBody>
        </p:sp>
      </p:grpSp>
      <p:grpSp>
        <p:nvGrpSpPr>
          <p:cNvPr id="93" name="组合 92"/>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ln>
          </p:spPr>
          <p:txBody>
            <a:bodyPr wrap="square">
              <a:spAutoFit/>
            </a:bodyPr>
            <a:lstStyle/>
            <a:p>
              <a:r>
                <a:rPr lang="en-US" altLang="zh-CN" b="1" dirty="0">
                  <a:latin typeface="Tahoma" panose="020B0604030504040204" pitchFamily="34" charset="0"/>
                  <a:ea typeface="宋体" panose="02010600030101010101" pitchFamily="2" charset="-122"/>
                </a:rPr>
                <a:t>Yes</a:t>
              </a:r>
              <a:endParaRPr lang="zh-CN" altLang="en-US" b="1" dirty="0">
                <a:latin typeface="Tahoma" panose="020B0604030504040204" pitchFamily="34" charset="0"/>
                <a:ea typeface="宋体" panose="02010600030101010101" pitchFamily="2" charset="-122"/>
              </a:endParaRPr>
            </a:p>
          </p:txBody>
        </p:sp>
      </p:grpSp>
      <p:grpSp>
        <p:nvGrpSpPr>
          <p:cNvPr id="96" name="组合 95"/>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ln>
            <a:effectLst/>
          </p:spPr>
          <p:txBody>
            <a:bodyPr wrap="square">
              <a:spAutoFit/>
            </a:bodyPr>
            <a:lstStyle/>
            <a:p>
              <a:r>
                <a:rPr lang="en-US" altLang="zh-CN" b="1" dirty="0">
                  <a:latin typeface="+mn-ea"/>
                </a:rPr>
                <a:t> </a:t>
              </a:r>
              <a:r>
                <a:rPr lang="zh-CN" altLang="en-US" b="1" dirty="0">
                  <a:latin typeface="+mn-ea"/>
                </a:rPr>
                <a:t>缺失</a:t>
              </a:r>
              <a:endParaRPr lang="zh-CN" altLang="en-US" b="1" dirty="0">
                <a:latin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endParaRPr lang="zh-CN" altLang="en-US" sz="1600" b="1" dirty="0">
              <a:latin typeface="微软雅黑" panose="020B0503020204020204" pitchFamily="34" charset="-122"/>
              <a:ea typeface="微软雅黑" panose="020B0503020204020204" pitchFamily="34" charset="-122"/>
            </a:endParaRP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85" name="圆角矩形 84"/>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86" name="圆角矩形 85"/>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57" name="六边形 56"/>
          <p:cNvSpPr/>
          <p:nvPr/>
        </p:nvSpPr>
        <p:spPr>
          <a:xfrm>
            <a:off x="5378451" y="1360489"/>
            <a:ext cx="1077913" cy="511175"/>
          </a:xfrm>
          <a:prstGeom prst="hexagon">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endParaRPr lang="zh-CN" altLang="en-US" sz="1400" b="1" dirty="0">
              <a:solidFill>
                <a:schemeClr val="dk1"/>
              </a:solidFill>
            </a:endParaRP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74" name="矩形 73"/>
          <p:cNvSpPr/>
          <p:nvPr/>
        </p:nvSpPr>
        <p:spPr>
          <a:xfrm>
            <a:off x="2351089" y="3768725"/>
            <a:ext cx="1292225" cy="596900"/>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dirty="0"/>
              <a:t>到</a:t>
            </a:r>
            <a:r>
              <a:rPr lang="en-US" altLang="zh-CN" sz="1400" b="1" dirty="0"/>
              <a:t>cache</a:t>
            </a:r>
            <a:r>
              <a:rPr lang="zh-CN" altLang="en-US" sz="1400" b="1" dirty="0"/>
              <a:t>行</a:t>
            </a:r>
            <a:endParaRPr lang="en-US" altLang="zh-CN" sz="1400" b="1" dirty="0"/>
          </a:p>
        </p:txBody>
      </p:sp>
      <p:grpSp>
        <p:nvGrpSpPr>
          <p:cNvPr id="82" name="组合 81"/>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ln>
          </p:spPr>
          <p:txBody>
            <a:bodyPr wrap="square">
              <a:spAutoFit/>
            </a:bodyPr>
            <a:lstStyle/>
            <a:p>
              <a:r>
                <a:rPr lang="zh-CN" altLang="en-US" b="1" dirty="0">
                  <a:latin typeface="+mj-ea"/>
                  <a:ea typeface="+mj-ea"/>
                </a:rPr>
                <a:t>命中</a:t>
              </a:r>
              <a:endParaRPr lang="zh-CN" altLang="en-US" b="1" dirty="0">
                <a:latin typeface="+mj-ea"/>
                <a:ea typeface="+mj-ea"/>
              </a:endParaRP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endParaRPr lang="zh-CN" altLang="en-US" sz="1400" b="1"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C00000"/>
                </a:solidFill>
                <a:latin typeface="华文新魏" panose="02010800040101010101" pitchFamily="2" charset="-122"/>
              </a:rPr>
              <a:t>数据查找     </a:t>
            </a:r>
            <a:r>
              <a:rPr lang="en-US" altLang="zh-CN" b="1" dirty="0">
                <a:solidFill>
                  <a:srgbClr val="C00000"/>
                </a:solidFill>
                <a:latin typeface="Courier New" panose="02070309020205020404" pitchFamily="49" charset="0"/>
                <a:cs typeface="Courier New" panose="02070309020205020404" pitchFamily="49" charset="0"/>
              </a:rPr>
              <a:t>Data Identification</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如何判断数据在</a:t>
            </a:r>
            <a:r>
              <a:rPr lang="en-US" altLang="zh-CN" sz="2400" dirty="0">
                <a:solidFill>
                  <a:schemeClr val="bg1">
                    <a:lumMod val="50000"/>
                  </a:schemeClr>
                </a:solidFill>
              </a:rPr>
              <a:t>cache</a:t>
            </a:r>
            <a:r>
              <a:rPr lang="zh-CN" altLang="en-US" sz="2400" dirty="0">
                <a:solidFill>
                  <a:schemeClr val="bg1">
                    <a:lumMod val="50000"/>
                  </a:schemeClr>
                </a:solidFill>
              </a:rPr>
              <a:t>中</a:t>
            </a:r>
            <a:endParaRPr lang="zh-CN" altLang="en-US" sz="2400" dirty="0">
              <a:solidFill>
                <a:schemeClr val="bg1">
                  <a:lumMod val="50000"/>
                </a:schemeClr>
              </a:solidFill>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主存数据如何放置到</a:t>
            </a:r>
            <a:r>
              <a:rPr lang="en-US" altLang="zh-CN" sz="2400" dirty="0">
                <a:solidFill>
                  <a:schemeClr val="bg1">
                    <a:lumMod val="50000"/>
                  </a:schemeClr>
                </a:solidFill>
              </a:rPr>
              <a:t>cache</a:t>
            </a:r>
            <a:r>
              <a:rPr lang="zh-CN" altLang="en-US" sz="2400" dirty="0">
                <a:solidFill>
                  <a:schemeClr val="bg1">
                    <a:lumMod val="50000"/>
                  </a:schemeClr>
                </a:solidFill>
              </a:rPr>
              <a:t>行</a:t>
            </a:r>
            <a:r>
              <a:rPr lang="en-US" altLang="zh-CN" sz="2400" dirty="0">
                <a:solidFill>
                  <a:schemeClr val="bg1">
                    <a:lumMod val="50000"/>
                  </a:schemeClr>
                </a:solidFill>
              </a:rPr>
              <a:t>/</a:t>
            </a:r>
            <a:r>
              <a:rPr lang="zh-CN" altLang="en-US" sz="2400" dirty="0">
                <a:solidFill>
                  <a:schemeClr val="bg1">
                    <a:lumMod val="50000"/>
                  </a:schemeClr>
                </a:solidFill>
              </a:rPr>
              <a:t>槽中</a:t>
            </a:r>
            <a:endParaRPr lang="zh-CN" altLang="en-US" sz="2400" dirty="0">
              <a:solidFill>
                <a:schemeClr val="bg1">
                  <a:lumMod val="50000"/>
                </a:schemeClr>
              </a:solidFill>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sz="2400" dirty="0">
                <a:solidFill>
                  <a:schemeClr val="bg1">
                    <a:lumMod val="50000"/>
                  </a:schemeClr>
                </a:solidFill>
              </a:rPr>
              <a:t>cache</a:t>
            </a:r>
            <a:r>
              <a:rPr lang="zh-CN" altLang="en-US" sz="2400" dirty="0">
                <a:solidFill>
                  <a:schemeClr val="bg1">
                    <a:lumMod val="50000"/>
                  </a:schemeClr>
                </a:solidFill>
              </a:rPr>
              <a:t>满后如何处理</a:t>
            </a:r>
            <a:endParaRPr lang="zh-CN" altLang="en-US" sz="2400" dirty="0">
              <a:solidFill>
                <a:schemeClr val="bg1">
                  <a:lumMod val="50000"/>
                </a:schemeClr>
              </a:solidFill>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如何保证</a:t>
            </a:r>
            <a:r>
              <a:rPr lang="en-US" altLang="zh-CN" sz="2400" dirty="0">
                <a:solidFill>
                  <a:schemeClr val="bg1">
                    <a:lumMod val="50000"/>
                  </a:schemeClr>
                </a:solidFill>
              </a:rPr>
              <a:t>cache</a:t>
            </a:r>
            <a:r>
              <a:rPr lang="zh-CN" altLang="en-US" sz="2400" dirty="0">
                <a:solidFill>
                  <a:schemeClr val="bg1">
                    <a:lumMod val="50000"/>
                  </a:schemeClr>
                </a:solidFill>
              </a:rPr>
              <a:t>与</a:t>
            </a:r>
            <a:r>
              <a:rPr lang="en-US" altLang="zh-CN" sz="2400" dirty="0">
                <a:solidFill>
                  <a:schemeClr val="bg1">
                    <a:lumMod val="50000"/>
                  </a:schemeClr>
                </a:solidFill>
              </a:rPr>
              <a:t>memory</a:t>
            </a:r>
            <a:r>
              <a:rPr lang="zh-CN" altLang="en-US" sz="2400" dirty="0">
                <a:solidFill>
                  <a:schemeClr val="bg1">
                    <a:lumMod val="50000"/>
                  </a:schemeClr>
                </a:solidFill>
              </a:rPr>
              <a:t>的一致性</a:t>
            </a:r>
            <a:endParaRPr lang="zh-CN" altLang="en-US" sz="2400" dirty="0">
              <a:solidFill>
                <a:schemeClr val="bg1">
                  <a:lumMod val="50000"/>
                </a:schemeClr>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如何查找</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b="1" dirty="0">
                <a:latin typeface="华文新魏" panose="02010800040101010101" pitchFamily="2" charset="-122"/>
              </a:rPr>
              <a:t>数据查找     </a:t>
            </a:r>
            <a:r>
              <a:rPr lang="zh-CN" altLang="en-US" b="1" dirty="0">
                <a:solidFill>
                  <a:schemeClr val="bg2">
                    <a:lumMod val="75000"/>
                  </a:schemeClr>
                </a:solidFill>
                <a:latin typeface="华文新魏" panose="02010800040101010101" pitchFamily="2" charset="-122"/>
              </a:rPr>
              <a:t>地址映射    替换策略</a:t>
            </a:r>
            <a:r>
              <a:rPr lang="zh-CN" altLang="en-US" dirty="0">
                <a:solidFill>
                  <a:schemeClr val="bg2">
                    <a:lumMod val="75000"/>
                  </a:schemeClr>
                </a:solidFill>
                <a:latin typeface="华文新魏" panose="02010800040101010101" pitchFamily="2" charset="-122"/>
              </a:rPr>
              <a:t>     </a:t>
            </a:r>
            <a:r>
              <a:rPr lang="zh-CN" altLang="en-US" b="1" dirty="0">
                <a:solidFill>
                  <a:schemeClr val="bg2">
                    <a:lumMod val="75000"/>
                  </a:schemeClr>
                </a:solidFill>
                <a:latin typeface="华文新魏" panose="02010800040101010101" pitchFamily="2" charset="-122"/>
              </a:rPr>
              <a:t>写入策略</a:t>
            </a:r>
            <a:endParaRPr lang="en-US" altLang="zh-CN" b="1" dirty="0">
              <a:solidFill>
                <a:schemeClr val="bg2">
                  <a:lumMod val="75000"/>
                </a:schemeClr>
              </a:solidFill>
              <a:latin typeface="华文新魏" panose="02010800040101010101" pitchFamily="2" charset="-122"/>
            </a:endParaRPr>
          </a:p>
          <a:p>
            <a:pPr>
              <a:lnSpc>
                <a:spcPct val="150000"/>
              </a:lnSpc>
            </a:pPr>
            <a:r>
              <a:rPr lang="zh-CN" altLang="en-US" b="1" dirty="0">
                <a:solidFill>
                  <a:srgbClr val="1387B7"/>
                </a:solidFill>
              </a:rPr>
              <a:t>主存地址 </a:t>
            </a:r>
            <a:r>
              <a:rPr lang="en-US" altLang="zh-CN" b="1" dirty="0">
                <a:solidFill>
                  <a:srgbClr val="1387B7"/>
                </a:solidFill>
                <a:sym typeface="Wingdings" panose="05000000000000000000" pitchFamily="2" charset="2"/>
              </a:rPr>
              <a:t> cache </a:t>
            </a:r>
            <a:r>
              <a:rPr lang="zh-CN" altLang="en-US" b="1" dirty="0">
                <a:solidFill>
                  <a:srgbClr val="1387B7"/>
                </a:solidFill>
                <a:sym typeface="Wingdings" panose="05000000000000000000" pitchFamily="2" charset="2"/>
              </a:rPr>
              <a:t>地址 </a:t>
            </a:r>
            <a:r>
              <a:rPr lang="en-US" altLang="zh-CN" b="1" dirty="0">
                <a:solidFill>
                  <a:srgbClr val="1387B7"/>
                </a:solidFill>
                <a:sym typeface="Wingdings" panose="05000000000000000000" pitchFamily="2" charset="2"/>
              </a:rPr>
              <a:t> cache </a:t>
            </a:r>
            <a:r>
              <a:rPr lang="zh-CN" altLang="en-US" b="1" dirty="0">
                <a:solidFill>
                  <a:srgbClr val="1387B7"/>
                </a:solidFill>
                <a:sym typeface="Wingdings" panose="05000000000000000000" pitchFamily="2" charset="2"/>
              </a:rPr>
              <a:t>数据</a:t>
            </a:r>
            <a:endParaRPr lang="en-US" altLang="zh-CN" b="1" dirty="0">
              <a:solidFill>
                <a:srgbClr val="1387B7"/>
              </a:solidFill>
              <a:sym typeface="Wingdings" panose="05000000000000000000" pitchFamily="2" charset="2"/>
            </a:endParaRPr>
          </a:p>
          <a:p>
            <a:pPr lvl="1">
              <a:lnSpc>
                <a:spcPct val="150000"/>
              </a:lnSpc>
            </a:pPr>
            <a:r>
              <a:rPr lang="zh-CN" altLang="en-US" sz="2400" dirty="0">
                <a:sym typeface="Wingdings" panose="05000000000000000000" pitchFamily="2" charset="2"/>
              </a:rPr>
              <a:t>程序员软件思路</a:t>
            </a:r>
            <a:endParaRPr lang="en-US" altLang="zh-CN" sz="2400" dirty="0">
              <a:sym typeface="Wingdings" panose="05000000000000000000" pitchFamily="2" charset="2"/>
            </a:endParaRPr>
          </a:p>
          <a:p>
            <a:pPr lvl="2">
              <a:lnSpc>
                <a:spcPct val="150000"/>
              </a:lnSpc>
            </a:pPr>
            <a:r>
              <a:rPr lang="zh-CN" altLang="en-US" sz="2400" b="1" dirty="0">
                <a:solidFill>
                  <a:schemeClr val="tx1"/>
                </a:solidFill>
                <a:sym typeface="Wingdings" panose="05000000000000000000" pitchFamily="2" charset="2"/>
              </a:rPr>
              <a:t>采用什么数据结构，如何快速查找</a:t>
            </a:r>
            <a:endParaRPr lang="en-US" altLang="zh-CN" sz="2400" b="1" dirty="0">
              <a:solidFill>
                <a:schemeClr val="tx1"/>
              </a:solidFill>
              <a:sym typeface="Wingdings" panose="05000000000000000000" pitchFamily="2" charset="2"/>
            </a:endParaRPr>
          </a:p>
          <a:p>
            <a:pPr lvl="1">
              <a:lnSpc>
                <a:spcPct val="150000"/>
              </a:lnSpc>
            </a:pPr>
            <a:r>
              <a:rPr lang="zh-CN" altLang="en-US" sz="2400" dirty="0">
                <a:sym typeface="Wingdings" panose="05000000000000000000" pitchFamily="2" charset="2"/>
              </a:rPr>
              <a:t>架构师硬件思路</a:t>
            </a:r>
            <a:endParaRPr lang="en-US" altLang="zh-CN" sz="2400" dirty="0">
              <a:sym typeface="Wingdings" panose="05000000000000000000" pitchFamily="2" charset="2"/>
            </a:endParaRPr>
          </a:p>
          <a:p>
            <a:pPr lvl="2">
              <a:lnSpc>
                <a:spcPct val="150000"/>
              </a:lnSpc>
            </a:pPr>
            <a:r>
              <a:rPr lang="zh-CN" altLang="en-US" sz="2400" b="1" dirty="0">
                <a:sym typeface="Wingdings" panose="05000000000000000000" pitchFamily="2" charset="2"/>
              </a:rPr>
              <a:t>采用</a:t>
            </a:r>
            <a:r>
              <a:rPr lang="zh-CN" altLang="en-US" sz="2400" b="1" dirty="0">
                <a:solidFill>
                  <a:schemeClr val="tx1"/>
                </a:solidFill>
                <a:sym typeface="Wingdings" panose="05000000000000000000" pitchFamily="2" charset="2"/>
              </a:rPr>
              <a:t>什么硬件架构，如何快速查找</a:t>
            </a:r>
            <a:endParaRPr lang="en-US" altLang="zh-CN" sz="2400" b="1" dirty="0">
              <a:solidFill>
                <a:schemeClr val="tx1"/>
              </a:solidFill>
              <a:sym typeface="Wingdings" panose="05000000000000000000" pitchFamily="2" charset="2"/>
            </a:endParaRPr>
          </a:p>
          <a:p>
            <a:pPr>
              <a:lnSpc>
                <a:spcPct val="150000"/>
              </a:lnSpc>
            </a:pPr>
            <a:r>
              <a:rPr lang="zh-CN" altLang="en-US" b="1" u="sng" dirty="0">
                <a:solidFill>
                  <a:srgbClr val="1387B7"/>
                </a:solidFill>
                <a:sym typeface="Wingdings" panose="05000000000000000000" pitchFamily="2" charset="2"/>
              </a:rPr>
              <a:t>相联存储器</a:t>
            </a:r>
            <a:endParaRPr lang="en-US" altLang="zh-CN" b="1" u="sng" dirty="0">
              <a:solidFill>
                <a:srgbClr val="1387B7"/>
              </a:solidFill>
              <a:sym typeface="Wingdings" panose="05000000000000000000" pitchFamily="2" charset="2"/>
            </a:endParaRPr>
          </a:p>
          <a:p>
            <a:pPr lvl="1">
              <a:lnSpc>
                <a:spcPct val="150000"/>
              </a:lnSpc>
            </a:pPr>
            <a:r>
              <a:rPr lang="zh-CN" altLang="en-US" sz="2400" dirty="0">
                <a:sym typeface="Wingdings" panose="05000000000000000000" pitchFamily="2" charset="2"/>
              </a:rPr>
              <a:t>按内容进行访问的存储器</a:t>
            </a:r>
            <a:endParaRPr lang="zh-CN" altLang="en-US" sz="2400" dirty="0"/>
          </a:p>
          <a:p>
            <a:endParaRPr lang="en-US" altLang="zh-CN" b="1" dirty="0">
              <a:solidFill>
                <a:schemeClr val="bg2">
                  <a:lumMod val="75000"/>
                </a:schemeClr>
              </a:solidFill>
              <a:latin typeface="华文新魏" panose="02010800040101010101" pitchFamily="2" charset="-122"/>
            </a:endParaRPr>
          </a:p>
        </p:txBody>
      </p:sp>
      <p:sp>
        <p:nvSpPr>
          <p:cNvPr id="5" name="内容占位符 2"/>
          <p:cNvSpPr txBox="1"/>
          <p:nvPr/>
        </p:nvSpPr>
        <p:spPr>
          <a:xfrm>
            <a:off x="6258970" y="2105817"/>
            <a:ext cx="8331438"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表格 5"/>
          <p:cNvGraphicFramePr>
            <a:graphicFrameLocks noGrp="1"/>
          </p:cNvGraphicFramePr>
          <p:nvPr/>
        </p:nvGraphicFramePr>
        <p:xfrm>
          <a:off x="7476623" y="2756570"/>
          <a:ext cx="3411600" cy="2645608"/>
        </p:xfrm>
        <a:graphic>
          <a:graphicData uri="http://schemas.openxmlformats.org/drawingml/2006/table">
            <a:tbl>
              <a:tblPr firstRow="1" bandRow="1">
                <a:tableStyleId>{5C22544A-7EE6-4342-B048-85BDC9FD1C3A}</a:tableStyleId>
              </a:tblPr>
              <a:tblGrid>
                <a:gridCol w="1705800"/>
                <a:gridCol w="1705800"/>
              </a:tblGrid>
              <a:tr h="55950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主存块号</a:t>
                      </a:r>
                      <a:endPar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cache</a:t>
                      </a: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块号</a:t>
                      </a:r>
                      <a:endPar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001</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021</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091</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bl>
          </a:graphicData>
        </a:graphic>
      </p:graphicFrame>
      <p:sp>
        <p:nvSpPr>
          <p:cNvPr id="7" name="矩形 6"/>
          <p:cNvSpPr/>
          <p:nvPr/>
        </p:nvSpPr>
        <p:spPr>
          <a:xfrm>
            <a:off x="8222063" y="2105817"/>
            <a:ext cx="1920719" cy="590739"/>
          </a:xfrm>
          <a:prstGeom prst="rect">
            <a:avLst/>
          </a:prstGeom>
        </p:spPr>
        <p:txBody>
          <a:bodyPr wrap="none">
            <a:spAutoFit/>
          </a:bodyPr>
          <a:lstStyle/>
          <a:p>
            <a:pPr>
              <a:lnSpc>
                <a:spcPct val="150000"/>
              </a:lnSpc>
            </a:pPr>
            <a:r>
              <a:rPr lang="en-US" altLang="zh-CN" sz="2400" b="1" dirty="0">
                <a:latin typeface="华文新魏" panose="02010800040101010101" pitchFamily="2" charset="-122"/>
                <a:ea typeface="微软雅黑" panose="020B0503020204020204" pitchFamily="34" charset="-122"/>
              </a:rPr>
              <a:t>cache</a:t>
            </a:r>
            <a:r>
              <a:rPr lang="zh-CN" altLang="en-US" sz="2400" b="1" dirty="0">
                <a:latin typeface="华文新魏" panose="02010800040101010101" pitchFamily="2" charset="-122"/>
                <a:ea typeface="微软雅黑" panose="020B0503020204020204" pitchFamily="34" charset="-122"/>
              </a:rPr>
              <a:t>查找表 </a:t>
            </a:r>
            <a:endParaRPr lang="en-US" altLang="zh-CN" sz="2400" b="1" dirty="0">
              <a:latin typeface="华文新魏" panose="02010800040101010101" pitchFamily="2"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492"/>
    </mc:Choice>
    <mc:Fallback>
      <p:transition spd="slow" advTm="131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endParaRPr lang="zh-CN" altLang="en-US" sz="2600" dirty="0">
              <a:solidFill>
                <a:srgbClr val="FF0000"/>
              </a:solidFill>
            </a:endParaRPr>
          </a:p>
        </p:txBody>
      </p:sp>
      <p:sp>
        <p:nvSpPr>
          <p:cNvPr id="7" name="Rectangle 71"/>
          <p:cNvSpPr>
            <a:spLocks noChangeArrowheads="1"/>
          </p:cNvSpPr>
          <p:nvPr/>
        </p:nvSpPr>
        <p:spPr bwMode="auto">
          <a:xfrm>
            <a:off x="6748401" y="1075258"/>
            <a:ext cx="3257550" cy="609600"/>
          </a:xfrm>
          <a:prstGeom prst="rect">
            <a:avLst/>
          </a:prstGeom>
          <a:noFill/>
          <a:ln w="9525">
            <a:noFill/>
            <a:miter lim="800000"/>
          </a:ln>
        </p:spPr>
        <p:txBody>
          <a:bodyPr/>
          <a:lstStyle/>
          <a:p>
            <a:pPr>
              <a:lnSpc>
                <a:spcPct val="120000"/>
              </a:lnSpc>
              <a:spcBef>
                <a:spcPct val="20000"/>
              </a:spcBef>
              <a:buClr>
                <a:schemeClr val="accent2"/>
              </a:buClr>
            </a:pPr>
            <a:r>
              <a:rPr lang="zh-CN" altLang="en-US" sz="2600" dirty="0">
                <a:solidFill>
                  <a:srgbClr val="7030A0"/>
                </a:solidFill>
                <a:latin typeface="Verdana" panose="020B0604030504040204" pitchFamily="34" charset="0"/>
              </a:rPr>
              <a:t>（</a:t>
            </a:r>
            <a:r>
              <a:rPr lang="en-US" altLang="zh-CN" sz="2600" dirty="0" err="1">
                <a:solidFill>
                  <a:srgbClr val="7030A0"/>
                </a:solidFill>
                <a:latin typeface="Verdana" panose="020B0604030504040204" pitchFamily="34" charset="0"/>
              </a:rPr>
              <a:t>Key,Value</a:t>
            </a:r>
            <a:r>
              <a:rPr lang="zh-CN" altLang="en-US" sz="2600" dirty="0">
                <a:solidFill>
                  <a:srgbClr val="7030A0"/>
                </a:solidFill>
                <a:latin typeface="Verdana" panose="020B0604030504040204" pitchFamily="34" charset="0"/>
              </a:rPr>
              <a:t>）</a:t>
            </a:r>
            <a:endParaRPr lang="zh-CN" altLang="en-US" sz="2600" dirty="0">
              <a:solidFill>
                <a:srgbClr val="7030A0"/>
              </a:solidFill>
              <a:latin typeface="Verdana" panose="020B0604030504040204" pitchFamily="34" charset="0"/>
            </a:endParaRPr>
          </a:p>
        </p:txBody>
      </p:sp>
      <p:sp>
        <p:nvSpPr>
          <p:cNvPr id="8" name="Text Box 75"/>
          <p:cNvSpPr txBox="1">
            <a:spLocks noChangeArrowheads="1"/>
          </p:cNvSpPr>
          <p:nvPr/>
        </p:nvSpPr>
        <p:spPr bwMode="auto">
          <a:xfrm>
            <a:off x="5659453" y="3968750"/>
            <a:ext cx="5229843" cy="2308324"/>
          </a:xfrm>
          <a:prstGeom prst="rect">
            <a:avLst/>
          </a:prstGeom>
          <a:noFill/>
          <a:ln w="9525">
            <a:noFill/>
            <a:miter lim="800000"/>
          </a:ln>
        </p:spPr>
        <p:txBody>
          <a:bodyPr wrap="square">
            <a:spAutoFit/>
          </a:bodyPr>
          <a:lstStyle/>
          <a:p>
            <a:pPr algn="just">
              <a:lnSpc>
                <a:spcPct val="150000"/>
              </a:lnSpc>
            </a:pPr>
            <a:r>
              <a:rPr lang="en-US" altLang="zh-CN" sz="2400" dirty="0">
                <a:solidFill>
                  <a:srgbClr val="003300"/>
                </a:solidFill>
                <a:latin typeface="Verdana" panose="020B0604030504040204" pitchFamily="34" charset="0"/>
                <a:ea typeface="华文新魏" panose="02010800040101010101"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1387B7"/>
                </a:solidFill>
                <a:latin typeface="+mn-ea"/>
              </a:rPr>
              <a:t>以内容作为地址访问的存储器称为相联存储器</a:t>
            </a:r>
            <a:endParaRPr lang="zh-CN" altLang="en-US" sz="2400" b="1" u="sng" dirty="0">
              <a:solidFill>
                <a:srgbClr val="1387B7"/>
              </a:solidFill>
              <a:latin typeface="+mn-ea"/>
            </a:endParaRPr>
          </a:p>
        </p:txBody>
      </p:sp>
      <p:graphicFrame>
        <p:nvGraphicFramePr>
          <p:cNvPr id="3" name="表格 2"/>
          <p:cNvGraphicFramePr>
            <a:graphicFrameLocks noGrp="1"/>
          </p:cNvGraphicFramePr>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gridCol w="1835478"/>
                <a:gridCol w="1835478"/>
                <a:gridCol w="1835478"/>
                <a:gridCol w="1835478"/>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物理地址</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工号</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姓名</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出生年月</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工资数</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N  </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张帅</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1976/7</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4000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李猛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1978/9</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2000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N+2</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023</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郝牛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1977/6</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3000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bl>
          </a:graphicData>
        </a:graphic>
      </p:graphicFrame>
      <p:graphicFrame>
        <p:nvGraphicFramePr>
          <p:cNvPr id="9" name="表格 8"/>
          <p:cNvGraphicFramePr>
            <a:graphicFrameLocks noGrp="1"/>
          </p:cNvGraphicFramePr>
          <p:nvPr/>
        </p:nvGraphicFramePr>
        <p:xfrm>
          <a:off x="1581149" y="4316000"/>
          <a:ext cx="3744538" cy="1873012"/>
        </p:xfrm>
        <a:graphic>
          <a:graphicData uri="http://schemas.openxmlformats.org/drawingml/2006/table">
            <a:tbl>
              <a:tblPr firstRow="1" bandRow="1">
                <a:tableStyleId>{5C22544A-7EE6-4342-B048-85BDC9FD1C3A}</a:tableStyleId>
              </a:tblPr>
              <a:tblGrid>
                <a:gridCol w="1872269"/>
                <a:gridCol w="1872269"/>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主存块号</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块号</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2</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023</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6</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7" grpId="0" autoUpdateAnimBg="0"/>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endParaRPr lang="zh-CN" altLang="en-US" dirty="0"/>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检索关键字</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Value</a:t>
                </a:r>
                <a:endPar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微软雅黑" panose="020B0503020204020204" pitchFamily="34" charset="-122"/>
                    <a:ea typeface="微软雅黑" panose="020B0503020204020204" pitchFamily="34" charset="-122"/>
                  </a:rPr>
                  <a:t>valid</a:t>
                </a:r>
                <a:endParaRPr kumimoji="0" lang="en-US" altLang="zh-CN" sz="1600"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0099FF"/>
                    </a:solidFill>
                    <a:latin typeface="微软雅黑" panose="020B0503020204020204" pitchFamily="34" charset="-122"/>
                    <a:ea typeface="微软雅黑" panose="020B0503020204020204" pitchFamily="34" charset="-122"/>
                  </a:rPr>
                  <a:t>key</a:t>
                </a:r>
                <a:endParaRPr kumimoji="0" lang="en-US" altLang="zh-CN" sz="1600" b="1" i="0" u="none" strike="noStrike" kern="0" cap="none" spc="0" normalizeH="0" baseline="0" noProof="0" dirty="0">
                  <a:ln>
                    <a:noFill/>
                  </a:ln>
                  <a:solidFill>
                    <a:srgbClr val="0099FF"/>
                  </a:solidFill>
                  <a:effectLst/>
                  <a:uLnTx/>
                  <a:uFillTx/>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latin typeface="微软雅黑" panose="020B0503020204020204" pitchFamily="34" charset="-122"/>
                  <a:ea typeface="微软雅黑" panose="020B0503020204020204" pitchFamily="34" charset="-122"/>
                </a:rPr>
                <a:t>比较结果</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400" b="1" kern="0">
                  <a:latin typeface="微软雅黑" panose="020B0503020204020204" pitchFamily="34" charset="-122"/>
                  <a:ea typeface="微软雅黑" panose="020B0503020204020204" pitchFamily="34" charset="-122"/>
                </a:rPr>
                <a:t>value</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Key</a:t>
              </a:r>
              <a:endParaRPr lang="zh-CN" altLang="en-US" b="1" kern="0" dirty="0">
                <a:solidFill>
                  <a:srgbClr val="000000"/>
                </a:solidFill>
                <a:latin typeface="Arial" panose="020B0604020202020204" pitchFamily="34" charset="0"/>
                <a:cs typeface="Arial" panose="020B0604020202020204"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Value</a:t>
              </a:r>
              <a:endParaRPr lang="zh-CN" altLang="en-US" b="1" kern="0" dirty="0">
                <a:solidFill>
                  <a:srgbClr val="000000"/>
                </a:solidFill>
                <a:latin typeface="Arial" panose="020B0604020202020204" pitchFamily="34" charset="0"/>
                <a:cs typeface="Arial" panose="020B0604020202020204" pitchFamily="34" charset="0"/>
              </a:endParaRPr>
            </a:p>
          </p:txBody>
        </p:sp>
      </p:grpSp>
      <p:grpSp>
        <p:nvGrpSpPr>
          <p:cNvPr id="205" name="组合 204"/>
          <p:cNvGrpSpPr/>
          <p:nvPr/>
        </p:nvGrpSpPr>
        <p:grpSpPr>
          <a:xfrm>
            <a:off x="8967971" y="1196171"/>
            <a:ext cx="2803016" cy="451006"/>
            <a:chOff x="747312" y="4732302"/>
            <a:chExt cx="1413294" cy="451006"/>
          </a:xfrm>
        </p:grpSpPr>
        <p:sp>
          <p:nvSpPr>
            <p:cNvPr id="206" name="矩形 205"/>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5"/>
                                        </p:tgtEl>
                                        <p:attrNameLst>
                                          <p:attrName>style.visibility</p:attrName>
                                        </p:attrNameLst>
                                      </p:cBhvr>
                                      <p:to>
                                        <p:strVal val="visible"/>
                                      </p:to>
                                    </p:set>
                                    <p:animEffect transition="in" filter="wipe(left)">
                                      <p:cBhvr>
                                        <p:cTn id="10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endParaRPr lang="zh-CN" altLang="en-US" dirty="0"/>
          </a:p>
        </p:txBody>
      </p:sp>
      <p:sp>
        <p:nvSpPr>
          <p:cNvPr id="3" name="内容占位符 2"/>
          <p:cNvSpPr>
            <a:spLocks noGrp="1"/>
          </p:cNvSpPr>
          <p:nvPr>
            <p:ph idx="1"/>
          </p:nvPr>
        </p:nvSpPr>
        <p:spPr>
          <a:xfrm>
            <a:off x="487822" y="874819"/>
            <a:ext cx="11796419" cy="5637024"/>
          </a:xfrm>
        </p:spPr>
        <p:txBody>
          <a:bodyPr>
            <a:normAutofit lnSpcReduction="10000"/>
          </a:bodyPr>
          <a:lstStyle/>
          <a:p>
            <a:pPr>
              <a:lnSpc>
                <a:spcPct val="150000"/>
              </a:lnSpc>
            </a:pPr>
            <a:r>
              <a:rPr lang="zh-CN" altLang="en-US" b="1" dirty="0"/>
              <a:t>按内容进行访问</a:t>
            </a:r>
            <a:r>
              <a:rPr lang="zh-CN" altLang="en-US" dirty="0"/>
              <a:t>（</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endParaRPr lang="zh-CN" altLang="en-US" dirty="0"/>
          </a:p>
          <a:p>
            <a:pPr lvl="1"/>
            <a:r>
              <a:rPr lang="zh-CN" altLang="en-US" sz="2200" dirty="0"/>
              <a:t>以关键字作全局</a:t>
            </a:r>
            <a:r>
              <a:rPr lang="zh-CN" altLang="en-US" sz="2200" b="1" u="sng" dirty="0">
                <a:solidFill>
                  <a:srgbClr val="1387B7"/>
                </a:solidFill>
              </a:rPr>
              <a:t>并发比较</a:t>
            </a:r>
            <a:r>
              <a:rPr lang="zh-CN" altLang="en-US" sz="2200" b="1" dirty="0">
                <a:solidFill>
                  <a:srgbClr val="1387B7"/>
                </a:solidFill>
              </a:rPr>
              <a:t>，</a:t>
            </a:r>
            <a:r>
              <a:rPr lang="zh-CN" altLang="en-US" sz="2200" dirty="0"/>
              <a:t>硬件成本高  </a:t>
            </a:r>
            <a:r>
              <a:rPr lang="en-US" altLang="zh-CN" sz="2200" dirty="0"/>
              <a:t>( </a:t>
            </a:r>
            <a:r>
              <a:rPr lang="zh-CN" altLang="en-US" sz="2200" dirty="0"/>
              <a:t>比较器多 </a:t>
            </a:r>
            <a:r>
              <a:rPr lang="en-US" altLang="zh-CN" sz="2200" dirty="0"/>
              <a:t>)</a:t>
            </a:r>
            <a:endParaRPr lang="zh-CN" altLang="en-US" sz="2200" dirty="0"/>
          </a:p>
          <a:p>
            <a:pPr lvl="1"/>
            <a:r>
              <a:rPr lang="zh-CN" altLang="en-US" sz="2200" dirty="0"/>
              <a:t>片外</a:t>
            </a:r>
            <a:r>
              <a:rPr lang="en-US" altLang="zh-CN" sz="2200" dirty="0"/>
              <a:t>cache</a:t>
            </a:r>
            <a:r>
              <a:rPr lang="zh-CN" altLang="en-US" sz="2200" dirty="0"/>
              <a:t>用于存放</a:t>
            </a:r>
            <a:r>
              <a:rPr lang="zh-CN" altLang="en-US" sz="2200" b="1" dirty="0">
                <a:solidFill>
                  <a:srgbClr val="1387B7"/>
                </a:solidFill>
              </a:rPr>
              <a:t>查找表</a:t>
            </a:r>
            <a:endParaRPr lang="zh-CN" altLang="en-US" sz="2200" b="1" dirty="0">
              <a:solidFill>
                <a:srgbClr val="1387B7"/>
              </a:solidFill>
            </a:endParaRPr>
          </a:p>
          <a:p>
            <a:pPr lvl="1"/>
            <a:r>
              <a:rPr lang="zh-CN" altLang="en-US" sz="2200" dirty="0">
                <a:sym typeface="+mn-ea"/>
              </a:rPr>
              <a:t>片外</a:t>
            </a:r>
            <a:r>
              <a:rPr lang="en-US" altLang="zh-CN" sz="2200" dirty="0">
                <a:sym typeface="+mn-ea"/>
              </a:rPr>
              <a:t>cache</a:t>
            </a:r>
            <a:r>
              <a:rPr lang="zh-CN" altLang="en-US" sz="2200" dirty="0">
                <a:sym typeface="+mn-ea"/>
              </a:rPr>
              <a:t>存放</a:t>
            </a:r>
            <a:r>
              <a:rPr lang="zh-CN" altLang="en-US" sz="2200" b="1" dirty="0">
                <a:solidFill>
                  <a:srgbClr val="1387B7"/>
                </a:solidFill>
              </a:rPr>
              <a:t>查找表</a:t>
            </a:r>
            <a:r>
              <a:rPr lang="en-US" altLang="zh-CN" sz="2200" b="1" dirty="0">
                <a:solidFill>
                  <a:srgbClr val="1387B7"/>
                </a:solidFill>
              </a:rPr>
              <a:t>+</a:t>
            </a:r>
            <a:r>
              <a:rPr lang="zh-CN" altLang="en-US" sz="2200" b="1" dirty="0">
                <a:solidFill>
                  <a:srgbClr val="1387B7"/>
                </a:solidFill>
              </a:rPr>
              <a:t>数据副本</a:t>
            </a:r>
            <a:endParaRPr lang="en-US" altLang="zh-CN" sz="2200" b="1" dirty="0">
              <a:solidFill>
                <a:srgbClr val="1387B7"/>
              </a:solidFill>
            </a:endParaRPr>
          </a:p>
          <a:p>
            <a:pPr lvl="1"/>
            <a:r>
              <a:rPr lang="en-US" altLang="zh-CN" sz="2200" dirty="0">
                <a:sym typeface="+mn-ea"/>
              </a:rPr>
              <a:t>虚拟存储器中存放</a:t>
            </a:r>
            <a:r>
              <a:rPr lang="zh-CN" altLang="en-US" sz="2200" b="1" dirty="0">
                <a:solidFill>
                  <a:srgbClr val="1387B7"/>
                </a:solidFill>
                <a:sym typeface="+mn-ea"/>
              </a:rPr>
              <a:t>段表、页表</a:t>
            </a:r>
            <a:endParaRPr lang="en-US" altLang="zh-CN" sz="2200" dirty="0"/>
          </a:p>
          <a:p>
            <a:pPr>
              <a:lnSpc>
                <a:spcPct val="150000"/>
              </a:lnSpc>
            </a:pPr>
            <a:r>
              <a:rPr lang="zh-CN" altLang="en-US" b="1" dirty="0"/>
              <a:t>存储容量  </a:t>
            </a:r>
            <a:r>
              <a:rPr lang="en-US" altLang="zh-CN" b="1" dirty="0">
                <a:sym typeface="+mn-ea"/>
              </a:rPr>
              <a:t>= </a:t>
            </a:r>
            <a:r>
              <a:rPr lang="zh-CN" altLang="en-US" b="1" dirty="0">
                <a:sym typeface="+mn-ea"/>
              </a:rPr>
              <a:t>查找表</a:t>
            </a:r>
            <a:r>
              <a:rPr lang="en-US" altLang="zh-CN" b="1" dirty="0">
                <a:sym typeface="+mn-ea"/>
              </a:rPr>
              <a:t>/</a:t>
            </a:r>
            <a:r>
              <a:rPr lang="zh-CN" altLang="en-US" b="1" dirty="0">
                <a:sym typeface="+mn-ea"/>
              </a:rPr>
              <a:t>相联存储器容量</a:t>
            </a:r>
            <a:r>
              <a:rPr lang="en-US" altLang="zh-CN" b="1" dirty="0"/>
              <a:t>= </a:t>
            </a:r>
            <a:r>
              <a:rPr lang="zh-CN" altLang="en-US" b="1" dirty="0"/>
              <a:t>表项数 * 表项大小</a:t>
            </a:r>
            <a:r>
              <a:rPr lang="en-US" altLang="zh-CN" b="1" dirty="0"/>
              <a:t> </a:t>
            </a:r>
            <a:endParaRPr lang="zh-CN" altLang="en-US" b="1" dirty="0"/>
          </a:p>
          <a:p>
            <a:pPr lvl="1">
              <a:lnSpc>
                <a:spcPct val="150000"/>
              </a:lnSpc>
            </a:pPr>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t>   </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endParaRPr lang="zh-CN" altLang="en-US" sz="2200" dirty="0"/>
          </a:p>
          <a:p>
            <a:pPr lvl="1">
              <a:lnSpc>
                <a:spcPct val="150000"/>
              </a:lnSpc>
            </a:pPr>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a:t>
            </a:r>
            <a:r>
              <a:rPr lang="en-US" altLang="zh-CN" sz="2200" dirty="0"/>
              <a:t>  </a:t>
            </a:r>
            <a:r>
              <a:rPr lang="zh-CN" altLang="en-US" sz="2200" dirty="0"/>
              <a:t>（片外</a:t>
            </a:r>
            <a:r>
              <a:rPr lang="en-US" altLang="zh-CN" sz="2200" dirty="0"/>
              <a:t>cache</a:t>
            </a:r>
            <a:r>
              <a:rPr lang="zh-CN" altLang="en-US" sz="2200" dirty="0"/>
              <a:t>，存放查找表）</a:t>
            </a:r>
            <a:endParaRPr lang="zh-CN" altLang="en-US" sz="2200" dirty="0"/>
          </a:p>
          <a:p>
            <a:pPr lvl="1">
              <a:lnSpc>
                <a:spcPct val="150000"/>
              </a:lnSpc>
            </a:pPr>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块数据</a:t>
            </a:r>
            <a:r>
              <a:rPr lang="zh-CN" altLang="en-US" sz="2200" dirty="0"/>
              <a:t>）</a:t>
            </a:r>
            <a:r>
              <a:rPr lang="en-US" altLang="zh-CN" sz="2200" dirty="0"/>
              <a:t>  </a:t>
            </a:r>
            <a:r>
              <a:rPr lang="zh-CN" altLang="en-US" sz="2200" dirty="0">
                <a:sym typeface="+mn-ea"/>
              </a:rPr>
              <a:t>（片内</a:t>
            </a:r>
            <a:r>
              <a:rPr lang="en-US" altLang="zh-CN" sz="2200" dirty="0">
                <a:sym typeface="+mn-ea"/>
              </a:rPr>
              <a:t>cache</a:t>
            </a:r>
            <a:r>
              <a:rPr lang="zh-CN" altLang="en-US" sz="2200" dirty="0">
                <a:sym typeface="+mn-ea"/>
              </a:rPr>
              <a:t>，存放查找表</a:t>
            </a:r>
            <a:r>
              <a:rPr lang="en-US" altLang="zh-CN" sz="2200" dirty="0">
                <a:sym typeface="+mn-ea"/>
              </a:rPr>
              <a:t>+</a:t>
            </a:r>
            <a:r>
              <a:rPr lang="zh-CN" altLang="en-US" sz="2200" dirty="0">
                <a:sym typeface="+mn-ea"/>
              </a:rPr>
              <a:t>数据副本）</a:t>
            </a:r>
            <a:endParaRPr lang="zh-CN" altLang="en-US" sz="2200" dirty="0">
              <a:sym typeface="+mn-ea"/>
            </a:endParaRPr>
          </a:p>
          <a:p>
            <a:pPr lvl="1">
              <a:lnSpc>
                <a:spcPct val="150000"/>
              </a:lnSpc>
            </a:pPr>
            <a:r>
              <a:rPr lang="zh-CN" altLang="en-US" dirty="0"/>
              <a:t>  </a:t>
            </a:r>
            <a:r>
              <a:rPr lang="en-US" altLang="zh-CN" dirty="0"/>
              <a:t>(</a:t>
            </a:r>
            <a:r>
              <a:rPr lang="zh-CN" altLang="en-US" dirty="0"/>
              <a:t> 有效位</a:t>
            </a:r>
            <a:r>
              <a:rPr lang="en-US" altLang="zh-CN" dirty="0"/>
              <a:t>,         </a:t>
            </a:r>
            <a:r>
              <a:rPr lang="en-US" altLang="zh-CN" dirty="0">
                <a:solidFill>
                  <a:srgbClr val="7030A0"/>
                </a:solidFill>
              </a:rPr>
              <a:t>VPN</a:t>
            </a:r>
            <a:r>
              <a:rPr lang="zh-CN" altLang="en-US" dirty="0">
                <a:solidFill>
                  <a:srgbClr val="7030A0"/>
                </a:solidFill>
              </a:rPr>
              <a:t>  </a:t>
            </a:r>
            <a:r>
              <a:rPr lang="zh-CN" altLang="en-US" dirty="0"/>
              <a:t>，           </a:t>
            </a:r>
            <a:r>
              <a:rPr lang="en-US" altLang="zh-CN" dirty="0">
                <a:solidFill>
                  <a:srgbClr val="00B050"/>
                </a:solidFill>
              </a:rPr>
              <a:t>PPN              </a:t>
            </a:r>
            <a:r>
              <a:rPr lang="zh-CN" altLang="en-US" dirty="0"/>
              <a:t>）</a:t>
            </a:r>
            <a:r>
              <a:rPr lang="en-US" altLang="zh-CN" dirty="0"/>
              <a:t>    </a:t>
            </a:r>
            <a:r>
              <a:rPr lang="zh-CN" altLang="en-US" dirty="0"/>
              <a:t>（虚拟存储器</a:t>
            </a:r>
            <a:r>
              <a:rPr lang="zh-CN" altLang="en-US" dirty="0">
                <a:sym typeface="+mn-ea"/>
              </a:rPr>
              <a:t>页表）</a:t>
            </a:r>
            <a:endParaRPr lang="en-US" altLang="zh-CN" dirty="0"/>
          </a:p>
          <a:p>
            <a:pPr lvl="2">
              <a:lnSpc>
                <a:spcPct val="150000"/>
              </a:lnSpc>
            </a:pP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303"/>
    </mc:Choice>
    <mc:Fallback>
      <p:transition spd="slow" advTm="76303"/>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endParaRPr lang="zh-CN" altLang="en-US" dirty="0"/>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endParaRPr lang="zh-CN" altLang="en-US" dirty="0"/>
          </a:p>
          <a:p>
            <a:r>
              <a:rPr lang="en-US" altLang="zh-CN" dirty="0"/>
              <a:t>cache</a:t>
            </a:r>
            <a:r>
              <a:rPr lang="zh-CN" altLang="en-US" dirty="0"/>
              <a:t>与主存均分为固定大小的</a:t>
            </a:r>
            <a:r>
              <a:rPr lang="zh-CN" altLang="en-US" b="1" dirty="0">
                <a:solidFill>
                  <a:srgbClr val="1387B7"/>
                </a:solidFill>
              </a:rPr>
              <a:t>数据块</a:t>
            </a:r>
            <a:r>
              <a:rPr lang="zh-CN" altLang="en-US" dirty="0">
                <a:solidFill>
                  <a:srgbClr val="339933"/>
                </a:solidFill>
              </a:rPr>
              <a:t>，</a:t>
            </a:r>
            <a:r>
              <a:rPr lang="zh-CN" altLang="en-US" dirty="0"/>
              <a:t>以</a:t>
            </a:r>
            <a:r>
              <a:rPr lang="zh-CN" altLang="en-US" b="1" u="sng" dirty="0">
                <a:solidFill>
                  <a:srgbClr val="1387B7"/>
                </a:solidFill>
              </a:rPr>
              <a:t>块</a:t>
            </a:r>
            <a:r>
              <a:rPr lang="zh-CN" altLang="en-US" dirty="0"/>
              <a:t>为单位交换数据</a:t>
            </a:r>
            <a:endParaRPr lang="zh-CN" altLang="en-US" dirty="0"/>
          </a:p>
          <a:p>
            <a:r>
              <a:rPr lang="zh-CN" altLang="en-US" dirty="0"/>
              <a:t>相联存储器存放查找表</a:t>
            </a:r>
            <a:r>
              <a:rPr lang="en-US" altLang="zh-CN" dirty="0"/>
              <a:t>/cache</a:t>
            </a:r>
            <a:endParaRPr lang="zh-CN" altLang="en-US" dirty="0"/>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solidFill>
                  <a:srgbClr val="1387B7"/>
                </a:solidFill>
              </a:rPr>
              <a:t>cache</a:t>
            </a:r>
            <a:r>
              <a:rPr lang="zh-CN" altLang="en-US" sz="2200" dirty="0">
                <a:solidFill>
                  <a:srgbClr val="1387B7"/>
                </a:solidFill>
              </a:rPr>
              <a:t>块地址</a:t>
            </a:r>
            <a:r>
              <a:rPr lang="en-US" altLang="zh-CN" sz="2200" dirty="0">
                <a:solidFill>
                  <a:srgbClr val="1387B7"/>
                </a:solidFill>
              </a:rPr>
              <a:t>/</a:t>
            </a:r>
            <a:r>
              <a:rPr lang="zh-CN" altLang="en-US" sz="2200" dirty="0">
                <a:solidFill>
                  <a:srgbClr val="1387B7"/>
                </a:solidFill>
              </a:rPr>
              <a:t>块数据</a:t>
            </a:r>
            <a:r>
              <a:rPr lang="zh-CN" altLang="en-US" sz="2200" dirty="0"/>
              <a:t>）</a:t>
            </a:r>
            <a:endParaRPr lang="zh-CN" altLang="en-US" sz="2200" dirty="0"/>
          </a:p>
          <a:p>
            <a:pPr lvl="1"/>
            <a:r>
              <a:rPr lang="zh-CN" altLang="en-US" sz="2200" dirty="0"/>
              <a:t>容量 </a:t>
            </a:r>
            <a:r>
              <a:rPr lang="en-US" altLang="zh-CN" sz="2200" dirty="0"/>
              <a:t>= cache</a:t>
            </a:r>
            <a:r>
              <a:rPr lang="zh-CN" altLang="en-US" sz="2200" dirty="0"/>
              <a:t>块数 * 表项大小</a:t>
            </a:r>
            <a:endParaRPr lang="zh-CN" altLang="en-US" sz="2200" dirty="0"/>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1387B7"/>
                </a:solidFill>
              </a:rPr>
              <a:t>命中</a:t>
            </a:r>
            <a:endParaRPr lang="zh-CN" altLang="en-US" b="1" dirty="0">
              <a:solidFill>
                <a:srgbClr val="1387B7"/>
              </a:solidFill>
            </a:endParaRPr>
          </a:p>
          <a:p>
            <a:pPr lvl="1"/>
            <a:r>
              <a:rPr lang="zh-CN" altLang="en-US" sz="2200" b="1" dirty="0"/>
              <a:t>全相联</a:t>
            </a:r>
            <a:r>
              <a:rPr lang="zh-CN" altLang="en-US" sz="2200" dirty="0"/>
              <a:t>：硬件多路并发比较提升查找速度</a:t>
            </a:r>
            <a:endParaRPr lang="zh-CN" altLang="en-US" sz="2200" dirty="0"/>
          </a:p>
          <a:p>
            <a:pPr lvl="1"/>
            <a:r>
              <a:rPr lang="zh-CN" altLang="en-US" sz="2200" dirty="0"/>
              <a:t>软件</a:t>
            </a:r>
            <a:r>
              <a:rPr lang="en-US" altLang="zh-CN" sz="2200" dirty="0"/>
              <a:t>cache</a:t>
            </a:r>
            <a:r>
              <a:rPr lang="zh-CN" altLang="en-US" sz="2200" dirty="0"/>
              <a:t>如何优化查找速度？</a:t>
            </a:r>
            <a:endParaRPr lang="zh-CN" altLang="en-US" sz="2200" dirty="0"/>
          </a:p>
          <a:p>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endParaRPr lang="zh-CN" altLang="en-US"/>
          </a:p>
        </p:txBody>
      </p:sp>
      <p:sp>
        <p:nvSpPr>
          <p:cNvPr id="245762" name="Rectangle 3"/>
          <p:cNvSpPr>
            <a:spLocks noChangeArrowheads="1"/>
          </p:cNvSpPr>
          <p:nvPr/>
        </p:nvSpPr>
        <p:spPr bwMode="auto">
          <a:xfrm>
            <a:off x="11313259" y="2491818"/>
            <a:ext cx="184731" cy="369332"/>
          </a:xfrm>
          <a:prstGeom prst="rect">
            <a:avLst/>
          </a:prstGeom>
          <a:noFill/>
          <a:ln w="9525">
            <a:noFill/>
            <a:miter lim="800000"/>
          </a:ln>
        </p:spPr>
        <p:txBody>
          <a:bodyPr wrap="none" anchor="ctr">
            <a:spAutoFit/>
          </a:bodyPr>
          <a:lstStyle/>
          <a:p>
            <a:pPr algn="r"/>
            <a:endParaRPr lang="zh-CN" altLang="en-US"/>
          </a:p>
        </p:txBody>
      </p:sp>
      <p:sp>
        <p:nvSpPr>
          <p:cNvPr id="245763" name="Rectangle 4"/>
          <p:cNvSpPr>
            <a:spLocks noChangeArrowheads="1"/>
          </p:cNvSpPr>
          <p:nvPr/>
        </p:nvSpPr>
        <p:spPr bwMode="auto">
          <a:xfrm>
            <a:off x="11313259" y="2491818"/>
            <a:ext cx="184731" cy="369332"/>
          </a:xfrm>
          <a:prstGeom prst="rect">
            <a:avLst/>
          </a:prstGeom>
          <a:noFill/>
          <a:ln w="9525">
            <a:noFill/>
            <a:miter lim="800000"/>
          </a:ln>
        </p:spPr>
        <p:txBody>
          <a:bodyPr wrap="none" anchor="ctr">
            <a:spAutoFit/>
          </a:bodyPr>
          <a:lstStyle/>
          <a:p>
            <a:pPr algn="r"/>
            <a:endParaRPr lang="zh-CN" altLang="en-US"/>
          </a:p>
        </p:txBody>
      </p:sp>
      <p:sp>
        <p:nvSpPr>
          <p:cNvPr id="245764" name="AutoShape 5"/>
          <p:cNvSpPr/>
          <p:nvPr/>
        </p:nvSpPr>
        <p:spPr bwMode="auto">
          <a:xfrm rot="-5400000">
            <a:off x="6261620" y="192840"/>
            <a:ext cx="185738" cy="4038600"/>
          </a:xfrm>
          <a:prstGeom prst="leftBrace">
            <a:avLst>
              <a:gd name="adj1" fmla="val 49022"/>
              <a:gd name="adj2" fmla="val 50000"/>
            </a:avLst>
          </a:prstGeom>
          <a:noFill/>
          <a:ln w="19050">
            <a:solidFill>
              <a:schemeClr val="tx2"/>
            </a:solidFill>
            <a:round/>
          </a:ln>
        </p:spPr>
        <p:txBody>
          <a:bodyPr/>
          <a:lstStyle/>
          <a:p>
            <a:pPr algn="ctr"/>
            <a:endParaRPr lang="zh-CN" altLang="en-US"/>
          </a:p>
        </p:txBody>
      </p:sp>
      <p:sp>
        <p:nvSpPr>
          <p:cNvPr id="1446918" name="Text Box 6"/>
          <p:cNvSpPr txBox="1">
            <a:spLocks noChangeArrowheads="1"/>
          </p:cNvSpPr>
          <p:nvPr/>
        </p:nvSpPr>
        <p:spPr bwMode="auto">
          <a:xfrm>
            <a:off x="6065564" y="233040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11</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19" name="Text Box 7"/>
          <p:cNvSpPr txBox="1">
            <a:spLocks noChangeArrowheads="1"/>
          </p:cNvSpPr>
          <p:nvPr/>
        </p:nvSpPr>
        <p:spPr bwMode="auto">
          <a:xfrm>
            <a:off x="8927827" y="233040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0" name="Text Box 8"/>
          <p:cNvSpPr txBox="1">
            <a:spLocks noChangeArrowheads="1"/>
          </p:cNvSpPr>
          <p:nvPr/>
        </p:nvSpPr>
        <p:spPr bwMode="auto">
          <a:xfrm>
            <a:off x="3573190" y="1727159"/>
            <a:ext cx="752475" cy="303212"/>
          </a:xfrm>
          <a:prstGeom prst="rect">
            <a:avLst/>
          </a:prstGeom>
          <a:noFill/>
          <a:ln w="19050">
            <a:noFill/>
            <a:miter lim="800000"/>
          </a:ln>
        </p:spPr>
        <p:txBody>
          <a:bodyPr lIns="0" tIns="0" rIns="0" bIns="0"/>
          <a:lstStyle/>
          <a:p>
            <a:pPr algn="ctr">
              <a:defRPr/>
            </a:pPr>
            <a:r>
              <a:rPr lang="zh-CN" altLang="en-US" sz="2400" dirty="0">
                <a:latin typeface="Arial" panose="020B0604020202020204" pitchFamily="34" charset="0"/>
              </a:rPr>
              <a:t>主存</a:t>
            </a:r>
            <a:endParaRPr lang="zh-CN" altLang="en-US" sz="2400" dirty="0">
              <a:effectLst>
                <a:outerShdw blurRad="38100" dist="38100" dir="2700000" algn="tl">
                  <a:srgbClr val="C0C0C0"/>
                </a:outerShdw>
              </a:effectLst>
              <a:latin typeface="Arial" panose="020B0604020202020204" pitchFamily="34" charset="0"/>
            </a:endParaRPr>
          </a:p>
        </p:txBody>
      </p:sp>
      <p:sp>
        <p:nvSpPr>
          <p:cNvPr id="1446921" name="Text Box 9"/>
          <p:cNvSpPr txBox="1">
            <a:spLocks noChangeArrowheads="1"/>
          </p:cNvSpPr>
          <p:nvPr/>
        </p:nvSpPr>
        <p:spPr bwMode="auto">
          <a:xfrm>
            <a:off x="6583089" y="376550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8</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2" name="Text Box 10"/>
          <p:cNvSpPr txBox="1">
            <a:spLocks noChangeArrowheads="1"/>
          </p:cNvSpPr>
          <p:nvPr/>
        </p:nvSpPr>
        <p:spPr bwMode="auto">
          <a:xfrm>
            <a:off x="8626202" y="376550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3" name="Text Box 11"/>
          <p:cNvSpPr txBox="1">
            <a:spLocks noChangeArrowheads="1"/>
          </p:cNvSpPr>
          <p:nvPr/>
        </p:nvSpPr>
        <p:spPr bwMode="auto">
          <a:xfrm>
            <a:off x="4411390" y="3146385"/>
            <a:ext cx="1019175" cy="325437"/>
          </a:xfrm>
          <a:prstGeom prst="rect">
            <a:avLst/>
          </a:prstGeom>
          <a:noFill/>
          <a:ln w="19050">
            <a:noFill/>
            <a:miter lim="800000"/>
          </a:ln>
        </p:spPr>
        <p:txBody>
          <a:bodyPr lIns="0" tIns="0" rIns="0" bIns="0"/>
          <a:lstStyle/>
          <a:p>
            <a:pPr algn="ctr">
              <a:defRPr/>
            </a:pPr>
            <a:r>
              <a:rPr lang="en-US" altLang="zh-CN" sz="2400" dirty="0">
                <a:latin typeface="Arial" panose="020B0604020202020204" pitchFamily="34" charset="0"/>
              </a:rPr>
              <a:t>cache</a:t>
            </a:r>
            <a:endParaRPr lang="en-US" altLang="zh-CN" sz="2400" dirty="0">
              <a:effectLst>
                <a:outerShdw blurRad="38100" dist="38100" dir="2700000" algn="tl">
                  <a:srgbClr val="C0C0C0"/>
                </a:outerShdw>
              </a:effectLst>
              <a:latin typeface="Arial" panose="020B0604020202020204" pitchFamily="34" charset="0"/>
            </a:endParaRPr>
          </a:p>
        </p:txBody>
      </p:sp>
      <p:sp>
        <p:nvSpPr>
          <p:cNvPr id="1446924" name="Text Box 12"/>
          <p:cNvSpPr txBox="1">
            <a:spLocks noChangeArrowheads="1"/>
          </p:cNvSpPr>
          <p:nvPr/>
        </p:nvSpPr>
        <p:spPr bwMode="auto">
          <a:xfrm>
            <a:off x="5417757" y="2684422"/>
            <a:ext cx="908050"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11   </a:t>
            </a:r>
            <a:r>
              <a:rPr lang="en-US" altLang="zh-CN" dirty="0">
                <a:latin typeface="Arial" panose="020B0604020202020204" pitchFamily="34" charset="0"/>
              </a:rPr>
              <a:t>A</a:t>
            </a:r>
            <a:r>
              <a:rPr lang="en-US" altLang="zh-CN" baseline="-25000" dirty="0">
                <a:latin typeface="Arial" panose="020B0604020202020204" pitchFamily="34" charset="0"/>
              </a:rPr>
              <a:t>10</a:t>
            </a:r>
            <a:endParaRPr lang="en-US" altLang="zh-CN" dirty="0">
              <a:effectLst>
                <a:outerShdw blurRad="38100" dist="38100" dir="2700000" algn="tl">
                  <a:srgbClr val="C0C0C0"/>
                </a:outerShdw>
              </a:effectLst>
              <a:latin typeface="Arial" panose="020B0604020202020204" pitchFamily="34" charset="0"/>
            </a:endParaRPr>
          </a:p>
        </p:txBody>
      </p:sp>
      <p:sp>
        <p:nvSpPr>
          <p:cNvPr id="245772" name="Rectangle 13"/>
          <p:cNvSpPr>
            <a:spLocks noChangeArrowheads="1"/>
          </p:cNvSpPr>
          <p:nvPr/>
        </p:nvSpPr>
        <p:spPr bwMode="auto">
          <a:xfrm>
            <a:off x="4332015" y="1625559"/>
            <a:ext cx="4041775" cy="481012"/>
          </a:xfrm>
          <a:prstGeom prst="rect">
            <a:avLst/>
          </a:prstGeom>
          <a:solidFill>
            <a:srgbClr val="0066FF"/>
          </a:solidFill>
          <a:ln w="19050">
            <a:solidFill>
              <a:schemeClr val="tx2"/>
            </a:solidFill>
            <a:miter lim="800000"/>
          </a:ln>
        </p:spPr>
        <p:txBody>
          <a:bodyPr anchor="ctr" anchorCtr="0"/>
          <a:lstStyle/>
          <a:p>
            <a:pPr algn="ctr"/>
            <a:r>
              <a:rPr lang="zh-CN" altLang="en-US" sz="2000" dirty="0">
                <a:solidFill>
                  <a:schemeClr val="bg1"/>
                </a:solidFill>
              </a:rPr>
              <a:t>块地址</a:t>
            </a:r>
            <a:endParaRPr lang="zh-CN" altLang="en-US" sz="2000" dirty="0">
              <a:solidFill>
                <a:schemeClr val="bg1"/>
              </a:solidFill>
            </a:endParaRPr>
          </a:p>
        </p:txBody>
      </p:sp>
      <p:sp>
        <p:nvSpPr>
          <p:cNvPr id="245773" name="AutoShape 14"/>
          <p:cNvSpPr/>
          <p:nvPr/>
        </p:nvSpPr>
        <p:spPr bwMode="auto">
          <a:xfrm rot="-5400000">
            <a:off x="9060385" y="1443789"/>
            <a:ext cx="150812" cy="1524001"/>
          </a:xfrm>
          <a:prstGeom prst="leftBrace">
            <a:avLst>
              <a:gd name="adj1" fmla="val 52739"/>
              <a:gd name="adj2" fmla="val 50000"/>
            </a:avLst>
          </a:prstGeom>
          <a:noFill/>
          <a:ln w="19050">
            <a:solidFill>
              <a:schemeClr val="tx2"/>
            </a:solidFill>
            <a:round/>
          </a:ln>
        </p:spPr>
        <p:txBody>
          <a:bodyPr/>
          <a:lstStyle/>
          <a:p>
            <a:pPr algn="ctr"/>
            <a:endParaRPr lang="zh-CN" altLang="en-US"/>
          </a:p>
        </p:txBody>
      </p:sp>
      <p:sp>
        <p:nvSpPr>
          <p:cNvPr id="1446927" name="Text Box 15"/>
          <p:cNvSpPr txBox="1">
            <a:spLocks noChangeArrowheads="1"/>
          </p:cNvSpPr>
          <p:nvPr/>
        </p:nvSpPr>
        <p:spPr bwMode="auto">
          <a:xfrm>
            <a:off x="3908648" y="1268372"/>
            <a:ext cx="1698625"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14   </a:t>
            </a:r>
            <a:r>
              <a:rPr lang="en-US" altLang="zh-CN" dirty="0">
                <a:latin typeface="Arial" panose="020B0604020202020204" pitchFamily="34" charset="0"/>
              </a:rPr>
              <a:t>A</a:t>
            </a:r>
            <a:r>
              <a:rPr lang="en-US" altLang="zh-CN" baseline="-25000" dirty="0">
                <a:latin typeface="Arial" panose="020B0604020202020204" pitchFamily="34" charset="0"/>
              </a:rPr>
              <a:t>13  </a:t>
            </a:r>
            <a:endParaRPr lang="en-US" altLang="zh-CN" dirty="0">
              <a:effectLst>
                <a:outerShdw blurRad="38100" dist="38100" dir="2700000" algn="tl">
                  <a:srgbClr val="C0C0C0"/>
                </a:outerShdw>
              </a:effectLst>
              <a:latin typeface="Arial" panose="020B0604020202020204" pitchFamily="34" charset="0"/>
            </a:endParaRPr>
          </a:p>
        </p:txBody>
      </p:sp>
      <p:sp>
        <p:nvSpPr>
          <p:cNvPr id="1446928" name="Text Box 16"/>
          <p:cNvSpPr txBox="1">
            <a:spLocks noChangeArrowheads="1"/>
          </p:cNvSpPr>
          <p:nvPr/>
        </p:nvSpPr>
        <p:spPr bwMode="auto">
          <a:xfrm>
            <a:off x="7995965" y="1268371"/>
            <a:ext cx="2170113" cy="317500"/>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29" name="Text Box 17"/>
          <p:cNvSpPr txBox="1">
            <a:spLocks noChangeArrowheads="1"/>
          </p:cNvSpPr>
          <p:nvPr/>
        </p:nvSpPr>
        <p:spPr bwMode="auto">
          <a:xfrm>
            <a:off x="6011589" y="103977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1446930" name="Text Box 18"/>
          <p:cNvSpPr txBox="1">
            <a:spLocks noChangeArrowheads="1"/>
          </p:cNvSpPr>
          <p:nvPr/>
        </p:nvSpPr>
        <p:spPr bwMode="auto">
          <a:xfrm>
            <a:off x="5827660" y="1155659"/>
            <a:ext cx="917575" cy="315912"/>
          </a:xfrm>
          <a:prstGeom prst="rect">
            <a:avLst/>
          </a:prstGeom>
          <a:noFill/>
          <a:ln w="19050">
            <a:noFill/>
            <a:miter lim="800000"/>
          </a:ln>
        </p:spPr>
        <p:txBody>
          <a:bodyPr lIns="0" tIns="0" rIns="0" bIns="0"/>
          <a:lstStyle/>
          <a:p>
            <a:pPr algn="ctr">
              <a:defRPr/>
            </a:pPr>
            <a:endParaRPr lang="zh-CN" altLang="zh-CN">
              <a:effectLst>
                <a:outerShdw blurRad="38100" dist="38100" dir="2700000" algn="tl">
                  <a:srgbClr val="C0C0C0"/>
                </a:outerShdw>
              </a:effectLst>
              <a:latin typeface="Arial" panose="020B0604020202020204" pitchFamily="34" charset="0"/>
            </a:endParaRPr>
          </a:p>
        </p:txBody>
      </p:sp>
      <p:sp>
        <p:nvSpPr>
          <p:cNvPr id="245778" name="AutoShape 19"/>
          <p:cNvSpPr/>
          <p:nvPr/>
        </p:nvSpPr>
        <p:spPr bwMode="auto">
          <a:xfrm rot="-5400000">
            <a:off x="6829948" y="2205791"/>
            <a:ext cx="184150" cy="2903538"/>
          </a:xfrm>
          <a:prstGeom prst="leftBrace">
            <a:avLst>
              <a:gd name="adj1" fmla="val 35893"/>
              <a:gd name="adj2" fmla="val 50000"/>
            </a:avLst>
          </a:prstGeom>
          <a:noFill/>
          <a:ln w="19050">
            <a:solidFill>
              <a:schemeClr val="tx2"/>
            </a:solidFill>
            <a:round/>
          </a:ln>
        </p:spPr>
        <p:txBody>
          <a:bodyPr/>
          <a:lstStyle/>
          <a:p>
            <a:pPr algn="ctr"/>
            <a:endParaRPr lang="zh-CN" altLang="en-US"/>
          </a:p>
        </p:txBody>
      </p:sp>
      <p:sp>
        <p:nvSpPr>
          <p:cNvPr id="245779" name="Rectangle 20"/>
          <p:cNvSpPr>
            <a:spLocks noChangeArrowheads="1"/>
          </p:cNvSpPr>
          <p:nvPr/>
        </p:nvSpPr>
        <p:spPr bwMode="auto">
          <a:xfrm>
            <a:off x="5463903" y="3070185"/>
            <a:ext cx="2909887" cy="477837"/>
          </a:xfrm>
          <a:prstGeom prst="rect">
            <a:avLst/>
          </a:prstGeom>
          <a:solidFill>
            <a:srgbClr val="66FF33"/>
          </a:solidFill>
          <a:ln w="19050">
            <a:solidFill>
              <a:schemeClr val="tx2"/>
            </a:solidFill>
            <a:miter lim="800000"/>
          </a:ln>
        </p:spPr>
        <p:txBody>
          <a:bodyPr anchor="ctr" anchorCtr="0"/>
          <a:lstStyle/>
          <a:p>
            <a:pPr algn="ctr"/>
            <a:r>
              <a:rPr lang="zh-CN" altLang="en-US" sz="2000" dirty="0">
                <a:solidFill>
                  <a:srgbClr val="0066FF"/>
                </a:solidFill>
              </a:rPr>
              <a:t>块地址</a:t>
            </a:r>
            <a:endParaRPr lang="zh-CN" altLang="en-US" sz="2000" dirty="0">
              <a:solidFill>
                <a:srgbClr val="0066FF"/>
              </a:solidFill>
            </a:endParaRPr>
          </a:p>
        </p:txBody>
      </p:sp>
      <p:sp>
        <p:nvSpPr>
          <p:cNvPr id="245780" name="AutoShape 21"/>
          <p:cNvSpPr/>
          <p:nvPr/>
        </p:nvSpPr>
        <p:spPr bwMode="auto">
          <a:xfrm rot="-5400000">
            <a:off x="9050066" y="2897144"/>
            <a:ext cx="171449" cy="1524001"/>
          </a:xfrm>
          <a:prstGeom prst="leftBrace">
            <a:avLst>
              <a:gd name="adj1" fmla="val 52796"/>
              <a:gd name="adj2" fmla="val 50000"/>
            </a:avLst>
          </a:prstGeom>
          <a:noFill/>
          <a:ln w="19050">
            <a:solidFill>
              <a:schemeClr val="tx2"/>
            </a:solidFill>
            <a:round/>
          </a:ln>
        </p:spPr>
        <p:txBody>
          <a:bodyPr/>
          <a:lstStyle/>
          <a:p>
            <a:pPr algn="ctr"/>
            <a:endParaRPr lang="zh-CN" altLang="en-US"/>
          </a:p>
        </p:txBody>
      </p:sp>
      <p:sp>
        <p:nvSpPr>
          <p:cNvPr id="1446934" name="Text Box 22"/>
          <p:cNvSpPr txBox="1">
            <a:spLocks noChangeArrowheads="1"/>
          </p:cNvSpPr>
          <p:nvPr/>
        </p:nvSpPr>
        <p:spPr bwMode="auto">
          <a:xfrm>
            <a:off x="7441927" y="1271546"/>
            <a:ext cx="1231900" cy="317500"/>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1446935" name="Text Box 23"/>
          <p:cNvSpPr txBox="1">
            <a:spLocks noChangeArrowheads="1"/>
          </p:cNvSpPr>
          <p:nvPr/>
        </p:nvSpPr>
        <p:spPr bwMode="auto">
          <a:xfrm>
            <a:off x="8068990" y="2695534"/>
            <a:ext cx="2170113" cy="315912"/>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36" name="Text Box 24"/>
          <p:cNvSpPr txBox="1">
            <a:spLocks noChangeArrowheads="1"/>
          </p:cNvSpPr>
          <p:nvPr/>
        </p:nvSpPr>
        <p:spPr bwMode="auto">
          <a:xfrm>
            <a:off x="7441927" y="2695534"/>
            <a:ext cx="1231900" cy="315912"/>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245784" name="Rectangle 25"/>
          <p:cNvSpPr>
            <a:spLocks noChangeArrowheads="1"/>
          </p:cNvSpPr>
          <p:nvPr/>
        </p:nvSpPr>
        <p:spPr bwMode="auto">
          <a:xfrm>
            <a:off x="8373789" y="3070185"/>
            <a:ext cx="1524000" cy="477837"/>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373789" y="1625559"/>
            <a:ext cx="1524000" cy="481013"/>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468789" y="248122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245787" name="Rectangle 28"/>
          <p:cNvSpPr>
            <a:spLocks noGrp="1" noChangeArrowheads="1"/>
          </p:cNvSpPr>
          <p:nvPr>
            <p:ph type="body" idx="1"/>
          </p:nvPr>
        </p:nvSpPr>
        <p:spPr>
          <a:xfrm>
            <a:off x="909420" y="2974932"/>
            <a:ext cx="3665481" cy="598488"/>
          </a:xfrm>
        </p:spPr>
        <p:txBody>
          <a:bodyPr>
            <a:normAutofit lnSpcReduction="10000"/>
          </a:bodyPr>
          <a:lstStyle/>
          <a:p>
            <a:pPr algn="ctr" eaLnBrk="1" hangingPunct="1">
              <a:buFont typeface="Wingdings" panose="05000000000000000000" pitchFamily="2" charset="2"/>
              <a:buNone/>
            </a:pPr>
            <a:r>
              <a:rPr b="1" dirty="0">
                <a:solidFill>
                  <a:srgbClr val="1387B7"/>
                </a:solidFill>
              </a:rPr>
              <a:t>相联存储器容量？</a:t>
            </a:r>
            <a:endParaRPr b="1" dirty="0">
              <a:solidFill>
                <a:srgbClr val="1387B7"/>
              </a:solidFill>
            </a:endParaRPr>
          </a:p>
        </p:txBody>
      </p:sp>
      <p:sp>
        <p:nvSpPr>
          <p:cNvPr id="29" name="Rectangle 28"/>
          <p:cNvSpPr txBox="1">
            <a:spLocks noChangeArrowheads="1"/>
          </p:cNvSpPr>
          <p:nvPr/>
        </p:nvSpPr>
        <p:spPr bwMode="auto">
          <a:xfrm>
            <a:off x="1718310" y="4439285"/>
            <a:ext cx="9164955" cy="1584325"/>
          </a:xfrm>
          <a:prstGeom prst="rect">
            <a:avLst/>
          </a:prstGeom>
          <a:noFill/>
          <a:ln w="9525">
            <a:noFill/>
            <a:miter lim="800000"/>
          </a:ln>
        </p:spPr>
        <p:txBody>
          <a:bodyPr/>
          <a:lstStyle/>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相联存储器表项内容（</a:t>
            </a:r>
            <a:r>
              <a:rPr lang="en-US" altLang="zh-CN" sz="2400" dirty="0">
                <a:latin typeface="微软雅黑" panose="020B0503020204020204" pitchFamily="34" charset="-122"/>
                <a:ea typeface="微软雅黑" panose="020B0503020204020204" pitchFamily="34" charset="-122"/>
              </a:rPr>
              <a:t>valid</a:t>
            </a:r>
            <a:r>
              <a:rPr lang="zh-CN" altLang="en-US" sz="2400" dirty="0">
                <a:latin typeface="微软雅黑" panose="020B0503020204020204" pitchFamily="34" charset="-122"/>
                <a:ea typeface="微软雅黑" panose="020B0503020204020204" pitchFamily="34" charset="-122"/>
              </a:rPr>
              <a:t>，主存块地址，</a:t>
            </a: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块地址</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0E7C7F"/>
                </a:solidFill>
                <a:latin typeface="微软雅黑" panose="020B0503020204020204" pitchFamily="34" charset="-122"/>
                <a:ea typeface="微软雅黑" panose="020B0503020204020204" pitchFamily="34" charset="-122"/>
              </a:rPr>
              <a:t>块数据</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表项数目 </a:t>
            </a:r>
            <a:r>
              <a:rPr lang="en-US" altLang="zh-CN" sz="2400" dirty="0">
                <a:latin typeface="微软雅黑" panose="020B0503020204020204" pitchFamily="34" charset="-122"/>
                <a:ea typeface="微软雅黑" panose="020B0503020204020204" pitchFamily="34" charset="-122"/>
              </a:rPr>
              <a:t>= cache</a:t>
            </a:r>
            <a:r>
              <a:rPr lang="zh-CN" altLang="en-US" sz="2400" dirty="0">
                <a:latin typeface="微软雅黑" panose="020B0503020204020204" pitchFamily="34" charset="-122"/>
                <a:ea typeface="微软雅黑" panose="020B0503020204020204" pitchFamily="34" charset="-122"/>
              </a:rPr>
              <a:t>块数</a:t>
            </a:r>
            <a:r>
              <a:rPr lang="en-US" altLang="zh-CN" sz="2400" dirty="0">
                <a:latin typeface="微软雅黑" panose="020B0503020204020204" pitchFamily="34" charset="-122"/>
                <a:ea typeface="微软雅黑" panose="020B0503020204020204" pitchFamily="34" charset="-122"/>
              </a:rPr>
              <a:t> = </a:t>
            </a:r>
            <a:r>
              <a:rPr lang="en-US" altLang="zh-CN" sz="2400" dirty="0">
                <a:latin typeface="微软雅黑" panose="020B0503020204020204" pitchFamily="34" charset="-122"/>
                <a:ea typeface="微软雅黑" panose="020B0503020204020204" pitchFamily="34" charset="-122"/>
                <a:sym typeface="+mn-ea"/>
              </a:rPr>
              <a:t>2</a:t>
            </a:r>
            <a:r>
              <a:rPr lang="en-US" altLang="zh-CN" sz="2400" baseline="30000" dirty="0">
                <a:latin typeface="微软雅黑" panose="020B0503020204020204" pitchFamily="34" charset="-122"/>
                <a:ea typeface="微软雅黑" panose="020B0503020204020204" pitchFamily="34" charset="-122"/>
                <a:sym typeface="+mn-ea"/>
              </a:rPr>
              <a:t>8</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相联存储器总容量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1+11+8</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8  </a:t>
            </a:r>
            <a:endParaRPr lang="zh-CN" altLang="en-US" sz="2400" baseline="30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地址映射</a:t>
            </a:r>
            <a:r>
              <a:rPr lang="zh-CN" altLang="en-US" dirty="0">
                <a:solidFill>
                  <a:srgbClr val="C00000"/>
                </a:solidFill>
                <a:latin typeface="华文新魏" panose="02010800040101010101"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endParaRPr lang="zh-CN" altLang="en-US" dirty="0"/>
          </a:p>
        </p:txBody>
      </p:sp>
      <p:sp>
        <p:nvSpPr>
          <p:cNvPr id="3" name="内容占位符 2"/>
          <p:cNvSpPr>
            <a:spLocks noGrp="1"/>
          </p:cNvSpPr>
          <p:nvPr>
            <p:ph idx="1"/>
          </p:nvPr>
        </p:nvSpPr>
        <p:spPr>
          <a:xfrm>
            <a:off x="487823" y="942764"/>
            <a:ext cx="8331438" cy="3169816"/>
          </a:xfrm>
        </p:spPr>
        <p:txBody>
          <a:bodyPr>
            <a:normAutofit fontScale="92500" lnSpcReduction="20000"/>
          </a:bodyPr>
          <a:lstStyle/>
          <a:p>
            <a:pPr>
              <a:lnSpc>
                <a:spcPct val="150000"/>
              </a:lnSpc>
            </a:pPr>
            <a:r>
              <a:rPr lang="zh-CN" altLang="en-US" b="1" dirty="0"/>
              <a:t>由半导体</a:t>
            </a:r>
            <a:r>
              <a:rPr lang="en-US" altLang="zh-CN" b="1" dirty="0"/>
              <a:t>MOS</a:t>
            </a:r>
            <a:r>
              <a:rPr lang="zh-CN" altLang="en-US" b="1" dirty="0"/>
              <a:t>存储器组成</a:t>
            </a:r>
            <a:endParaRPr lang="en-US" altLang="zh-CN" b="1" dirty="0"/>
          </a:p>
          <a:p>
            <a:pPr lvl="1"/>
            <a:r>
              <a:rPr lang="zh-CN" altLang="en-US" dirty="0"/>
              <a:t>存储地址</a:t>
            </a:r>
            <a:r>
              <a:rPr lang="en-US" altLang="zh-CN" dirty="0">
                <a:sym typeface="Wingdings" panose="05000000000000000000" pitchFamily="2" charset="2"/>
              </a:rPr>
              <a:t></a:t>
            </a:r>
            <a:r>
              <a:rPr lang="zh-CN" altLang="en-US" dirty="0"/>
              <a:t>存储周期</a:t>
            </a:r>
            <a:r>
              <a:rPr lang="en-US" altLang="zh-CN" dirty="0">
                <a:sym typeface="Wingdings" panose="05000000000000000000" pitchFamily="2" charset="2"/>
              </a:rPr>
              <a:t> </a:t>
            </a:r>
            <a:r>
              <a:rPr lang="zh-CN" altLang="en-US" dirty="0"/>
              <a:t>存储单元数据</a:t>
            </a:r>
            <a:endParaRPr lang="zh-CN" altLang="en-US" dirty="0"/>
          </a:p>
          <a:p>
            <a:pPr>
              <a:lnSpc>
                <a:spcPct val="150000"/>
              </a:lnSpc>
            </a:pPr>
            <a:r>
              <a:rPr lang="zh-CN" altLang="en-US" b="1" dirty="0"/>
              <a:t>存储单元（与机器字长有关）</a:t>
            </a:r>
            <a:endParaRPr lang="en-US" altLang="zh-CN" b="1" dirty="0"/>
          </a:p>
          <a:p>
            <a:pPr lvl="1">
              <a:lnSpc>
                <a:spcPct val="150000"/>
              </a:lnSpc>
            </a:pPr>
            <a:r>
              <a:rPr lang="zh-CN" altLang="en-US" dirty="0"/>
              <a:t>支持字节，半字，字，双字访问</a:t>
            </a:r>
            <a:endParaRPr lang="zh-CN" altLang="en-US" dirty="0"/>
          </a:p>
          <a:p>
            <a:pPr>
              <a:lnSpc>
                <a:spcPct val="150000"/>
              </a:lnSpc>
            </a:pPr>
            <a:r>
              <a:rPr lang="zh-CN" altLang="en-US" b="1" dirty="0"/>
              <a:t>存储地址</a:t>
            </a:r>
            <a:r>
              <a:rPr lang="en-US" altLang="zh-CN" b="1" dirty="0"/>
              <a:t>:  </a:t>
            </a:r>
            <a:r>
              <a:rPr lang="zh-CN" altLang="en-US" b="1" dirty="0"/>
              <a:t>字节</a:t>
            </a:r>
            <a:r>
              <a:rPr lang="en-US" altLang="zh-CN" b="1" dirty="0"/>
              <a:t>, </a:t>
            </a:r>
            <a:r>
              <a:rPr lang="zh-CN" altLang="en-US" b="1" dirty="0"/>
              <a:t>半字，字地址</a:t>
            </a:r>
            <a:endParaRPr lang="en-US" altLang="zh-CN" b="1" dirty="0"/>
          </a:p>
          <a:p>
            <a:pPr lvl="1"/>
            <a:r>
              <a:rPr lang="en-US" altLang="zh-CN" sz="2100" dirty="0"/>
              <a:t>PC</a:t>
            </a:r>
            <a:r>
              <a:rPr lang="zh-CN" altLang="en-US" sz="2100" dirty="0"/>
              <a:t>只有字节地址，存在数据对齐问题</a:t>
            </a:r>
            <a:endParaRPr lang="zh-CN" altLang="en-US" sz="2100" dirty="0"/>
          </a:p>
          <a:p>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83648" y="4295265"/>
            <a:ext cx="11761038" cy="2302362"/>
          </a:xfrm>
          <a:prstGeom prst="rect">
            <a:avLst/>
          </a:prstGeom>
        </p:spPr>
      </p:pic>
      <p:sp>
        <p:nvSpPr>
          <p:cNvPr id="5" name="内容占位符 2"/>
          <p:cNvSpPr txBox="1"/>
          <p:nvPr/>
        </p:nvSpPr>
        <p:spPr>
          <a:xfrm>
            <a:off x="5628642" y="1144220"/>
            <a:ext cx="7278335" cy="26731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buFont typeface="Wingdings" panose="05000000000000000000" pitchFamily="2" charset="2"/>
              <a:buNone/>
            </a:pPr>
            <a:endParaRPr lang="en-US" altLang="zh-CN" b="1" dirty="0">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endParaRPr lang="en-US"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None/>
            </a:pPr>
            <a:r>
              <a:rPr lang="en-US" altLang="zh-CN" b="1" dirty="0">
                <a:solidFill>
                  <a:srgbClr val="C00000"/>
                </a:solidFill>
                <a:latin typeface="Courier New" panose="02070309020205020404" pitchFamily="49" charset="0"/>
                <a:cs typeface="Courier New" panose="02070309020205020404" pitchFamily="49" charset="0"/>
              </a:rPr>
              <a:t>mov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,[9]  #</a:t>
            </a:r>
            <a:r>
              <a:rPr lang="zh-CN" altLang="en-US" b="1" dirty="0">
                <a:solidFill>
                  <a:srgbClr val="C00000"/>
                </a:solidFill>
                <a:latin typeface="Courier New" panose="02070309020205020404" pitchFamily="49" charset="0"/>
                <a:cs typeface="Courier New" panose="02070309020205020404" pitchFamily="49" charset="0"/>
              </a:rPr>
              <a:t>未对齐，产生异常</a:t>
            </a: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anose="05000000000000000000"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p:cNvSpPr/>
          <p:nvPr/>
        </p:nvSpPr>
        <p:spPr>
          <a:xfrm>
            <a:off x="6841672" y="5648644"/>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6841672" y="5648644"/>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837136" y="5648644"/>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7373130" y="5648644"/>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219046"/>
    </mc:Choice>
    <mc:Fallback>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left)">
                                      <p:cBhvr>
                                        <p:cTn id="39" dur="500"/>
                                        <p:tgtEl>
                                          <p:spTgt spid="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par>
                          <p:cTn id="62" fill="hold">
                            <p:stCondLst>
                              <p:cond delay="0"/>
                            </p:stCondLst>
                            <p:childTnLst>
                              <p:par>
                                <p:cTn id="63" presetID="22" presetClass="entr" presetSubtype="8" fill="hold" nodeType="after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wipe(left)">
                                      <p:cBhvr>
                                        <p:cTn id="65" dur="500"/>
                                        <p:tgtEl>
                                          <p:spTgt spid="5">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endParaRPr lang="zh-CN" altLang="en-US" dirty="0"/>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1387B7"/>
                </a:solidFill>
              </a:rPr>
              <a:t>地址映射</a:t>
            </a:r>
            <a:endParaRPr lang="zh-CN" altLang="en-US" b="1" dirty="0">
              <a:solidFill>
                <a:srgbClr val="1387B7"/>
              </a:solidFill>
            </a:endParaRPr>
          </a:p>
          <a:p>
            <a:pPr lvl="1"/>
            <a:r>
              <a:rPr lang="zh-CN" altLang="en-US" sz="2400" dirty="0"/>
              <a:t>直接相联 </a:t>
            </a:r>
            <a:r>
              <a:rPr lang="en-US" altLang="zh-CN" sz="2400" dirty="0"/>
              <a:t>(direct mapped)</a:t>
            </a:r>
            <a:endParaRPr lang="en-US" altLang="zh-CN" sz="2400" dirty="0"/>
          </a:p>
          <a:p>
            <a:pPr lvl="1"/>
            <a:r>
              <a:rPr lang="zh-CN" altLang="en-US" sz="2400" dirty="0"/>
              <a:t>全相联   </a:t>
            </a:r>
            <a:r>
              <a:rPr lang="en-US" altLang="zh-CN" sz="2400" dirty="0"/>
              <a:t>(fully-associated)</a:t>
            </a:r>
            <a:endParaRPr lang="en-US" altLang="zh-CN" sz="2400" dirty="0"/>
          </a:p>
          <a:p>
            <a:pPr lvl="1"/>
            <a:r>
              <a:rPr lang="zh-CN" altLang="en-US" sz="2400" dirty="0"/>
              <a:t>组相联   </a:t>
            </a:r>
            <a:r>
              <a:rPr lang="en-US" altLang="zh-CN" sz="2400" dirty="0"/>
              <a:t>(set-associated)</a:t>
            </a:r>
            <a:endParaRPr lang="en-US" altLang="zh-CN" sz="2400" dirty="0"/>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endParaRPr lang="zh-CN" altLang="en-US" sz="1600">
              <a:solidFill>
                <a:srgbClr val="003300"/>
              </a:solidFill>
              <a:latin typeface="+mn-ea"/>
            </a:endParaRP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endParaRPr lang="zh-CN" altLang="en-US" sz="1600">
              <a:solidFill>
                <a:srgbClr val="003300"/>
              </a:solidFill>
              <a:latin typeface="+mn-ea"/>
            </a:endParaRP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endParaRPr lang="zh-CN" altLang="en-US" sz="1600">
              <a:solidFill>
                <a:srgbClr val="003300"/>
              </a:solidFill>
              <a:latin typeface="+mn-ea"/>
            </a:endParaRP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ln>
        </p:spPr>
        <p:txBody>
          <a:bodyPr>
            <a:spAutoFit/>
          </a:bodyPr>
          <a:lstStyle/>
          <a:p>
            <a:pPr algn="ctr"/>
            <a:r>
              <a:rPr lang="en-US" altLang="zh-CN" b="1" dirty="0">
                <a:latin typeface="+mn-ea"/>
              </a:rPr>
              <a:t>Cache</a:t>
            </a:r>
            <a:endParaRPr lang="en-US" altLang="zh-CN" b="1" dirty="0">
              <a:latin typeface="+mn-ea"/>
            </a:endParaRP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ln>
        </p:spPr>
        <p:txBody>
          <a:bodyPr>
            <a:spAutoFit/>
          </a:bodyPr>
          <a:lstStyle/>
          <a:p>
            <a:pPr algn="ctr"/>
            <a:r>
              <a:rPr lang="zh-CN" altLang="en-US" b="1" dirty="0">
                <a:latin typeface="+mn-ea"/>
              </a:rPr>
              <a:t>主存</a:t>
            </a:r>
            <a:endParaRPr lang="zh-CN" altLang="en-US" b="1" dirty="0">
              <a:latin typeface="+mn-ea"/>
            </a:endParaRP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endParaRPr lang="en-US" altLang="zh-CN" sz="24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endParaRPr lang="zh-CN" altLang="en-US"/>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p:nvPr/>
        </p:nvGrpSpPr>
        <p:grpSpPr bwMode="auto">
          <a:xfrm>
            <a:off x="2047087" y="1908716"/>
            <a:ext cx="4881013" cy="717869"/>
            <a:chOff x="13183" y="5280379"/>
            <a:chExt cx="4951058" cy="717847"/>
          </a:xfrm>
        </p:grpSpPr>
        <p:grpSp>
          <p:nvGrpSpPr>
            <p:cNvPr id="23" name="组合 183"/>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6" name="AutoShape 6"/>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主存</a:t>
                </a: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块地址 </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30" name="AutoShape 14"/>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sz="1400" b="1">
                <a:solidFill>
                  <a:schemeClr val="tx1"/>
                </a:solidFill>
                <a:latin typeface="微软雅黑" panose="020B0503020204020204" pitchFamily="34" charset="-122"/>
                <a:ea typeface="微软雅黑" panose="020B0503020204020204" pitchFamily="34" charset="-122"/>
              </a:rPr>
              <a:t>路并发比较</a:t>
            </a: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DRAM</a:t>
              </a:r>
              <a:r>
                <a:rPr kumimoji="0" lang="zh-CN" altLang="en-US" sz="1400" b="1" i="0" u="none" strike="noStrike" kern="0" cap="none" spc="0" normalizeH="0" baseline="0" noProof="0">
                  <a:ln>
                    <a:noFill/>
                  </a:ln>
                  <a:solidFill>
                    <a:schemeClr val="bg2">
                      <a:lumMod val="50000"/>
                    </a:schemeClr>
                  </a:solidFill>
                  <a:effectLst/>
                  <a:uLnTx/>
                  <a:uFillTx/>
                  <a:latin typeface="+mn-ea"/>
                </a:rPr>
                <a:t>主存</a:t>
              </a:r>
              <a:endParaRPr kumimoji="0" lang="zh-CN" altLang="en-US" sz="1400" b="1" i="0" u="none" strike="noStrike" kern="0" cap="none" spc="0" normalizeH="0" baseline="0" noProof="0">
                <a:ln>
                  <a:noFill/>
                </a:ln>
                <a:solidFill>
                  <a:schemeClr val="bg2">
                    <a:lumMod val="50000"/>
                  </a:schemeClr>
                </a:solidFill>
                <a:effectLst/>
                <a:uLnTx/>
                <a:uFillTx/>
                <a:latin typeface="+mn-ea"/>
              </a:endParaRP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0</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2n-1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p:cNvSpPr txBox="1">
              <a:spLocks noChangeArrowheads="1"/>
            </p:cNvSpPr>
            <p:nvPr/>
          </p:nvSpPr>
          <p:spPr bwMode="auto">
            <a:xfrm>
              <a:off x="2585933" y="4851540"/>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10" name="TextBox 132"/>
            <p:cNvSpPr txBox="1">
              <a:spLocks noChangeArrowheads="1"/>
            </p:cNvSpPr>
            <p:nvPr/>
          </p:nvSpPr>
          <p:spPr bwMode="auto">
            <a:xfrm>
              <a:off x="2503054" y="5501454"/>
              <a:ext cx="707176"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118861" y="3455820"/>
            <a:ext cx="3778806" cy="2448112"/>
            <a:chOff x="3118861" y="3455820"/>
            <a:chExt cx="3778806" cy="2448112"/>
          </a:xfrm>
        </p:grpSpPr>
        <p:sp>
          <p:nvSpPr>
            <p:cNvPr id="6" name="矩形 5"/>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2" name="矩形 81"/>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526758" y="3316360"/>
              <a:ext cx="1178825" cy="434397"/>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cache</a:t>
              </a:r>
              <a:r>
                <a:rPr lang="zh-CN" altLang="en-US" b="1">
                  <a:solidFill>
                    <a:schemeClr val="bg1"/>
                  </a:solidFill>
                  <a:latin typeface="微软雅黑" panose="020B0503020204020204" pitchFamily="34" charset="-122"/>
                  <a:ea typeface="微软雅黑" panose="020B0503020204020204" pitchFamily="34" charset="-122"/>
                </a:rPr>
                <a:t>行</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主存块可放置在任意</a:t>
            </a:r>
            <a:r>
              <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cache</a:t>
            </a: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行</a:t>
            </a:r>
            <a:endPar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矩形 90"/>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2" name="矩形 91"/>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7" name="矩形 96"/>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8" name="矩形 97"/>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3210230" y="3551712"/>
            <a:ext cx="675355" cy="2261391"/>
            <a:chOff x="3210230" y="3551712"/>
            <a:chExt cx="675355" cy="2261391"/>
          </a:xfrm>
        </p:grpSpPr>
        <p:sp>
          <p:nvSpPr>
            <p:cNvPr id="101" name="矩形 100"/>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643"/>
    </mc:Choice>
    <mc:Fallback>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up)">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up)">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9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left)">
                                      <p:cBhvr>
                                        <p:cTn id="72" dur="5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wipe(right)">
                                      <p:cBhvr>
                                        <p:cTn id="7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a:t>
            </a:r>
            <a:r>
              <a:rPr lang="zh-CN" altLang="en-US"/>
              <a:t>实现 </a:t>
            </a:r>
            <a:r>
              <a:rPr lang="en-US" altLang="zh-CN"/>
              <a:t>(</a:t>
            </a:r>
            <a:r>
              <a:rPr lang="zh-CN" altLang="en-US"/>
              <a:t>构造观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   (</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80" name="矩形 279"/>
            <p:cNvSpPr/>
            <p:nvPr/>
          </p:nvSpPr>
          <p:spPr>
            <a:xfrm>
              <a:off x="4523111" y="899610"/>
              <a:ext cx="1240380"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主存字地址</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TAG</a:t>
              </a:r>
              <a:r>
                <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主存块地址</a:t>
              </a:r>
              <a:endPar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L0</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endParaRP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p:nvPr/>
            </p:nvCxnSpPr>
            <p:spPr>
              <a:xfrm>
                <a:off x="7766536" y="3910901"/>
                <a:ext cx="0" cy="141967"/>
              </a:xfrm>
              <a:prstGeom prst="line">
                <a:avLst/>
              </a:prstGeom>
              <a:solidFill>
                <a:schemeClr val="bg1"/>
              </a:solidFill>
              <a:ln w="38100" cap="sq">
                <a:solidFill>
                  <a:srgbClr val="1FB965"/>
                </a:solidFill>
                <a:miter lim="800000"/>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9" name="组合 258"/>
          <p:cNvGrpSpPr/>
          <p:nvPr/>
        </p:nvGrpSpPr>
        <p:grpSpPr>
          <a:xfrm>
            <a:off x="9058032" y="5899065"/>
            <a:ext cx="2803016" cy="451006"/>
            <a:chOff x="747312" y="4732302"/>
            <a:chExt cx="1413294" cy="451006"/>
          </a:xfrm>
        </p:grpSpPr>
        <p:sp>
          <p:nvSpPr>
            <p:cNvPr id="261" name="矩形 260"/>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有无</a:t>
              </a:r>
              <a:r>
                <a:rPr lang="en-US" altLang="zh-CN" sz="2000" b="1" dirty="0">
                  <a:solidFill>
                    <a:schemeClr val="bg1"/>
                  </a:solidFill>
                  <a:latin typeface="+mn-ea"/>
                </a:rPr>
                <a:t>cache</a:t>
              </a:r>
              <a:r>
                <a:rPr lang="zh-CN" altLang="en-US" sz="2000" b="1" dirty="0">
                  <a:solidFill>
                    <a:schemeClr val="bg1"/>
                  </a:solidFill>
                  <a:latin typeface="+mn-ea"/>
                </a:rPr>
                <a:t>块地址？</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53584">
        <p15:prstTrans prst="pageCurlDouble"/>
      </p:transition>
    </mc:Choice>
    <mc:Fallback>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59"/>
                                        </p:tgtEl>
                                        <p:attrNameLst>
                                          <p:attrName>style.visibility</p:attrName>
                                        </p:attrNameLst>
                                      </p:cBhvr>
                                      <p:to>
                                        <p:strVal val="visible"/>
                                      </p:to>
                                    </p:set>
                                    <p:animEffect transition="in" filter="wipe(left)">
                                      <p:cBhvr>
                                        <p:cTn id="120"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a:t>
            </a:r>
            <a:r>
              <a:rPr lang="zh-CN" altLang="en-US" dirty="0"/>
              <a:t>联存储器容量</a:t>
            </a:r>
            <a:endParaRPr lang="zh-CN" altLang="en-US" dirty="0"/>
          </a:p>
        </p:txBody>
      </p:sp>
      <p:sp>
        <p:nvSpPr>
          <p:cNvPr id="3" name="内容占位符 2"/>
          <p:cNvSpPr>
            <a:spLocks noGrp="1"/>
          </p:cNvSpPr>
          <p:nvPr>
            <p:ph idx="1"/>
          </p:nvPr>
        </p:nvSpPr>
        <p:spPr>
          <a:xfrm>
            <a:off x="487822" y="942764"/>
            <a:ext cx="12175992" cy="5637024"/>
          </a:xfrm>
          <a:ln>
            <a:noFill/>
          </a:ln>
        </p:spPr>
        <p:txBody>
          <a:bodyPr>
            <a:normAutofit/>
          </a:bodyPr>
          <a:lstStyle/>
          <a:p>
            <a:pPr>
              <a:lnSpc>
                <a:spcPct val="150000"/>
              </a:lnSpc>
            </a:pPr>
            <a:r>
              <a:rPr lang="zh-CN" altLang="en-US" sz="2800" b="1" dirty="0"/>
              <a:t>查找表和缓存副本一体</a:t>
            </a:r>
            <a:r>
              <a:rPr lang="zh-CN" altLang="en-US" sz="2800" dirty="0"/>
              <a:t>（</a:t>
            </a:r>
            <a:r>
              <a:rPr lang="en-US" altLang="zh-CN" sz="2800" dirty="0"/>
              <a:t>CPU</a:t>
            </a:r>
            <a:r>
              <a:rPr lang="zh-CN" altLang="en-US" sz="2800" dirty="0"/>
              <a:t>片内缓存）</a:t>
            </a:r>
            <a:endParaRPr lang="en-US" altLang="zh-CN" sz="2800" dirty="0"/>
          </a:p>
          <a:p>
            <a:pPr lvl="1">
              <a:lnSpc>
                <a:spcPct val="150000"/>
              </a:lnSpc>
            </a:pPr>
            <a:r>
              <a:rPr lang="zh-CN" altLang="en-US" sz="2400" dirty="0"/>
              <a:t>存放</a:t>
            </a:r>
            <a:r>
              <a:rPr lang="en-US" altLang="zh-CN" sz="2400" dirty="0"/>
              <a:t>cache</a:t>
            </a:r>
            <a:r>
              <a:rPr lang="zh-CN" altLang="en-US" sz="2400" dirty="0"/>
              <a:t>行</a:t>
            </a:r>
            <a:endParaRPr lang="en-US" altLang="zh-CN" sz="2400" dirty="0"/>
          </a:p>
          <a:p>
            <a:pPr lvl="1">
              <a:lnSpc>
                <a:spcPct val="150000"/>
              </a:lnSpc>
            </a:pPr>
            <a:r>
              <a:rPr lang="zh-CN" altLang="en-US" sz="2400" dirty="0"/>
              <a:t>有效位，主存块地址，</a:t>
            </a:r>
            <a:r>
              <a:rPr lang="zh-CN" altLang="en-US" sz="2400" b="1" dirty="0">
                <a:solidFill>
                  <a:srgbClr val="C00000"/>
                </a:solidFill>
                <a:latin typeface="微软雅黑" panose="020B0503020204020204" pitchFamily="34" charset="-122"/>
                <a:ea typeface="微软雅黑" panose="020B0503020204020204" pitchFamily="34" charset="-122"/>
              </a:rPr>
              <a:t>数据块副本</a:t>
            </a:r>
            <a:r>
              <a:rPr lang="zh-CN" altLang="en-US" sz="2400" dirty="0"/>
              <a:t>，  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 </a:t>
            </a:r>
            <a:r>
              <a:rPr lang="en-US" altLang="zh-CN" sz="2400" dirty="0"/>
              <a:t>cache</a:t>
            </a:r>
            <a:r>
              <a:rPr lang="zh-CN" altLang="en-US" sz="2400" dirty="0"/>
              <a:t>行大小 </a:t>
            </a:r>
            <a:r>
              <a:rPr lang="en-US" altLang="zh-CN" sz="2400" dirty="0"/>
              <a:t>× </a:t>
            </a:r>
            <a:r>
              <a:rPr lang="zh-CN" altLang="en-US" sz="2400" dirty="0"/>
              <a:t>行数</a:t>
            </a:r>
            <a:endParaRPr lang="en-US" altLang="zh-CN" sz="2400" dirty="0"/>
          </a:p>
          <a:p>
            <a:pPr>
              <a:lnSpc>
                <a:spcPct val="150000"/>
              </a:lnSpc>
            </a:pPr>
            <a:r>
              <a:rPr lang="zh-CN" altLang="en-US" sz="2800" b="1" dirty="0"/>
              <a:t>查找表和缓存副本分离</a:t>
            </a:r>
            <a:r>
              <a:rPr lang="zh-CN" altLang="en-US" sz="2800" dirty="0"/>
              <a:t>（片内查找表，片外缓存）</a:t>
            </a:r>
            <a:endParaRPr lang="en-US" altLang="zh-CN" sz="2800" dirty="0"/>
          </a:p>
          <a:p>
            <a:pPr lvl="1">
              <a:lnSpc>
                <a:spcPct val="150000"/>
              </a:lnSpc>
            </a:pPr>
            <a:r>
              <a:rPr lang="zh-CN" altLang="en-US" sz="2400" dirty="0"/>
              <a:t>存放查找信息</a:t>
            </a:r>
            <a:endParaRPr lang="en-US" altLang="zh-CN" sz="2400" dirty="0"/>
          </a:p>
          <a:p>
            <a:pPr lvl="1">
              <a:lnSpc>
                <a:spcPct val="150000"/>
              </a:lnSpc>
            </a:pPr>
            <a:r>
              <a:rPr lang="zh-CN" altLang="en-US" sz="2400" dirty="0"/>
              <a:t>有效位，主存块地址，</a:t>
            </a:r>
            <a:r>
              <a:rPr lang="en-US" altLang="zh-CN" sz="2400" b="1" dirty="0">
                <a:solidFill>
                  <a:srgbClr val="C00000"/>
                </a:solidFill>
                <a:latin typeface="微软雅黑" panose="020B0503020204020204" pitchFamily="34" charset="-122"/>
                <a:ea typeface="微软雅黑" panose="020B0503020204020204" pitchFamily="34" charset="-122"/>
              </a:rPr>
              <a:t>cache</a:t>
            </a:r>
            <a:r>
              <a:rPr lang="zh-CN" altLang="en-US" sz="2400" b="1" dirty="0">
                <a:solidFill>
                  <a:srgbClr val="C00000"/>
                </a:solidFill>
                <a:latin typeface="微软雅黑" panose="020B0503020204020204" pitchFamily="34" charset="-122"/>
                <a:ea typeface="微软雅黑" panose="020B0503020204020204" pitchFamily="34" charset="-122"/>
              </a:rPr>
              <a:t>块地址</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存储容量＝查找表表项大小 </a:t>
            </a:r>
            <a:r>
              <a:rPr lang="en-US" altLang="zh-CN" sz="2400" dirty="0"/>
              <a:t>× </a:t>
            </a:r>
            <a:r>
              <a:rPr lang="zh-CN" altLang="en-US" sz="2400" dirty="0"/>
              <a:t>行数</a:t>
            </a:r>
            <a:endParaRPr lang="en-US" altLang="zh-CN" sz="2400" dirty="0"/>
          </a:p>
          <a:p>
            <a:pPr lvl="1">
              <a:lnSpc>
                <a:spcPct val="150000"/>
              </a:lnSpc>
            </a:pPr>
            <a:endParaRPr lang="en-US" altLang="zh-CN" sz="2400" dirty="0"/>
          </a:p>
          <a:p>
            <a:pPr lvl="1">
              <a:lnSpc>
                <a:spcPct val="150000"/>
              </a:lnSpc>
            </a:pPr>
            <a:endParaRPr lang="en-US" altLang="zh-CN" sz="2400" dirty="0">
              <a:solidFill>
                <a:srgbClr val="00B050"/>
              </a:solidFill>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997"/>
    </mc:Choice>
    <mc:Fallback>
      <p:transition spd="slow" advTm="64997"/>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全相联映射动态载入过程</a:t>
            </a:r>
            <a:endParaRPr lang="zh-CN" altLang="en-US" dirty="0"/>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有效位</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数据块副本缓冲区</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访问序列</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22</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23</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49</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4A</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4B</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1C</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1D</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68721"/>
            <a:ext cx="12192000" cy="457200"/>
          </a:xfrm>
          <a:prstGeom prst="rect">
            <a:avLst/>
          </a:prstGeom>
          <a:solidFill>
            <a:schemeClr val="bg1">
              <a:lumMod val="85000"/>
            </a:schemeClr>
          </a:solidFill>
          <a:ln w="9525">
            <a:noFill/>
            <a:miter lim="800000"/>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panose="020B0503020204020204" pitchFamily="34" charset="-122"/>
                <a:ea typeface="微软雅黑" panose="020B0503020204020204" pitchFamily="34" charset="-122"/>
              </a:rPr>
              <a:t>cache 8</a:t>
            </a:r>
            <a:r>
              <a:rPr lang="zh-CN" altLang="en-US" sz="1400" b="1" dirty="0">
                <a:solidFill>
                  <a:srgbClr val="000000"/>
                </a:solidFill>
                <a:latin typeface="微软雅黑" panose="020B0503020204020204" pitchFamily="34" charset="-122"/>
                <a:ea typeface="微软雅黑" panose="020B0503020204020204" pitchFamily="34" charset="-122"/>
              </a:rPr>
              <a:t>行，块大小</a:t>
            </a:r>
            <a:r>
              <a:rPr lang="en-US" altLang="zh-CN" sz="1400" b="1" dirty="0">
                <a:solidFill>
                  <a:srgbClr val="000000"/>
                </a:solidFill>
                <a:latin typeface="微软雅黑" panose="020B0503020204020204" pitchFamily="34" charset="-122"/>
                <a:ea typeface="微软雅黑" panose="020B0503020204020204" pitchFamily="34" charset="-122"/>
              </a:rPr>
              <a:t>4W</a:t>
            </a:r>
            <a:r>
              <a:rPr lang="zh-CN" altLang="en-US" sz="1400" b="1" dirty="0">
                <a:solidFill>
                  <a:srgbClr val="000000"/>
                </a:solidFill>
                <a:latin typeface="微软雅黑" panose="020B0503020204020204" pitchFamily="34" charset="-122"/>
                <a:ea typeface="微软雅黑" panose="020B0503020204020204" pitchFamily="34" charset="-122"/>
              </a:rPr>
              <a:t>，主存</a:t>
            </a:r>
            <a:r>
              <a:rPr lang="en-US" altLang="zh-CN" sz="1400" b="1" dirty="0">
                <a:solidFill>
                  <a:srgbClr val="000000"/>
                </a:solidFill>
                <a:latin typeface="微软雅黑" panose="020B0503020204020204" pitchFamily="34" charset="-122"/>
                <a:ea typeface="微软雅黑" panose="020B0503020204020204" pitchFamily="34" charset="-122"/>
              </a:rPr>
              <a:t>2</a:t>
            </a:r>
            <a:r>
              <a:rPr lang="en-US" altLang="zh-CN" sz="1400" b="1" baseline="30000" dirty="0">
                <a:solidFill>
                  <a:srgbClr val="000000"/>
                </a:solidFill>
                <a:latin typeface="微软雅黑" panose="020B0503020204020204" pitchFamily="34" charset="-122"/>
                <a:ea typeface="微软雅黑" panose="020B0503020204020204" pitchFamily="34" charset="-122"/>
              </a:rPr>
              <a:t>9  </a:t>
            </a:r>
            <a:r>
              <a:rPr lang="en-US" altLang="zh-CN" sz="1400" b="1" dirty="0">
                <a:solidFill>
                  <a:srgbClr val="000000"/>
                </a:solidFill>
                <a:latin typeface="微软雅黑" panose="020B0503020204020204" pitchFamily="34" charset="-122"/>
                <a:ea typeface="微软雅黑" panose="020B0503020204020204" pitchFamily="34" charset="-122"/>
              </a:rPr>
              <a:t>W    cache</a:t>
            </a:r>
            <a:r>
              <a:rPr lang="zh-CN" altLang="en-US" sz="1400" b="1" dirty="0">
                <a:solidFill>
                  <a:srgbClr val="000000"/>
                </a:solidFill>
                <a:latin typeface="微软雅黑" panose="020B0503020204020204" pitchFamily="34" charset="-122"/>
                <a:ea typeface="微软雅黑" panose="020B0503020204020204" pitchFamily="34" charset="-122"/>
              </a:rPr>
              <a:t>总容量</a:t>
            </a:r>
            <a:r>
              <a:rPr lang="en-US" altLang="zh-CN" sz="1400" b="1"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000000"/>
                </a:solidFill>
                <a:latin typeface="微软雅黑" panose="020B0503020204020204" pitchFamily="34" charset="-122"/>
                <a:ea typeface="微软雅黑" panose="020B0503020204020204" pitchFamily="34" charset="-122"/>
              </a:rPr>
              <a:t>valid</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查找标记</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脏位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置换标记位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339933"/>
                </a:solidFill>
                <a:latin typeface="微软雅黑" panose="020B0503020204020204" pitchFamily="34" charset="-122"/>
                <a:ea typeface="微软雅黑" panose="020B0503020204020204" pitchFamily="34" charset="-122"/>
              </a:rPr>
              <a:t>数据块副本容量</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总行数</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比较结果</a:t>
            </a:r>
            <a:endParaRPr lang="en-US" altLang="zh-CN" sz="1100" dirty="0">
              <a:solidFill>
                <a:srgbClr val="000000"/>
              </a:solidFill>
              <a:latin typeface="微软雅黑" panose="020B0503020204020204" pitchFamily="34" charset="-122"/>
              <a:ea typeface="微软雅黑" panose="020B0503020204020204" pitchFamily="34" charset="-122"/>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en-US" altLang="zh-CN" sz="1100" dirty="0">
              <a:solidFill>
                <a:srgbClr val="000000"/>
              </a:solidFill>
              <a:latin typeface="微软雅黑" panose="020B0503020204020204" pitchFamily="34" charset="-122"/>
              <a:ea typeface="微软雅黑" panose="020B0503020204020204" pitchFamily="34" charset="-122"/>
            </a:endParaRP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L0</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49" name="矩形 348"/>
          <p:cNvSpPr/>
          <p:nvPr/>
        </p:nvSpPr>
        <p:spPr>
          <a:xfrm>
            <a:off x="2687782" y="1781295"/>
            <a:ext cx="1120607" cy="2406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主存字地址</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200" dirty="0">
                <a:solidFill>
                  <a:srgbClr val="FFFFFF"/>
                </a:solidFill>
                <a:latin typeface="微软雅黑" panose="020B0503020204020204" pitchFamily="34" charset="-122"/>
                <a:ea typeface="微软雅黑" panose="020B0503020204020204" pitchFamily="34" charset="-122"/>
              </a:rPr>
              <a:t>八路并发比较电路</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2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1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1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2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2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bldLvl="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endParaRPr lang="zh-CN" altLang="en-US" dirty="0"/>
          </a:p>
        </p:txBody>
      </p:sp>
      <p:sp>
        <p:nvSpPr>
          <p:cNvPr id="3" name="内容占位符 2"/>
          <p:cNvSpPr>
            <a:spLocks noGrp="1"/>
          </p:cNvSpPr>
          <p:nvPr>
            <p:ph idx="1"/>
          </p:nvPr>
        </p:nvSpPr>
        <p:spPr/>
        <p:txBody>
          <a:bodyPr/>
          <a:lstStyle/>
          <a:p>
            <a:r>
              <a:rPr lang="zh-CN" altLang="en-US" b="1" dirty="0"/>
              <a:t>块映射灵活，一对多映射</a:t>
            </a:r>
            <a:endParaRPr lang="zh-CN" altLang="en-US" b="1" dirty="0"/>
          </a:p>
          <a:p>
            <a:r>
              <a:rPr lang="en-US" altLang="zh-CN" b="1" dirty="0"/>
              <a:t>cache</a:t>
            </a:r>
            <a:r>
              <a:rPr lang="zh-CN" altLang="en-US" b="1" dirty="0"/>
              <a:t>满后才会出现块冲突</a:t>
            </a:r>
            <a:endParaRPr lang="zh-CN" altLang="en-US" b="1" dirty="0"/>
          </a:p>
          <a:p>
            <a:r>
              <a:rPr lang="zh-CN" altLang="en-US" b="1" dirty="0"/>
              <a:t>块冲突概率低，</a:t>
            </a:r>
            <a:r>
              <a:rPr lang="en-US" altLang="zh-CN" b="1" dirty="0"/>
              <a:t>cache</a:t>
            </a:r>
            <a:r>
              <a:rPr lang="zh-CN" altLang="en-US" b="1" dirty="0"/>
              <a:t>利用率高</a:t>
            </a:r>
            <a:endParaRPr lang="zh-CN" altLang="en-US" b="1" dirty="0"/>
          </a:p>
          <a:p>
            <a:r>
              <a:rPr lang="zh-CN" altLang="en-US" b="1" dirty="0"/>
              <a:t>淘汰算法复杂</a:t>
            </a:r>
            <a:endParaRPr lang="en-US" altLang="zh-CN" b="1" dirty="0"/>
          </a:p>
          <a:p>
            <a:r>
              <a:rPr lang="zh-CN" altLang="en-US" b="1" dirty="0"/>
              <a:t>命中率高</a:t>
            </a:r>
            <a:endParaRPr lang="zh-CN" altLang="en-US" b="1" dirty="0"/>
          </a:p>
          <a:p>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endParaRPr lang="zh-CN" altLang="en-US" dirty="0"/>
          </a:p>
        </p:txBody>
      </p:sp>
      <p:cxnSp>
        <p:nvCxnSpPr>
          <p:cNvPr id="9" name="直接箭头连接符 8"/>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2228777" y="1831398"/>
            <a:ext cx="4837758" cy="709139"/>
            <a:chOff x="13183" y="5280382"/>
            <a:chExt cx="4907182" cy="709117"/>
          </a:xfrm>
        </p:grpSpPr>
        <p:grpSp>
          <p:nvGrpSpPr>
            <p:cNvPr id="12" name="组合 183"/>
            <p:cNvGrpSpPr/>
            <p:nvPr/>
          </p:nvGrpSpPr>
          <p:grpSpPr bwMode="auto">
            <a:xfrm>
              <a:off x="1105462" y="5280382"/>
              <a:ext cx="3814903" cy="709117"/>
              <a:chOff x="1447798" y="5551488"/>
              <a:chExt cx="6848774" cy="1058578"/>
            </a:xfrm>
          </p:grpSpPr>
          <p:sp>
            <p:nvSpPr>
              <p:cNvPr id="14" name="Text Box 3"/>
              <p:cNvSpPr txBox="1">
                <a:spLocks noChangeArrowheads="1"/>
              </p:cNvSpPr>
              <p:nvPr/>
            </p:nvSpPr>
            <p:spPr bwMode="auto">
              <a:xfrm>
                <a:off x="6675119" y="6294885"/>
                <a:ext cx="951838" cy="315179"/>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地址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2518422" y="6294885"/>
                <a:ext cx="914788" cy="315181"/>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行索引</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index</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p:cNvSpPr txBox="1">
                <a:spLocks noChangeArrowheads="1"/>
              </p:cNvSpPr>
              <p:nvPr/>
            </p:nvSpPr>
            <p:spPr bwMode="auto">
              <a:xfrm>
                <a:off x="4311646" y="6294885"/>
                <a:ext cx="951838" cy="315181"/>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p:cNvSpPr txBox="1">
              <a:spLocks noChangeArrowheads="1"/>
            </p:cNvSpPr>
            <p:nvPr/>
          </p:nvSpPr>
          <p:spPr bwMode="auto">
            <a:xfrm>
              <a:off x="13183" y="5339187"/>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Line 16"/>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8" name="Line 16"/>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9" name="Line 16"/>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p:cNvGrpSpPr/>
          <p:nvPr/>
        </p:nvGrpSpPr>
        <p:grpSpPr>
          <a:xfrm>
            <a:off x="2484707" y="2664632"/>
            <a:ext cx="805325" cy="307777"/>
            <a:chOff x="2484707" y="2664632"/>
            <a:chExt cx="805325" cy="307777"/>
          </a:xfrm>
        </p:grpSpPr>
        <p:cxnSp>
          <p:nvCxnSpPr>
            <p:cNvPr id="41" name="直接箭头连接符 40"/>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p:cNvSpPr txBox="1">
              <a:spLocks noChangeArrowheads="1"/>
            </p:cNvSpPr>
            <p:nvPr/>
          </p:nvSpPr>
          <p:spPr bwMode="auto">
            <a:xfrm>
              <a:off x="2484707" y="2664632"/>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43" name="Text Box 52"/>
          <p:cNvSpPr txBox="1">
            <a:spLocks noChangeArrowheads="1"/>
          </p:cNvSpPr>
          <p:nvPr/>
        </p:nvSpPr>
        <p:spPr bwMode="auto">
          <a:xfrm>
            <a:off x="5240521" y="3059432"/>
            <a:ext cx="1849441"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p:cNvSpPr>
            <a:spLocks noChangeShapeType="1"/>
          </p:cNvSpPr>
          <p:nvPr/>
        </p:nvSpPr>
        <p:spPr bwMode="auto">
          <a:xfrm>
            <a:off x="7103056" y="3671317"/>
            <a:ext cx="1584961" cy="135636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6" name="Line 16"/>
          <p:cNvSpPr>
            <a:spLocks noChangeShapeType="1"/>
          </p:cNvSpPr>
          <p:nvPr/>
        </p:nvSpPr>
        <p:spPr bwMode="auto">
          <a:xfrm>
            <a:off x="7110677" y="4280916"/>
            <a:ext cx="1562100" cy="9677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7" name="Line 16"/>
          <p:cNvSpPr>
            <a:spLocks noChangeShapeType="1"/>
          </p:cNvSpPr>
          <p:nvPr/>
        </p:nvSpPr>
        <p:spPr bwMode="auto">
          <a:xfrm>
            <a:off x="7095437" y="5576316"/>
            <a:ext cx="1592580" cy="11049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8" name="Line 16"/>
          <p:cNvSpPr>
            <a:spLocks noChangeShapeType="1"/>
          </p:cNvSpPr>
          <p:nvPr/>
        </p:nvSpPr>
        <p:spPr bwMode="auto">
          <a:xfrm>
            <a:off x="7103057" y="4943857"/>
            <a:ext cx="1569720" cy="533399"/>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9" name="矩形 48"/>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微软雅黑" panose="020B0503020204020204" pitchFamily="34" charset="-122"/>
                <a:ea typeface="微软雅黑" panose="020B0503020204020204" pitchFamily="34" charset="-122"/>
              </a:rPr>
              <a:t>1</a:t>
            </a:r>
            <a:r>
              <a:rPr lang="zh-CN" altLang="en-US" sz="1400" b="1">
                <a:solidFill>
                  <a:schemeClr val="tx1"/>
                </a:solidFill>
                <a:latin typeface="微软雅黑" panose="020B0503020204020204" pitchFamily="34" charset="-122"/>
                <a:ea typeface="微软雅黑" panose="020B0503020204020204" pitchFamily="34" charset="-122"/>
              </a:rPr>
              <a:t>路比较</a:t>
            </a: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50" name="肘形连接符 13"/>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p:cNvGrpSpPr/>
          <p:nvPr/>
        </p:nvGrpSpPr>
        <p:grpSpPr>
          <a:xfrm>
            <a:off x="8676476" y="1698730"/>
            <a:ext cx="1627913" cy="4127879"/>
            <a:chOff x="8903859" y="1174474"/>
            <a:chExt cx="1627913" cy="4127879"/>
          </a:xfrm>
        </p:grpSpPr>
        <p:sp>
          <p:nvSpPr>
            <p:cNvPr id="59"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主存</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60" name="组合 59"/>
            <p:cNvGrpSpPr/>
            <p:nvPr/>
          </p:nvGrpSpPr>
          <p:grpSpPr>
            <a:xfrm>
              <a:off x="8903859" y="1486390"/>
              <a:ext cx="1627913" cy="3815963"/>
              <a:chOff x="8903859" y="1486390"/>
              <a:chExt cx="1627913" cy="4057929"/>
            </a:xfrm>
          </p:grpSpPr>
          <p:sp>
            <p:nvSpPr>
              <p:cNvPr id="61" name="矩形 60"/>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a:t>
                </a:r>
                <a:r>
                  <a:rPr kumimoji="0" lang="en-US" altLang="zh-CN"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p:cNvGrpSpPr/>
          <p:nvPr/>
        </p:nvGrpSpPr>
        <p:grpSpPr>
          <a:xfrm>
            <a:off x="2638425" y="3378497"/>
            <a:ext cx="4440932" cy="2448112"/>
            <a:chOff x="2638425" y="3378497"/>
            <a:chExt cx="4440932" cy="2448112"/>
          </a:xfrm>
        </p:grpSpPr>
        <p:sp>
          <p:nvSpPr>
            <p:cNvPr id="5" name="矩形 4"/>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67623" y="4678325"/>
              <a:ext cx="4308316" cy="498370"/>
              <a:chOff x="2951981" y="2952785"/>
              <a:chExt cx="4308316" cy="498370"/>
            </a:xfrm>
          </p:grpSpPr>
          <p:sp>
            <p:nvSpPr>
              <p:cNvPr id="24" name="TextBox 132"/>
              <p:cNvSpPr txBox="1">
                <a:spLocks noChangeArrowheads="1"/>
              </p:cNvSpPr>
              <p:nvPr/>
            </p:nvSpPr>
            <p:spPr bwMode="auto">
              <a:xfrm>
                <a:off x="2951981" y="3048677"/>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638425" y="5328239"/>
              <a:ext cx="4435805" cy="498370"/>
              <a:chOff x="2824492" y="2952785"/>
              <a:chExt cx="4435805" cy="498370"/>
            </a:xfrm>
          </p:grpSpPr>
          <p:sp>
            <p:nvSpPr>
              <p:cNvPr id="31" name="TextBox 132"/>
              <p:cNvSpPr txBox="1">
                <a:spLocks noChangeArrowheads="1"/>
              </p:cNvSpPr>
              <p:nvPr/>
            </p:nvSpPr>
            <p:spPr bwMode="auto">
              <a:xfrm>
                <a:off x="2824492" y="3048677"/>
                <a:ext cx="753495"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739291" y="3378497"/>
              <a:ext cx="4340066" cy="498370"/>
              <a:chOff x="2920231" y="2952785"/>
              <a:chExt cx="4340066" cy="498370"/>
            </a:xfrm>
          </p:grpSpPr>
          <p:sp>
            <p:nvSpPr>
              <p:cNvPr id="52" name="TextBox 132"/>
              <p:cNvSpPr txBox="1">
                <a:spLocks noChangeArrowheads="1"/>
              </p:cNvSpPr>
              <p:nvPr/>
            </p:nvSpPr>
            <p:spPr bwMode="auto">
              <a:xfrm>
                <a:off x="2920231" y="3048677"/>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4" name="矩形 53"/>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1" name="TextBox 132"/>
            <p:cNvSpPr txBox="1">
              <a:spLocks noChangeArrowheads="1"/>
            </p:cNvSpPr>
            <p:nvPr/>
          </p:nvSpPr>
          <p:spPr bwMode="auto">
            <a:xfrm>
              <a:off x="2730466" y="4004580"/>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sp>
        <p:nvSpPr>
          <p:cNvPr id="82" name="AutoShape 6"/>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p:cNvSpPr txBox="1">
            <a:spLocks noChangeArrowheads="1"/>
          </p:cNvSpPr>
          <p:nvPr/>
        </p:nvSpPr>
        <p:spPr bwMode="auto">
          <a:xfrm>
            <a:off x="10450972" y="2329394"/>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0</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6" name="TextBox 132"/>
          <p:cNvSpPr txBox="1">
            <a:spLocks noChangeArrowheads="1"/>
          </p:cNvSpPr>
          <p:nvPr/>
        </p:nvSpPr>
        <p:spPr bwMode="auto">
          <a:xfrm>
            <a:off x="10450972" y="3289807"/>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7" name="TextBox 132"/>
          <p:cNvSpPr txBox="1">
            <a:spLocks noChangeArrowheads="1"/>
          </p:cNvSpPr>
          <p:nvPr/>
        </p:nvSpPr>
        <p:spPr bwMode="auto">
          <a:xfrm>
            <a:off x="10427037" y="5192479"/>
            <a:ext cx="91504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m-1</a:t>
            </a:r>
            <a:r>
              <a:rPr lang="zh-CN" altLang="en-US" sz="1400" b="1" dirty="0">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118994" y="2284348"/>
            <a:ext cx="494471" cy="361234"/>
            <a:chOff x="3118994" y="2284348"/>
            <a:chExt cx="494471" cy="361234"/>
          </a:xfrm>
        </p:grpSpPr>
        <p:cxnSp>
          <p:nvCxnSpPr>
            <p:cNvPr id="88" name="直接箭头连接符 87"/>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p:cNvSpPr txBox="1">
              <a:spLocks noChangeArrowheads="1"/>
            </p:cNvSpPr>
            <p:nvPr/>
          </p:nvSpPr>
          <p:spPr bwMode="auto">
            <a:xfrm>
              <a:off x="3118994" y="2284348"/>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4161004" y="3474389"/>
            <a:ext cx="1084644" cy="2261391"/>
            <a:chOff x="4161004" y="3474389"/>
            <a:chExt cx="1084644" cy="2261391"/>
          </a:xfrm>
        </p:grpSpPr>
        <p:sp>
          <p:nvSpPr>
            <p:cNvPr id="100" name="矩形 99"/>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a:t>
              </a:r>
              <a:r>
                <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p:cNvGrpSpPr/>
          <p:nvPr/>
        </p:nvGrpSpPr>
        <p:grpSpPr>
          <a:xfrm>
            <a:off x="3391920" y="3474389"/>
            <a:ext cx="675355" cy="2261391"/>
            <a:chOff x="3391920" y="3474389"/>
            <a:chExt cx="675355" cy="2261391"/>
          </a:xfrm>
        </p:grpSpPr>
        <p:sp>
          <p:nvSpPr>
            <p:cNvPr id="105" name="矩形 104"/>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矩形 105"/>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矩形 107"/>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4" name="组合 113"/>
          <p:cNvGrpSpPr/>
          <p:nvPr/>
        </p:nvGrpSpPr>
        <p:grpSpPr>
          <a:xfrm>
            <a:off x="5352943" y="3474389"/>
            <a:ext cx="1633035" cy="2261391"/>
            <a:chOff x="5352943" y="3474389"/>
            <a:chExt cx="1633035" cy="2261391"/>
          </a:xfrm>
        </p:grpSpPr>
        <p:sp>
          <p:nvSpPr>
            <p:cNvPr id="110" name="矩形 109"/>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1" name="矩形 110"/>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2" name="矩形 111"/>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3" name="矩形 112"/>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30" name="Text Box 66"/>
          <p:cNvSpPr txBox="1">
            <a:spLocks noChangeArrowheads="1"/>
          </p:cNvSpPr>
          <p:nvPr/>
        </p:nvSpPr>
        <p:spPr bwMode="auto">
          <a:xfrm>
            <a:off x="2972743" y="381329"/>
            <a:ext cx="5688012" cy="40011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panose="020B0503020204020204" pitchFamily="34" charset="-122"/>
                <a:ea typeface="微软雅黑" panose="020B0503020204020204" pitchFamily="34" charset="-122"/>
              </a:rPr>
              <a:t>cache</a:t>
            </a:r>
            <a:r>
              <a:rPr kumimoji="1" lang="zh-CN" altLang="en-US" b="1" dirty="0">
                <a:solidFill>
                  <a:srgbClr val="080808"/>
                </a:solidFill>
                <a:latin typeface="微软雅黑" panose="020B0503020204020204" pitchFamily="34" charset="-122"/>
                <a:ea typeface="微软雅黑" panose="020B0503020204020204" pitchFamily="34" charset="-122"/>
              </a:rPr>
              <a:t>块号</a:t>
            </a:r>
            <a:r>
              <a:rPr kumimoji="1" lang="en-US" altLang="zh-CN" b="1" dirty="0" err="1">
                <a:solidFill>
                  <a:srgbClr val="080808"/>
                </a:solidFill>
                <a:latin typeface="微软雅黑" panose="020B0503020204020204" pitchFamily="34" charset="-122"/>
                <a:ea typeface="微软雅黑" panose="020B0503020204020204" pitchFamily="34" charset="-122"/>
              </a:rPr>
              <a:t>i</a:t>
            </a:r>
            <a:r>
              <a:rPr kumimoji="1" lang="en-US" altLang="zh-CN" b="1" dirty="0">
                <a:solidFill>
                  <a:srgbClr val="080808"/>
                </a:solidFill>
                <a:latin typeface="微软雅黑" panose="020B0503020204020204" pitchFamily="34" charset="-122"/>
                <a:ea typeface="微软雅黑" panose="020B0503020204020204" pitchFamily="34" charset="-122"/>
              </a:rPr>
              <a:t>,   </a:t>
            </a:r>
            <a:r>
              <a:rPr kumimoji="1" lang="zh-CN" altLang="en-US" b="1" dirty="0">
                <a:solidFill>
                  <a:srgbClr val="080808"/>
                </a:solidFill>
                <a:latin typeface="微软雅黑" panose="020B0503020204020204" pitchFamily="34" charset="-122"/>
                <a:ea typeface="微软雅黑" panose="020B0503020204020204" pitchFamily="34" charset="-122"/>
              </a:rPr>
              <a:t>共</a:t>
            </a:r>
            <a:r>
              <a:rPr kumimoji="1" lang="en-US" altLang="zh-CN" b="1" dirty="0">
                <a:solidFill>
                  <a:srgbClr val="080808"/>
                </a:solidFill>
                <a:latin typeface="微软雅黑" panose="020B0503020204020204" pitchFamily="34" charset="-122"/>
                <a:ea typeface="微软雅黑" panose="020B0503020204020204" pitchFamily="34" charset="-122"/>
              </a:rPr>
              <a:t>n</a:t>
            </a:r>
            <a:r>
              <a:rPr kumimoji="1" lang="zh-CN" altLang="en-US" b="1" dirty="0">
                <a:solidFill>
                  <a:srgbClr val="080808"/>
                </a:solidFill>
                <a:latin typeface="微软雅黑" panose="020B0503020204020204" pitchFamily="34" charset="-122"/>
                <a:ea typeface="微软雅黑" panose="020B0503020204020204" pitchFamily="34" charset="-122"/>
              </a:rPr>
              <a:t>块，主存块号</a:t>
            </a:r>
            <a:r>
              <a:rPr kumimoji="1" lang="en-US" altLang="zh-CN" b="1" dirty="0">
                <a:solidFill>
                  <a:srgbClr val="080808"/>
                </a:solidFill>
                <a:latin typeface="微软雅黑" panose="020B0503020204020204" pitchFamily="34" charset="-122"/>
                <a:ea typeface="微软雅黑" panose="020B0503020204020204" pitchFamily="34" charset="-122"/>
              </a:rPr>
              <a:t>j</a:t>
            </a:r>
            <a:r>
              <a:rPr kumimoji="1" lang="zh-CN" altLang="en-US" b="1" dirty="0">
                <a:solidFill>
                  <a:srgbClr val="080808"/>
                </a:solidFill>
                <a:latin typeface="微软雅黑" panose="020B0503020204020204" pitchFamily="34" charset="-122"/>
                <a:ea typeface="微软雅黑" panose="020B0503020204020204" pitchFamily="34" charset="-122"/>
              </a:rPr>
              <a:t>，</a:t>
            </a:r>
            <a:r>
              <a:rPr kumimoji="1" lang="en-US" altLang="zh-CN" b="1" dirty="0" err="1">
                <a:solidFill>
                  <a:srgbClr val="0000FF"/>
                </a:solidFill>
                <a:latin typeface="微软雅黑" panose="020B0503020204020204" pitchFamily="34" charset="-122"/>
              </a:rPr>
              <a:t>i</a:t>
            </a:r>
            <a:r>
              <a:rPr kumimoji="1" lang="en-US" altLang="zh-CN" b="1" dirty="0">
                <a:solidFill>
                  <a:srgbClr val="0000FF"/>
                </a:solidFill>
                <a:latin typeface="微软雅黑" panose="020B0503020204020204" pitchFamily="34" charset="-122"/>
              </a:rPr>
              <a:t>=j mod n</a:t>
            </a:r>
            <a:endParaRPr kumimoji="1" lang="en-US" altLang="zh-CN" b="1" dirty="0">
              <a:solidFill>
                <a:srgbClr val="0000FF"/>
              </a:solidFill>
              <a:latin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420"/>
    </mc:Choice>
    <mc:Fallback>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3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righ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300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22" presetClass="entr" presetSubtype="2" repeatCount="3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right)">
                                      <p:cBhvr>
                                        <p:cTn id="30" dur="500"/>
                                        <p:tgtEl>
                                          <p:spTgt spid="46"/>
                                        </p:tgtEl>
                                      </p:cBhvr>
                                    </p:animEffect>
                                  </p:childTnLst>
                                </p:cTn>
                              </p:par>
                              <p:par>
                                <p:cTn id="31" presetID="22" presetClass="entr" presetSubtype="2" repeatCount="3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par>
                                <p:cTn id="34" presetID="22" presetClass="entr" presetSubtype="2" repeatCount="300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up)">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up)">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up)">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righ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a:t>
            </a:r>
            <a:r>
              <a:rPr lang="zh-CN" altLang="en-US"/>
              <a:t>实现 </a:t>
            </a:r>
            <a:r>
              <a:rPr lang="en-US" altLang="zh-CN"/>
              <a:t>(</a:t>
            </a:r>
            <a:r>
              <a:rPr lang="zh-CN" altLang="en-US"/>
              <a:t>构造观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626331" y="937710"/>
              <a:ext cx="1252120"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主存字地址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L0</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L1</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L2</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L3</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L4</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L5</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L6</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L7</a:t>
                </a:r>
                <a:endParaRPr lang="zh-CN" altLang="en-US" sz="14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    </a:t>
              </a:r>
              <a:r>
                <a:rPr lang="en-US" altLang="zh-CN" sz="1400" b="1" i="1" dirty="0">
                  <a:solidFill>
                    <a:srgbClr val="000000"/>
                  </a:solidFill>
                  <a:latin typeface="Arial" panose="020B0604020202020204" pitchFamily="34" charset="0"/>
                  <a:ea typeface="华文细黑" panose="02010600040101010101" pitchFamily="2" charset="-122"/>
                </a:rPr>
                <a:t>Hit</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panose="020B0604020202020204" pitchFamily="34" charset="0"/>
                  <a:ea typeface="华文细黑" panose="02010600040101010101" pitchFamily="2" charset="-122"/>
                </a:rPr>
                <a:t>L1</a:t>
              </a:r>
              <a:endParaRPr lang="zh-CN" altLang="en-US" sz="1400" i="1" dirty="0">
                <a:ln>
                  <a:solidFill>
                    <a:srgbClr val="00CC00"/>
                  </a:solidFill>
                </a:ln>
                <a:solidFill>
                  <a:srgbClr val="00CC00"/>
                </a:solidFill>
                <a:latin typeface="Arial" panose="020B0604020202020204" pitchFamily="34" charset="0"/>
                <a:ea typeface="华文细黑" panose="02010600040101010101"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panose="020B0503020204020204" pitchFamily="34" charset="-122"/>
                  <a:ea typeface="微软雅黑" panose="020B0503020204020204" pitchFamily="34" charset="-122"/>
                </a:rPr>
                <a:t>L1</a:t>
              </a:r>
              <a:endParaRPr lang="zh-CN" altLang="en-US" sz="1100" b="1" dirty="0">
                <a:solidFill>
                  <a:srgbClr val="1FB965"/>
                </a:solidFill>
                <a:latin typeface="微软雅黑" panose="020B0503020204020204" pitchFamily="34" charset="-122"/>
                <a:ea typeface="微软雅黑" panose="020B0503020204020204" pitchFamily="34" charset="-122"/>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p:nvPr/>
            </p:nvCxnSpPr>
            <p:spPr>
              <a:xfrm>
                <a:off x="7760774" y="3923607"/>
                <a:ext cx="0" cy="129261"/>
              </a:xfrm>
              <a:prstGeom prst="line">
                <a:avLst/>
              </a:prstGeom>
              <a:solidFill>
                <a:schemeClr val="bg1"/>
              </a:solidFill>
              <a:ln w="28575" cap="sq">
                <a:solidFill>
                  <a:srgbClr val="00B050"/>
                </a:solidFill>
                <a:miter lim="800000"/>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L1</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6838">
        <p15:prstTrans prst="pageCurlDouble"/>
      </p:transition>
    </mc:Choice>
    <mc:Fallback>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par>
                                <p:cTn id="73" presetID="22" presetClass="entr" presetSubtype="4" fill="hold" nodeType="withEffect">
                                  <p:stCondLst>
                                    <p:cond delay="0"/>
                                  </p:stCondLst>
                                  <p:childTnLst>
                                    <p:set>
                                      <p:cBhvr>
                                        <p:cTn id="74" dur="1" fill="hold">
                                          <p:stCondLst>
                                            <p:cond delay="0"/>
                                          </p:stCondLst>
                                        </p:cTn>
                                        <p:tgtEl>
                                          <p:spTgt spid="379"/>
                                        </p:tgtEl>
                                        <p:attrNameLst>
                                          <p:attrName>style.visibility</p:attrName>
                                        </p:attrNameLst>
                                      </p:cBhvr>
                                      <p:to>
                                        <p:strVal val="visible"/>
                                      </p:to>
                                    </p:set>
                                    <p:animEffect transition="in" filter="wipe(down)">
                                      <p:cBhvr>
                                        <p:cTn id="75" dur="500"/>
                                        <p:tgtEl>
                                          <p:spTgt spid="37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36"/>
                                        </p:tgtEl>
                                        <p:attrNameLst>
                                          <p:attrName>style.visibility</p:attrName>
                                        </p:attrNameLst>
                                      </p:cBhvr>
                                      <p:to>
                                        <p:strVal val="visible"/>
                                      </p:to>
                                    </p:set>
                                    <p:animEffect transition="in" filter="wipe(left)">
                                      <p:cBhvr>
                                        <p:cTn id="80" dur="500"/>
                                        <p:tgtEl>
                                          <p:spTgt spid="23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40"/>
                                        </p:tgtEl>
                                        <p:attrNameLst>
                                          <p:attrName>style.visibility</p:attrName>
                                        </p:attrNameLst>
                                      </p:cBhvr>
                                      <p:to>
                                        <p:strVal val="visible"/>
                                      </p:to>
                                    </p:set>
                                    <p:animEffect transition="in" filter="wipe(up)">
                                      <p:cBhvr>
                                        <p:cTn id="85" dur="500"/>
                                        <p:tgtEl>
                                          <p:spTgt spid="240"/>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260"/>
                                        </p:tgtEl>
                                        <p:attrNameLst>
                                          <p:attrName>style.visibility</p:attrName>
                                        </p:attrNameLst>
                                      </p:cBhvr>
                                      <p:to>
                                        <p:strVal val="visible"/>
                                      </p:to>
                                    </p:set>
                                    <p:animEffect transition="in" filter="wipe(up)">
                                      <p:cBhvr>
                                        <p:cTn id="89" dur="500"/>
                                        <p:tgtEl>
                                          <p:spTgt spid="26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57"/>
                                        </p:tgtEl>
                                        <p:attrNameLst>
                                          <p:attrName>style.visibility</p:attrName>
                                        </p:attrNameLst>
                                      </p:cBhvr>
                                      <p:to>
                                        <p:strVal val="visible"/>
                                      </p:to>
                                    </p:set>
                                    <p:animEffect transition="in" filter="wipe(left)">
                                      <p:cBhvr>
                                        <p:cTn id="94" dur="500"/>
                                        <p:tgtEl>
                                          <p:spTgt spid="25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wipe(left)">
                                      <p:cBhvr>
                                        <p:cTn id="99" dur="500"/>
                                        <p:tgtEl>
                                          <p:spTgt spid="42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546"/>
                                        </p:tgtEl>
                                        <p:attrNameLst>
                                          <p:attrName>style.visibility</p:attrName>
                                        </p:attrNameLst>
                                      </p:cBhvr>
                                      <p:to>
                                        <p:strVal val="visible"/>
                                      </p:to>
                                    </p:set>
                                    <p:animEffect transition="in" filter="wipe(left)">
                                      <p:cBhvr>
                                        <p:cTn id="104" dur="500"/>
                                        <p:tgtEl>
                                          <p:spTgt spid="546"/>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547"/>
                                        </p:tgtEl>
                                        <p:attrNameLst>
                                          <p:attrName>style.visibility</p:attrName>
                                        </p:attrNameLst>
                                      </p:cBhvr>
                                      <p:to>
                                        <p:strVal val="visible"/>
                                      </p:to>
                                    </p:set>
                                    <p:animEffect transition="in" filter="wipe(up)">
                                      <p:cBhvr>
                                        <p:cTn id="108" dur="500"/>
                                        <p:tgtEl>
                                          <p:spTgt spid="5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up)">
                                      <p:cBhvr>
                                        <p:cTn id="113" dur="500"/>
                                        <p:tgtEl>
                                          <p:spTgt spid="241"/>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242"/>
                                        </p:tgtEl>
                                        <p:attrNameLst>
                                          <p:attrName>style.visibility</p:attrName>
                                        </p:attrNameLst>
                                      </p:cBhvr>
                                      <p:to>
                                        <p:strVal val="visible"/>
                                      </p:to>
                                    </p:set>
                                    <p:animEffect transition="in" filter="wipe(left)">
                                      <p:cBhvr>
                                        <p:cTn id="117" dur="500"/>
                                        <p:tgtEl>
                                          <p:spTgt spid="24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256"/>
                                        </p:tgtEl>
                                        <p:attrNameLst>
                                          <p:attrName>style.visibility</p:attrName>
                                        </p:attrNameLst>
                                      </p:cBhvr>
                                      <p:to>
                                        <p:strVal val="visible"/>
                                      </p:to>
                                    </p:set>
                                    <p:animEffect transition="in" filter="wipe(up)">
                                      <p:cBhvr>
                                        <p:cTn id="122" dur="500"/>
                                        <p:tgtEl>
                                          <p:spTgt spid="25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247"/>
                                        </p:tgtEl>
                                        <p:attrNameLst>
                                          <p:attrName>style.visibility</p:attrName>
                                        </p:attrNameLst>
                                      </p:cBhvr>
                                      <p:to>
                                        <p:strVal val="visible"/>
                                      </p:to>
                                    </p:set>
                                    <p:animEffect transition="in" filter="wipe(left)">
                                      <p:cBhvr>
                                        <p:cTn id="127" dur="500"/>
                                        <p:tgtEl>
                                          <p:spTgt spid="247"/>
                                        </p:tgtEl>
                                      </p:cBhvr>
                                    </p:animEffect>
                                  </p:childTnLst>
                                </p:cTn>
                              </p:par>
                            </p:childTnLst>
                          </p:cTn>
                        </p:par>
                        <p:par>
                          <p:cTn id="128" fill="hold">
                            <p:stCondLst>
                              <p:cond delay="500"/>
                            </p:stCondLst>
                            <p:childTnLst>
                              <p:par>
                                <p:cTn id="129" presetID="22" presetClass="entr" presetSubtype="4" fill="hold" nodeType="afterEffect">
                                  <p:stCondLst>
                                    <p:cond delay="0"/>
                                  </p:stCondLst>
                                  <p:childTnLst>
                                    <p:set>
                                      <p:cBhvr>
                                        <p:cTn id="130" dur="1" fill="hold">
                                          <p:stCondLst>
                                            <p:cond delay="0"/>
                                          </p:stCondLst>
                                        </p:cTn>
                                        <p:tgtEl>
                                          <p:spTgt spid="246"/>
                                        </p:tgtEl>
                                        <p:attrNameLst>
                                          <p:attrName>style.visibility</p:attrName>
                                        </p:attrNameLst>
                                      </p:cBhvr>
                                      <p:to>
                                        <p:strVal val="visible"/>
                                      </p:to>
                                    </p:set>
                                    <p:animEffect transition="in" filter="wipe(down)">
                                      <p:cBhvr>
                                        <p:cTn id="131" dur="500"/>
                                        <p:tgtEl>
                                          <p:spTgt spid="246"/>
                                        </p:tgtEl>
                                      </p:cBhvr>
                                    </p:animEffect>
                                  </p:childTnLst>
                                </p:cTn>
                              </p:par>
                            </p:childTnLst>
                          </p:cTn>
                        </p:par>
                        <p:par>
                          <p:cTn id="132" fill="hold">
                            <p:stCondLst>
                              <p:cond delay="1000"/>
                            </p:stCondLst>
                            <p:childTnLst>
                              <p:par>
                                <p:cTn id="133" presetID="22" presetClass="entr" presetSubtype="1" fill="hold" nodeType="afterEffect">
                                  <p:stCondLst>
                                    <p:cond delay="0"/>
                                  </p:stCondLst>
                                  <p:childTnLst>
                                    <p:set>
                                      <p:cBhvr>
                                        <p:cTn id="134" dur="1" fill="hold">
                                          <p:stCondLst>
                                            <p:cond delay="0"/>
                                          </p:stCondLst>
                                        </p:cTn>
                                        <p:tgtEl>
                                          <p:spTgt spid="248"/>
                                        </p:tgtEl>
                                        <p:attrNameLst>
                                          <p:attrName>style.visibility</p:attrName>
                                        </p:attrNameLst>
                                      </p:cBhvr>
                                      <p:to>
                                        <p:strVal val="visible"/>
                                      </p:to>
                                    </p:set>
                                    <p:animEffect transition="in" filter="wipe(up)">
                                      <p:cBhvr>
                                        <p:cTn id="135" dur="500"/>
                                        <p:tgtEl>
                                          <p:spTgt spid="24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243"/>
                                        </p:tgtEl>
                                        <p:attrNameLst>
                                          <p:attrName>style.visibility</p:attrName>
                                        </p:attrNameLst>
                                      </p:cBhvr>
                                      <p:to>
                                        <p:strVal val="visible"/>
                                      </p:to>
                                    </p:set>
                                    <p:animEffect transition="in" filter="wipe(left)">
                                      <p:cBhvr>
                                        <p:cTn id="140" dur="500"/>
                                        <p:tgtEl>
                                          <p:spTgt spid="24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263"/>
                                        </p:tgtEl>
                                        <p:attrNameLst>
                                          <p:attrName>style.visibility</p:attrName>
                                        </p:attrNameLst>
                                      </p:cBhvr>
                                      <p:to>
                                        <p:strVal val="visible"/>
                                      </p:to>
                                    </p:set>
                                    <p:animEffect transition="in" filter="wipe(left)">
                                      <p:cBhvr>
                                        <p:cTn id="144" dur="500"/>
                                        <p:tgtEl>
                                          <p:spTgt spid="263"/>
                                        </p:tgtEl>
                                      </p:cBhvr>
                                    </p:animEffect>
                                  </p:childTnLst>
                                </p:cTn>
                              </p:par>
                            </p:childTnLst>
                          </p:cTn>
                        </p:par>
                        <p:par>
                          <p:cTn id="145" fill="hold">
                            <p:stCondLst>
                              <p:cond delay="1000"/>
                            </p:stCondLst>
                            <p:childTnLst>
                              <p:par>
                                <p:cTn id="146" presetID="22" presetClass="entr" presetSubtype="1" fill="hold" nodeType="afterEffect">
                                  <p:stCondLst>
                                    <p:cond delay="0"/>
                                  </p:stCondLst>
                                  <p:childTnLst>
                                    <p:set>
                                      <p:cBhvr>
                                        <p:cTn id="147" dur="1" fill="hold">
                                          <p:stCondLst>
                                            <p:cond delay="0"/>
                                          </p:stCondLst>
                                        </p:cTn>
                                        <p:tgtEl>
                                          <p:spTgt spid="371"/>
                                        </p:tgtEl>
                                        <p:attrNameLst>
                                          <p:attrName>style.visibility</p:attrName>
                                        </p:attrNameLst>
                                      </p:cBhvr>
                                      <p:to>
                                        <p:strVal val="visible"/>
                                      </p:to>
                                    </p:set>
                                    <p:animEffect transition="in" filter="wipe(up)">
                                      <p:cBhvr>
                                        <p:cTn id="148" dur="500"/>
                                        <p:tgtEl>
                                          <p:spTgt spid="371"/>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278"/>
                                        </p:tgtEl>
                                        <p:attrNameLst>
                                          <p:attrName>style.visibility</p:attrName>
                                        </p:attrNameLst>
                                      </p:cBhvr>
                                      <p:to>
                                        <p:strVal val="visible"/>
                                      </p:to>
                                    </p:set>
                                    <p:animEffect transition="in" filter="wipe(left)">
                                      <p:cBhvr>
                                        <p:cTn id="152" dur="500"/>
                                        <p:tgtEl>
                                          <p:spTgt spid="27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244"/>
                                        </p:tgtEl>
                                        <p:attrNameLst>
                                          <p:attrName>style.visibility</p:attrName>
                                        </p:attrNameLst>
                                      </p:cBhvr>
                                      <p:to>
                                        <p:strVal val="visible"/>
                                      </p:to>
                                    </p:set>
                                    <p:animEffect transition="in" filter="wipe(left)">
                                      <p:cBhvr>
                                        <p:cTn id="157" dur="500"/>
                                        <p:tgtEl>
                                          <p:spTgt spid="244"/>
                                        </p:tgtEl>
                                      </p:cBhvr>
                                    </p:animEffect>
                                  </p:childTnLst>
                                </p:cTn>
                              </p:par>
                            </p:childTnLst>
                          </p:cTn>
                        </p:par>
                        <p:par>
                          <p:cTn id="158" fill="hold">
                            <p:stCondLst>
                              <p:cond delay="500"/>
                            </p:stCondLst>
                            <p:childTnLst>
                              <p:par>
                                <p:cTn id="159" presetID="22" presetClass="entr" presetSubtype="1" fill="hold" nodeType="afterEffect">
                                  <p:stCondLst>
                                    <p:cond delay="0"/>
                                  </p:stCondLst>
                                  <p:childTnLst>
                                    <p:set>
                                      <p:cBhvr>
                                        <p:cTn id="160" dur="1" fill="hold">
                                          <p:stCondLst>
                                            <p:cond delay="0"/>
                                          </p:stCondLst>
                                        </p:cTn>
                                        <p:tgtEl>
                                          <p:spTgt spid="245"/>
                                        </p:tgtEl>
                                        <p:attrNameLst>
                                          <p:attrName>style.visibility</p:attrName>
                                        </p:attrNameLst>
                                      </p:cBhvr>
                                      <p:to>
                                        <p:strVal val="visible"/>
                                      </p:to>
                                    </p:set>
                                    <p:animEffect transition="in" filter="wipe(up)">
                                      <p:cBhvr>
                                        <p:cTn id="161" dur="500"/>
                                        <p:tgtEl>
                                          <p:spTgt spid="24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72"/>
                                        </p:tgtEl>
                                        <p:attrNameLst>
                                          <p:attrName>style.visibility</p:attrName>
                                        </p:attrNameLst>
                                      </p:cBhvr>
                                      <p:to>
                                        <p:strVal val="visible"/>
                                      </p:to>
                                    </p:set>
                                    <p:animEffect transition="in" filter="wipe(left)">
                                      <p:cBhvr>
                                        <p:cTn id="166"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endParaRPr lang="zh-CN" altLang="en-US" dirty="0"/>
          </a:p>
        </p:txBody>
      </p:sp>
      <p:grpSp>
        <p:nvGrpSpPr>
          <p:cNvPr id="8" name="组合 7"/>
          <p:cNvGrpSpPr/>
          <p:nvPr/>
        </p:nvGrpSpPr>
        <p:grpSpPr>
          <a:xfrm>
            <a:off x="2250605" y="1450742"/>
            <a:ext cx="8317118" cy="4620665"/>
            <a:chOff x="1941418" y="1185359"/>
            <a:chExt cx="9249440" cy="5138626"/>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59"/>
              <a:ext cx="2419727" cy="552228"/>
              <a:chOff x="2043018" y="937709"/>
              <a:chExt cx="2419727" cy="552228"/>
            </a:xfrm>
          </p:grpSpPr>
          <p:sp>
            <p:nvSpPr>
              <p:cNvPr id="369" name="矩形 368"/>
              <p:cNvSpPr/>
              <p:nvPr/>
            </p:nvSpPr>
            <p:spPr>
              <a:xfrm>
                <a:off x="2572343" y="937709"/>
                <a:ext cx="1362857" cy="276920"/>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a:t>
                </a:r>
                <a:r>
                  <a:rPr lang="zh-CN" altLang="en-US" sz="1400" b="1" kern="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字</a:t>
                </a: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地址</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L0</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L1</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L2</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L3</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L4</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L5</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L6</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L7</a:t>
                  </a:r>
                  <a:endParaRPr lang="zh-CN" altLang="en-US" sz="12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1</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0</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2</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3</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endParaRPr lang="zh-CN" altLang="en-US" sz="11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Hit/miss</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8" name="Text Box 51"/>
          <p:cNvSpPr txBox="1">
            <a:spLocks noChangeArrowheads="1"/>
          </p:cNvSpPr>
          <p:nvPr/>
        </p:nvSpPr>
        <p:spPr bwMode="auto">
          <a:xfrm>
            <a:off x="0" y="929213"/>
            <a:ext cx="12192000" cy="349250"/>
          </a:xfrm>
          <a:prstGeom prst="rect">
            <a:avLst/>
          </a:prstGeom>
          <a:solidFill>
            <a:srgbClr val="FFFFFF">
              <a:lumMod val="85000"/>
            </a:srgbClr>
          </a:solidFill>
          <a:ln w="9525">
            <a:noFill/>
            <a:miter lim="800000"/>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lang="en-US" altLang="zh-CN" sz="1400" b="1" kern="0" dirty="0">
                <a:solidFill>
                  <a:srgbClr val="000000"/>
                </a:solidFill>
                <a:latin typeface="微软雅黑" panose="020B0503020204020204" pitchFamily="34" charset="-122"/>
                <a:ea typeface="微软雅黑" panose="020B0503020204020204" pitchFamily="34" charset="-122"/>
              </a:rPr>
              <a:t>c</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ache 8</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行，块大小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1"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valid</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1400" b="1" kern="0" dirty="0">
                <a:solidFill>
                  <a:srgbClr val="0070C0"/>
                </a:solidFill>
                <a:latin typeface="微软雅黑" panose="020B0503020204020204" pitchFamily="34" charset="-122"/>
                <a:ea typeface="微软雅黑" panose="020B0503020204020204" pitchFamily="34" charset="-122"/>
              </a:rPr>
              <a:t>查找</a:t>
            </a:r>
            <a:r>
              <a:rPr kumimoji="0" lang="zh-CN" altLang="en-US" sz="1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标记位</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标志位</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339933"/>
                </a:solidFill>
                <a:effectLst/>
                <a:uLnTx/>
                <a:uFillTx/>
                <a:latin typeface="微软雅黑" panose="020B0503020204020204" pitchFamily="34" charset="-122"/>
                <a:ea typeface="微软雅黑" panose="020B0503020204020204" pitchFamily="34" charset="-122"/>
              </a:rPr>
              <a:t>数据块副本容量</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4" name="组合 983"/>
          <p:cNvGrpSpPr/>
          <p:nvPr/>
        </p:nvGrpSpPr>
        <p:grpSpPr>
          <a:xfrm>
            <a:off x="3840947" y="2924872"/>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par>
                          <p:cTn id="13" fill="hold">
                            <p:stCondLst>
                              <p:cond delay="500"/>
                            </p:stCondLst>
                            <p:childTnLst>
                              <p:par>
                                <p:cTn id="14" presetID="22" presetClass="entr" presetSubtype="8" fill="hold" grpId="0" nodeType="afterEffect">
                                  <p:stCondLst>
                                    <p:cond delay="4000"/>
                                  </p:stCondLst>
                                  <p:childTnLst>
                                    <p:set>
                                      <p:cBhvr>
                                        <p:cTn id="15" dur="1" fill="hold">
                                          <p:stCondLst>
                                            <p:cond delay="0"/>
                                          </p:stCondLst>
                                        </p:cTn>
                                        <p:tgtEl>
                                          <p:spTgt spid="897"/>
                                        </p:tgtEl>
                                        <p:attrNameLst>
                                          <p:attrName>style.visibility</p:attrName>
                                        </p:attrNameLst>
                                      </p:cBhvr>
                                      <p:to>
                                        <p:strVal val="visible"/>
                                      </p:to>
                                    </p:set>
                                    <p:animEffect transition="in" filter="wipe(left)">
                                      <p:cBhvr>
                                        <p:cTn id="16" dur="5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955"/>
                                        </p:tgtEl>
                                        <p:attrNameLst>
                                          <p:attrName>style.visibility</p:attrName>
                                        </p:attrNameLst>
                                      </p:cBhvr>
                                      <p:to>
                                        <p:strVal val="visible"/>
                                      </p:to>
                                    </p:set>
                                    <p:anim calcmode="lin" valueType="num">
                                      <p:cBhvr additive="base">
                                        <p:cTn id="21" dur="500" fill="hold"/>
                                        <p:tgtEl>
                                          <p:spTgt spid="955"/>
                                        </p:tgtEl>
                                        <p:attrNameLst>
                                          <p:attrName>ppt_x</p:attrName>
                                        </p:attrNameLst>
                                      </p:cBhvr>
                                      <p:tavLst>
                                        <p:tav tm="0">
                                          <p:val>
                                            <p:strVal val="1+#ppt_w/2"/>
                                          </p:val>
                                        </p:tav>
                                        <p:tav tm="100000">
                                          <p:val>
                                            <p:strVal val="#ppt_x"/>
                                          </p:val>
                                        </p:tav>
                                      </p:tavLst>
                                    </p:anim>
                                    <p:anim calcmode="lin" valueType="num">
                                      <p:cBhvr additive="base">
                                        <p:cTn id="22"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repeatCount="2000" fill="hold" nodeType="click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fill="hold"/>
                                        <p:tgtEl>
                                          <p:spTgt spid="915"/>
                                        </p:tgtEl>
                                        <p:attrNameLst>
                                          <p:attrName>ppt_x</p:attrName>
                                        </p:attrNameLst>
                                      </p:cBhvr>
                                      <p:tavLst>
                                        <p:tav tm="0">
                                          <p:val>
                                            <p:strVal val="0-#ppt_w/2"/>
                                          </p:val>
                                        </p:tav>
                                        <p:tav tm="100000">
                                          <p:val>
                                            <p:strVal val="#ppt_x"/>
                                          </p:val>
                                        </p:tav>
                                      </p:tavLst>
                                    </p:anim>
                                    <p:anim calcmode="lin" valueType="num">
                                      <p:cBhvr additive="base">
                                        <p:cTn id="28" dur="500" fill="hold"/>
                                        <p:tgtEl>
                                          <p:spTgt spid="9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grpId="0" nodeType="afterEffect">
                                  <p:stCondLst>
                                    <p:cond delay="8000"/>
                                  </p:stCondLst>
                                  <p:childTnLst>
                                    <p:set>
                                      <p:cBhvr>
                                        <p:cTn id="31" dur="1" fill="hold">
                                          <p:stCondLst>
                                            <p:cond delay="0"/>
                                          </p:stCondLst>
                                        </p:cTn>
                                        <p:tgtEl>
                                          <p:spTgt spid="898"/>
                                        </p:tgtEl>
                                        <p:attrNameLst>
                                          <p:attrName>style.visibility</p:attrName>
                                        </p:attrNameLst>
                                      </p:cBhvr>
                                      <p:to>
                                        <p:strVal val="visible"/>
                                      </p:to>
                                    </p:set>
                                    <p:animEffect transition="in" filter="wipe(left)">
                                      <p:cBhvr>
                                        <p:cTn id="32" dur="500"/>
                                        <p:tgtEl>
                                          <p:spTgt spid="89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98"/>
                                        </p:tgtEl>
                                        <p:attrNameLst>
                                          <p:attrName>style.visibility</p:attrName>
                                        </p:attrNameLst>
                                      </p:cBhvr>
                                      <p:to>
                                        <p:strVal val="hidden"/>
                                      </p:to>
                                    </p:set>
                                  </p:childTnLst>
                                </p:cTn>
                              </p:par>
                            </p:childTnLst>
                          </p:cTn>
                        </p:par>
                        <p:par>
                          <p:cTn id="37" fill="hold">
                            <p:stCondLst>
                              <p:cond delay="0"/>
                            </p:stCondLst>
                            <p:childTnLst>
                              <p:par>
                                <p:cTn id="38" presetID="1" presetClass="emph" presetSubtype="2" fill="hold" nodeType="afterEffect">
                                  <p:stCondLst>
                                    <p:cond delay="0"/>
                                  </p:stCondLst>
                                  <p:childTnLst>
                                    <p:animClr clrSpc="rgb" dir="cw">
                                      <p:cBhvr>
                                        <p:cTn id="39" dur="500" fill="hold"/>
                                        <p:tgtEl>
                                          <p:spTgt spid="902"/>
                                        </p:tgtEl>
                                        <p:attrNameLst>
                                          <p:attrName>fillcolor</p:attrName>
                                        </p:attrNameLst>
                                      </p:cBhvr>
                                      <p:to>
                                        <a:srgbClr val="00CC00"/>
                                      </p:to>
                                    </p:animClr>
                                    <p:set>
                                      <p:cBhvr>
                                        <p:cTn id="40" dur="500" fill="hold"/>
                                        <p:tgtEl>
                                          <p:spTgt spid="902"/>
                                        </p:tgtEl>
                                        <p:attrNameLst>
                                          <p:attrName>fill.type</p:attrName>
                                        </p:attrNameLst>
                                      </p:cBhvr>
                                      <p:to>
                                        <p:strVal val="solid"/>
                                      </p:to>
                                    </p:set>
                                    <p:set>
                                      <p:cBhvr>
                                        <p:cTn id="41" dur="500" fill="hold"/>
                                        <p:tgtEl>
                                          <p:spTgt spid="90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901"/>
                                        </p:tgtEl>
                                        <p:attrNameLst>
                                          <p:attrName>fillcolor</p:attrName>
                                        </p:attrNameLst>
                                      </p:cBhvr>
                                      <p:to>
                                        <a:schemeClr val="bg2"/>
                                      </p:to>
                                    </p:animClr>
                                    <p:set>
                                      <p:cBhvr>
                                        <p:cTn id="44" dur="500" fill="hold"/>
                                        <p:tgtEl>
                                          <p:spTgt spid="901"/>
                                        </p:tgtEl>
                                        <p:attrNameLst>
                                          <p:attrName>fill.type</p:attrName>
                                        </p:attrNameLst>
                                      </p:cBhvr>
                                      <p:to>
                                        <p:strVal val="solid"/>
                                      </p:to>
                                    </p:set>
                                    <p:set>
                                      <p:cBhvr>
                                        <p:cTn id="45" dur="500" fill="hold"/>
                                        <p:tgtEl>
                                          <p:spTgt spid="901"/>
                                        </p:tgtEl>
                                        <p:attrNameLst>
                                          <p:attrName>fill.on</p:attrName>
                                        </p:attrNameLst>
                                      </p:cBhvr>
                                      <p:to>
                                        <p:strVal val="true"/>
                                      </p:to>
                                    </p:set>
                                  </p:childTnLst>
                                </p:cTn>
                              </p:par>
                            </p:childTnLst>
                          </p:cTn>
                        </p:par>
                        <p:par>
                          <p:cTn id="46" fill="hold">
                            <p:stCondLst>
                              <p:cond delay="500"/>
                            </p:stCondLst>
                            <p:childTnLst>
                              <p:par>
                                <p:cTn id="47" presetID="2" presetClass="entr" presetSubtype="12" fill="hold" nodeType="afterEffect">
                                  <p:stCondLst>
                                    <p:cond delay="0"/>
                                  </p:stCondLst>
                                  <p:childTnLst>
                                    <p:set>
                                      <p:cBhvr>
                                        <p:cTn id="48" dur="1" fill="hold">
                                          <p:stCondLst>
                                            <p:cond delay="0"/>
                                          </p:stCondLst>
                                        </p:cTn>
                                        <p:tgtEl>
                                          <p:spTgt spid="964"/>
                                        </p:tgtEl>
                                        <p:attrNameLst>
                                          <p:attrName>style.visibility</p:attrName>
                                        </p:attrNameLst>
                                      </p:cBhvr>
                                      <p:to>
                                        <p:strVal val="visible"/>
                                      </p:to>
                                    </p:set>
                                    <p:anim calcmode="lin" valueType="num">
                                      <p:cBhvr additive="base">
                                        <p:cTn id="49" dur="500" fill="hold"/>
                                        <p:tgtEl>
                                          <p:spTgt spid="964"/>
                                        </p:tgtEl>
                                        <p:attrNameLst>
                                          <p:attrName>ppt_x</p:attrName>
                                        </p:attrNameLst>
                                      </p:cBhvr>
                                      <p:tavLst>
                                        <p:tav tm="0">
                                          <p:val>
                                            <p:strVal val="0-#ppt_w/2"/>
                                          </p:val>
                                        </p:tav>
                                        <p:tav tm="100000">
                                          <p:val>
                                            <p:strVal val="#ppt_x"/>
                                          </p:val>
                                        </p:tav>
                                      </p:tavLst>
                                    </p:anim>
                                    <p:anim calcmode="lin" valueType="num">
                                      <p:cBhvr additive="base">
                                        <p:cTn id="50"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repeatCount="2000" fill="hold" nodeType="clickEffect">
                                  <p:stCondLst>
                                    <p:cond delay="0"/>
                                  </p:stCondLst>
                                  <p:childTnLst>
                                    <p:set>
                                      <p:cBhvr>
                                        <p:cTn id="54" dur="1" fill="hold">
                                          <p:stCondLst>
                                            <p:cond delay="0"/>
                                          </p:stCondLst>
                                        </p:cTn>
                                        <p:tgtEl>
                                          <p:spTgt spid="930"/>
                                        </p:tgtEl>
                                        <p:attrNameLst>
                                          <p:attrName>style.visibility</p:attrName>
                                        </p:attrNameLst>
                                      </p:cBhvr>
                                      <p:to>
                                        <p:strVal val="visible"/>
                                      </p:to>
                                    </p:set>
                                    <p:anim calcmode="lin" valueType="num">
                                      <p:cBhvr additive="base">
                                        <p:cTn id="55" dur="500" fill="hold"/>
                                        <p:tgtEl>
                                          <p:spTgt spid="930"/>
                                        </p:tgtEl>
                                        <p:attrNameLst>
                                          <p:attrName>ppt_x</p:attrName>
                                        </p:attrNameLst>
                                      </p:cBhvr>
                                      <p:tavLst>
                                        <p:tav tm="0">
                                          <p:val>
                                            <p:strVal val="1+#ppt_w/2"/>
                                          </p:val>
                                        </p:tav>
                                        <p:tav tm="100000">
                                          <p:val>
                                            <p:strVal val="#ppt_x"/>
                                          </p:val>
                                        </p:tav>
                                      </p:tavLst>
                                    </p:anim>
                                    <p:anim calcmode="lin" valueType="num">
                                      <p:cBhvr additive="base">
                                        <p:cTn id="56"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repeatCount="2000" fill="hold" nodeType="clickEffect">
                                  <p:stCondLst>
                                    <p:cond delay="0"/>
                                  </p:stCondLst>
                                  <p:childTnLst>
                                    <p:set>
                                      <p:cBhvr>
                                        <p:cTn id="60" dur="1" fill="hold">
                                          <p:stCondLst>
                                            <p:cond delay="0"/>
                                          </p:stCondLst>
                                        </p:cTn>
                                        <p:tgtEl>
                                          <p:spTgt spid="927"/>
                                        </p:tgtEl>
                                        <p:attrNameLst>
                                          <p:attrName>style.visibility</p:attrName>
                                        </p:attrNameLst>
                                      </p:cBhvr>
                                      <p:to>
                                        <p:strVal val="visible"/>
                                      </p:to>
                                    </p:set>
                                    <p:anim calcmode="lin" valueType="num">
                                      <p:cBhvr additive="base">
                                        <p:cTn id="61" dur="500" fill="hold"/>
                                        <p:tgtEl>
                                          <p:spTgt spid="927"/>
                                        </p:tgtEl>
                                        <p:attrNameLst>
                                          <p:attrName>ppt_x</p:attrName>
                                        </p:attrNameLst>
                                      </p:cBhvr>
                                      <p:tavLst>
                                        <p:tav tm="0">
                                          <p:val>
                                            <p:strVal val="0-#ppt_w/2"/>
                                          </p:val>
                                        </p:tav>
                                        <p:tav tm="100000">
                                          <p:val>
                                            <p:strVal val="#ppt_x"/>
                                          </p:val>
                                        </p:tav>
                                      </p:tavLst>
                                    </p:anim>
                                    <p:anim calcmode="lin" valueType="num">
                                      <p:cBhvr additive="base">
                                        <p:cTn id="62"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903"/>
                                        </p:tgtEl>
                                        <p:attrNameLst>
                                          <p:attrName>fillcolor</p:attrName>
                                        </p:attrNameLst>
                                      </p:cBhvr>
                                      <p:to>
                                        <a:srgbClr val="00CC00"/>
                                      </p:to>
                                    </p:animClr>
                                    <p:set>
                                      <p:cBhvr>
                                        <p:cTn id="67" dur="500" fill="hold"/>
                                        <p:tgtEl>
                                          <p:spTgt spid="903"/>
                                        </p:tgtEl>
                                        <p:attrNameLst>
                                          <p:attrName>fill.type</p:attrName>
                                        </p:attrNameLst>
                                      </p:cBhvr>
                                      <p:to>
                                        <p:strVal val="solid"/>
                                      </p:to>
                                    </p:set>
                                    <p:set>
                                      <p:cBhvr>
                                        <p:cTn id="68" dur="500" fill="hold"/>
                                        <p:tgtEl>
                                          <p:spTgt spid="90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902"/>
                                        </p:tgtEl>
                                        <p:attrNameLst>
                                          <p:attrName>fillcolor</p:attrName>
                                        </p:attrNameLst>
                                      </p:cBhvr>
                                      <p:to>
                                        <a:schemeClr val="bg2"/>
                                      </p:to>
                                    </p:animClr>
                                    <p:set>
                                      <p:cBhvr>
                                        <p:cTn id="71" dur="500" fill="hold"/>
                                        <p:tgtEl>
                                          <p:spTgt spid="902"/>
                                        </p:tgtEl>
                                        <p:attrNameLst>
                                          <p:attrName>fill.type</p:attrName>
                                        </p:attrNameLst>
                                      </p:cBhvr>
                                      <p:to>
                                        <p:strVal val="solid"/>
                                      </p:to>
                                    </p:set>
                                    <p:set>
                                      <p:cBhvr>
                                        <p:cTn id="72" dur="500" fill="hold"/>
                                        <p:tgtEl>
                                          <p:spTgt spid="902"/>
                                        </p:tgtEl>
                                        <p:attrNameLst>
                                          <p:attrName>fill.on</p:attrName>
                                        </p:attrNameLst>
                                      </p:cBhvr>
                                      <p:to>
                                        <p:strVal val="true"/>
                                      </p:to>
                                    </p:set>
                                  </p:childTnLst>
                                </p:cTn>
                              </p:par>
                            </p:childTnLst>
                          </p:cTn>
                        </p:par>
                        <p:par>
                          <p:cTn id="73" fill="hold">
                            <p:stCondLst>
                              <p:cond delay="500"/>
                            </p:stCondLst>
                            <p:childTnLst>
                              <p:par>
                                <p:cTn id="74" presetID="2" presetClass="entr" presetSubtype="12" fill="hold" nodeType="afterEffect">
                                  <p:stCondLst>
                                    <p:cond delay="0"/>
                                  </p:stCondLst>
                                  <p:childTnLst>
                                    <p:set>
                                      <p:cBhvr>
                                        <p:cTn id="75" dur="1" fill="hold">
                                          <p:stCondLst>
                                            <p:cond delay="0"/>
                                          </p:stCondLst>
                                        </p:cTn>
                                        <p:tgtEl>
                                          <p:spTgt spid="968"/>
                                        </p:tgtEl>
                                        <p:attrNameLst>
                                          <p:attrName>style.visibility</p:attrName>
                                        </p:attrNameLst>
                                      </p:cBhvr>
                                      <p:to>
                                        <p:strVal val="visible"/>
                                      </p:to>
                                    </p:set>
                                    <p:anim calcmode="lin" valueType="num">
                                      <p:cBhvr additive="base">
                                        <p:cTn id="76" dur="500" fill="hold"/>
                                        <p:tgtEl>
                                          <p:spTgt spid="968"/>
                                        </p:tgtEl>
                                        <p:attrNameLst>
                                          <p:attrName>ppt_x</p:attrName>
                                        </p:attrNameLst>
                                      </p:cBhvr>
                                      <p:tavLst>
                                        <p:tav tm="0">
                                          <p:val>
                                            <p:strVal val="0-#ppt_w/2"/>
                                          </p:val>
                                        </p:tav>
                                        <p:tav tm="100000">
                                          <p:val>
                                            <p:strVal val="#ppt_x"/>
                                          </p:val>
                                        </p:tav>
                                      </p:tavLst>
                                    </p:anim>
                                    <p:anim calcmode="lin" valueType="num">
                                      <p:cBhvr additive="base">
                                        <p:cTn id="77" dur="500" fill="hold"/>
                                        <p:tgtEl>
                                          <p:spTgt spid="968"/>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935"/>
                                        </p:tgtEl>
                                        <p:attrNameLst>
                                          <p:attrName>style.visibility</p:attrName>
                                        </p:attrNameLst>
                                      </p:cBhvr>
                                      <p:to>
                                        <p:strVal val="visible"/>
                                      </p:to>
                                    </p:set>
                                    <p:anim calcmode="lin" valueType="num">
                                      <p:cBhvr additive="base">
                                        <p:cTn id="81" dur="500" fill="hold"/>
                                        <p:tgtEl>
                                          <p:spTgt spid="935"/>
                                        </p:tgtEl>
                                        <p:attrNameLst>
                                          <p:attrName>ppt_x</p:attrName>
                                        </p:attrNameLst>
                                      </p:cBhvr>
                                      <p:tavLst>
                                        <p:tav tm="0">
                                          <p:val>
                                            <p:strVal val="1+#ppt_w/2"/>
                                          </p:val>
                                        </p:tav>
                                        <p:tav tm="100000">
                                          <p:val>
                                            <p:strVal val="#ppt_x"/>
                                          </p:val>
                                        </p:tav>
                                      </p:tavLst>
                                    </p:anim>
                                    <p:anim calcmode="lin" valueType="num">
                                      <p:cBhvr additive="base">
                                        <p:cTn id="82" dur="500" fill="hold"/>
                                        <p:tgtEl>
                                          <p:spTgt spid="935"/>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8" fill="hold" nodeType="afterEffect">
                                  <p:stCondLst>
                                    <p:cond delay="0"/>
                                  </p:stCondLst>
                                  <p:childTnLst>
                                    <p:set>
                                      <p:cBhvr>
                                        <p:cTn id="85" dur="1" fill="hold">
                                          <p:stCondLst>
                                            <p:cond delay="0"/>
                                          </p:stCondLst>
                                        </p:cTn>
                                        <p:tgtEl>
                                          <p:spTgt spid="924"/>
                                        </p:tgtEl>
                                        <p:attrNameLst>
                                          <p:attrName>style.visibility</p:attrName>
                                        </p:attrNameLst>
                                      </p:cBhvr>
                                      <p:to>
                                        <p:strVal val="visible"/>
                                      </p:to>
                                    </p:set>
                                    <p:anim calcmode="lin" valueType="num">
                                      <p:cBhvr additive="base">
                                        <p:cTn id="86" dur="500" fill="hold"/>
                                        <p:tgtEl>
                                          <p:spTgt spid="924"/>
                                        </p:tgtEl>
                                        <p:attrNameLst>
                                          <p:attrName>ppt_x</p:attrName>
                                        </p:attrNameLst>
                                      </p:cBhvr>
                                      <p:tavLst>
                                        <p:tav tm="0">
                                          <p:val>
                                            <p:strVal val="0-#ppt_w/2"/>
                                          </p:val>
                                        </p:tav>
                                        <p:tav tm="100000">
                                          <p:val>
                                            <p:strVal val="#ppt_x"/>
                                          </p:val>
                                        </p:tav>
                                      </p:tavLst>
                                    </p:anim>
                                    <p:anim calcmode="lin" valueType="num">
                                      <p:cBhvr additive="base">
                                        <p:cTn id="87"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dir="cw">
                                      <p:cBhvr>
                                        <p:cTn id="91" dur="500" fill="hold"/>
                                        <p:tgtEl>
                                          <p:spTgt spid="903"/>
                                        </p:tgtEl>
                                        <p:attrNameLst>
                                          <p:attrName>fillcolor</p:attrName>
                                        </p:attrNameLst>
                                      </p:cBhvr>
                                      <p:to>
                                        <a:schemeClr val="bg2"/>
                                      </p:to>
                                    </p:animClr>
                                    <p:set>
                                      <p:cBhvr>
                                        <p:cTn id="92" dur="500" fill="hold"/>
                                        <p:tgtEl>
                                          <p:spTgt spid="903"/>
                                        </p:tgtEl>
                                        <p:attrNameLst>
                                          <p:attrName>fill.type</p:attrName>
                                        </p:attrNameLst>
                                      </p:cBhvr>
                                      <p:to>
                                        <p:strVal val="solid"/>
                                      </p:to>
                                    </p:set>
                                    <p:set>
                                      <p:cBhvr>
                                        <p:cTn id="93" dur="500" fill="hold"/>
                                        <p:tgtEl>
                                          <p:spTgt spid="903"/>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904"/>
                                        </p:tgtEl>
                                        <p:attrNameLst>
                                          <p:attrName>fillcolor</p:attrName>
                                        </p:attrNameLst>
                                      </p:cBhvr>
                                      <p:to>
                                        <a:srgbClr val="00CC00"/>
                                      </p:to>
                                    </p:animClr>
                                    <p:set>
                                      <p:cBhvr>
                                        <p:cTn id="96" dur="500" fill="hold"/>
                                        <p:tgtEl>
                                          <p:spTgt spid="904"/>
                                        </p:tgtEl>
                                        <p:attrNameLst>
                                          <p:attrName>fill.type</p:attrName>
                                        </p:attrNameLst>
                                      </p:cBhvr>
                                      <p:to>
                                        <p:strVal val="solid"/>
                                      </p:to>
                                    </p:set>
                                    <p:set>
                                      <p:cBhvr>
                                        <p:cTn id="97" dur="500" fill="hold"/>
                                        <p:tgtEl>
                                          <p:spTgt spid="904"/>
                                        </p:tgtEl>
                                        <p:attrNameLst>
                                          <p:attrName>fill.on</p:attrName>
                                        </p:attrNameLst>
                                      </p:cBhvr>
                                      <p:to>
                                        <p:strVal val="true"/>
                                      </p:to>
                                    </p:set>
                                  </p:childTnLst>
                                </p:cTn>
                              </p:par>
                            </p:childTnLst>
                          </p:cTn>
                        </p:par>
                        <p:par>
                          <p:cTn id="98" fill="hold">
                            <p:stCondLst>
                              <p:cond delay="500"/>
                            </p:stCondLst>
                            <p:childTnLst>
                              <p:par>
                                <p:cTn id="99" presetID="2" presetClass="entr" presetSubtype="12" fill="hold" nodeType="afterEffect">
                                  <p:stCondLst>
                                    <p:cond delay="0"/>
                                  </p:stCondLst>
                                  <p:childTnLst>
                                    <p:set>
                                      <p:cBhvr>
                                        <p:cTn id="100" dur="1" fill="hold">
                                          <p:stCondLst>
                                            <p:cond delay="0"/>
                                          </p:stCondLst>
                                        </p:cTn>
                                        <p:tgtEl>
                                          <p:spTgt spid="972"/>
                                        </p:tgtEl>
                                        <p:attrNameLst>
                                          <p:attrName>style.visibility</p:attrName>
                                        </p:attrNameLst>
                                      </p:cBhvr>
                                      <p:to>
                                        <p:strVal val="visible"/>
                                      </p:to>
                                    </p:set>
                                    <p:anim calcmode="lin" valueType="num">
                                      <p:cBhvr additive="base">
                                        <p:cTn id="101" dur="500" fill="hold"/>
                                        <p:tgtEl>
                                          <p:spTgt spid="972"/>
                                        </p:tgtEl>
                                        <p:attrNameLst>
                                          <p:attrName>ppt_x</p:attrName>
                                        </p:attrNameLst>
                                      </p:cBhvr>
                                      <p:tavLst>
                                        <p:tav tm="0">
                                          <p:val>
                                            <p:strVal val="0-#ppt_w/2"/>
                                          </p:val>
                                        </p:tav>
                                        <p:tav tm="100000">
                                          <p:val>
                                            <p:strVal val="#ppt_x"/>
                                          </p:val>
                                        </p:tav>
                                      </p:tavLst>
                                    </p:anim>
                                    <p:anim calcmode="lin" valueType="num">
                                      <p:cBhvr additive="base">
                                        <p:cTn id="102" dur="500" fill="hold"/>
                                        <p:tgtEl>
                                          <p:spTgt spid="972"/>
                                        </p:tgtEl>
                                        <p:attrNameLst>
                                          <p:attrName>ppt_y</p:attrName>
                                        </p:attrNameLst>
                                      </p:cBhvr>
                                      <p:tavLst>
                                        <p:tav tm="0">
                                          <p:val>
                                            <p:strVal val="1+#ppt_h/2"/>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13000"/>
                                  </p:stCondLst>
                                  <p:childTnLst>
                                    <p:set>
                                      <p:cBhvr>
                                        <p:cTn id="105" dur="1" fill="hold">
                                          <p:stCondLst>
                                            <p:cond delay="0"/>
                                          </p:stCondLst>
                                        </p:cTn>
                                        <p:tgtEl>
                                          <p:spTgt spid="987"/>
                                        </p:tgtEl>
                                        <p:attrNameLst>
                                          <p:attrName>style.visibility</p:attrName>
                                        </p:attrNameLst>
                                      </p:cBhvr>
                                      <p:to>
                                        <p:strVal val="visible"/>
                                      </p:to>
                                    </p:set>
                                    <p:animEffect transition="in" filter="wipe(left)">
                                      <p:cBhvr>
                                        <p:cTn id="106" dur="500"/>
                                        <p:tgtEl>
                                          <p:spTgt spid="987"/>
                                        </p:tgtEl>
                                      </p:cBhvr>
                                    </p:animEffect>
                                  </p:childTnLst>
                                </p:cTn>
                              </p:par>
                            </p:childTnLst>
                          </p:cTn>
                        </p:par>
                        <p:par>
                          <p:cTn id="107" fill="hold">
                            <p:stCondLst>
                              <p:cond delay="14500"/>
                            </p:stCondLst>
                            <p:childTnLst>
                              <p:par>
                                <p:cTn id="108" presetID="35" presetClass="emph" presetSubtype="0" repeatCount="3000" fill="hold" nodeType="afterEffect">
                                  <p:stCondLst>
                                    <p:cond delay="0"/>
                                  </p:stCondLst>
                                  <p:childTnLst>
                                    <p:anim calcmode="discrete" valueType="str">
                                      <p:cBhvr>
                                        <p:cTn id="109" dur="1000" fill="hold"/>
                                        <p:tgtEl>
                                          <p:spTgt spid="915"/>
                                        </p:tgtEl>
                                        <p:attrNameLst>
                                          <p:attrName>style.visibility</p:attrName>
                                        </p:attrNameLst>
                                      </p:cBhvr>
                                      <p:tavLst>
                                        <p:tav tm="0">
                                          <p:val>
                                            <p:strVal val="hidden"/>
                                          </p:val>
                                        </p:tav>
                                        <p:tav tm="50000">
                                          <p:val>
                                            <p:strVal val="visible"/>
                                          </p:val>
                                        </p:tav>
                                      </p:tavLst>
                                    </p:anim>
                                  </p:childTnLst>
                                </p:cTn>
                              </p:par>
                              <p:par>
                                <p:cTn id="110" presetID="35" presetClass="emph" presetSubtype="0" repeatCount="2000" fill="hold" nodeType="withEffect">
                                  <p:stCondLst>
                                    <p:cond delay="0"/>
                                  </p:stCondLst>
                                  <p:childTnLst>
                                    <p:anim calcmode="discrete" valueType="str">
                                      <p:cBhvr>
                                        <p:cTn id="111" dur="1000" fill="hold"/>
                                        <p:tgtEl>
                                          <p:spTgt spid="955"/>
                                        </p:tgtEl>
                                        <p:attrNameLst>
                                          <p:attrName>style.visibility</p:attrName>
                                        </p:attrNameLst>
                                      </p:cBhvr>
                                      <p:tavLst>
                                        <p:tav tm="0">
                                          <p:val>
                                            <p:strVal val="hidden"/>
                                          </p:val>
                                        </p:tav>
                                        <p:tav tm="50000">
                                          <p:val>
                                            <p:strVal val="visible"/>
                                          </p:val>
                                        </p:tav>
                                      </p:tavLst>
                                    </p:anim>
                                  </p:childTnLst>
                                </p:cTn>
                              </p:par>
                              <p:par>
                                <p:cTn id="112" presetID="1" presetClass="emph" presetSubtype="2" fill="hold" nodeType="withEffect">
                                  <p:stCondLst>
                                    <p:cond delay="0"/>
                                  </p:stCondLst>
                                  <p:childTnLst>
                                    <p:animClr clrSpc="rgb" dir="cw">
                                      <p:cBhvr>
                                        <p:cTn id="113" dur="500" fill="hold"/>
                                        <p:tgtEl>
                                          <p:spTgt spid="904"/>
                                        </p:tgtEl>
                                        <p:attrNameLst>
                                          <p:attrName>fillcolor</p:attrName>
                                        </p:attrNameLst>
                                      </p:cBhvr>
                                      <p:to>
                                        <a:srgbClr val="FFFF66"/>
                                      </p:to>
                                    </p:animClr>
                                    <p:set>
                                      <p:cBhvr>
                                        <p:cTn id="114" dur="500" fill="hold"/>
                                        <p:tgtEl>
                                          <p:spTgt spid="904"/>
                                        </p:tgtEl>
                                        <p:attrNameLst>
                                          <p:attrName>fill.type</p:attrName>
                                        </p:attrNameLst>
                                      </p:cBhvr>
                                      <p:to>
                                        <p:strVal val="solid"/>
                                      </p:to>
                                    </p:set>
                                    <p:set>
                                      <p:cBhvr>
                                        <p:cTn id="115" dur="500" fill="hold"/>
                                        <p:tgtEl>
                                          <p:spTgt spid="90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905"/>
                                        </p:tgtEl>
                                        <p:attrNameLst>
                                          <p:attrName>fillcolor</p:attrName>
                                        </p:attrNameLst>
                                      </p:cBhvr>
                                      <p:to>
                                        <a:srgbClr val="00CC00"/>
                                      </p:to>
                                    </p:animClr>
                                    <p:set>
                                      <p:cBhvr>
                                        <p:cTn id="120" dur="500" fill="hold"/>
                                        <p:tgtEl>
                                          <p:spTgt spid="905"/>
                                        </p:tgtEl>
                                        <p:attrNameLst>
                                          <p:attrName>fill.type</p:attrName>
                                        </p:attrNameLst>
                                      </p:cBhvr>
                                      <p:to>
                                        <p:strVal val="solid"/>
                                      </p:to>
                                    </p:set>
                                    <p:set>
                                      <p:cBhvr>
                                        <p:cTn id="121" dur="500" fill="hold"/>
                                        <p:tgtEl>
                                          <p:spTgt spid="905"/>
                                        </p:tgtEl>
                                        <p:attrNameLst>
                                          <p:attrName>fill.on</p:attrName>
                                        </p:attrNameLst>
                                      </p:cBhvr>
                                      <p:to>
                                        <p:strVal val="true"/>
                                      </p:to>
                                    </p:set>
                                  </p:childTnLst>
                                </p:cTn>
                              </p:par>
                            </p:childTnLst>
                          </p:cTn>
                        </p:par>
                        <p:par>
                          <p:cTn id="122" fill="hold">
                            <p:stCondLst>
                              <p:cond delay="500"/>
                            </p:stCondLst>
                            <p:childTnLst>
                              <p:par>
                                <p:cTn id="123" presetID="2" presetClass="entr" presetSubtype="12" fill="hold" nodeType="afterEffect">
                                  <p:stCondLst>
                                    <p:cond delay="0"/>
                                  </p:stCondLst>
                                  <p:childTnLst>
                                    <p:set>
                                      <p:cBhvr>
                                        <p:cTn id="124" dur="1" fill="hold">
                                          <p:stCondLst>
                                            <p:cond delay="0"/>
                                          </p:stCondLst>
                                        </p:cTn>
                                        <p:tgtEl>
                                          <p:spTgt spid="976"/>
                                        </p:tgtEl>
                                        <p:attrNameLst>
                                          <p:attrName>style.visibility</p:attrName>
                                        </p:attrNameLst>
                                      </p:cBhvr>
                                      <p:to>
                                        <p:strVal val="visible"/>
                                      </p:to>
                                    </p:set>
                                    <p:anim calcmode="lin" valueType="num">
                                      <p:cBhvr additive="base">
                                        <p:cTn id="125" dur="500" fill="hold"/>
                                        <p:tgtEl>
                                          <p:spTgt spid="976"/>
                                        </p:tgtEl>
                                        <p:attrNameLst>
                                          <p:attrName>ppt_x</p:attrName>
                                        </p:attrNameLst>
                                      </p:cBhvr>
                                      <p:tavLst>
                                        <p:tav tm="0">
                                          <p:val>
                                            <p:strVal val="0-#ppt_w/2"/>
                                          </p:val>
                                        </p:tav>
                                        <p:tav tm="100000">
                                          <p:val>
                                            <p:strVal val="#ppt_x"/>
                                          </p:val>
                                        </p:tav>
                                      </p:tavLst>
                                    </p:anim>
                                    <p:anim calcmode="lin" valueType="num">
                                      <p:cBhvr additive="base">
                                        <p:cTn id="126" dur="500" fill="hold"/>
                                        <p:tgtEl>
                                          <p:spTgt spid="976"/>
                                        </p:tgtEl>
                                        <p:attrNameLst>
                                          <p:attrName>ppt_y</p:attrName>
                                        </p:attrNameLst>
                                      </p:cBhvr>
                                      <p:tavLst>
                                        <p:tav tm="0">
                                          <p:val>
                                            <p:strVal val="1+#ppt_h/2"/>
                                          </p:val>
                                        </p:tav>
                                        <p:tav tm="100000">
                                          <p:val>
                                            <p:strVal val="#ppt_y"/>
                                          </p:val>
                                        </p:tav>
                                      </p:tavLst>
                                    </p:anim>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988"/>
                                        </p:tgtEl>
                                        <p:attrNameLst>
                                          <p:attrName>style.visibility</p:attrName>
                                        </p:attrNameLst>
                                      </p:cBhvr>
                                      <p:to>
                                        <p:strVal val="visible"/>
                                      </p:to>
                                    </p:set>
                                    <p:animEffect transition="in" filter="wipe(left)">
                                      <p:cBhvr>
                                        <p:cTn id="130" dur="500"/>
                                        <p:tgtEl>
                                          <p:spTgt spid="988"/>
                                        </p:tgtEl>
                                      </p:cBhvr>
                                    </p:animEffect>
                                  </p:childTnLst>
                                </p:cTn>
                              </p:par>
                            </p:childTnLst>
                          </p:cTn>
                        </p:par>
                        <p:par>
                          <p:cTn id="131" fill="hold">
                            <p:stCondLst>
                              <p:cond delay="1500"/>
                            </p:stCondLst>
                            <p:childTnLst>
                              <p:par>
                                <p:cTn id="132" presetID="2" presetClass="entr" presetSubtype="2" fill="hold" nodeType="afterEffect">
                                  <p:stCondLst>
                                    <p:cond delay="0"/>
                                  </p:stCondLst>
                                  <p:childTnLst>
                                    <p:set>
                                      <p:cBhvr>
                                        <p:cTn id="133" dur="1" fill="hold">
                                          <p:stCondLst>
                                            <p:cond delay="0"/>
                                          </p:stCondLst>
                                        </p:cTn>
                                        <p:tgtEl>
                                          <p:spTgt spid="940"/>
                                        </p:tgtEl>
                                        <p:attrNameLst>
                                          <p:attrName>style.visibility</p:attrName>
                                        </p:attrNameLst>
                                      </p:cBhvr>
                                      <p:to>
                                        <p:strVal val="visible"/>
                                      </p:to>
                                    </p:set>
                                    <p:anim calcmode="lin" valueType="num">
                                      <p:cBhvr additive="base">
                                        <p:cTn id="134" dur="500" fill="hold"/>
                                        <p:tgtEl>
                                          <p:spTgt spid="940"/>
                                        </p:tgtEl>
                                        <p:attrNameLst>
                                          <p:attrName>ppt_x</p:attrName>
                                        </p:attrNameLst>
                                      </p:cBhvr>
                                      <p:tavLst>
                                        <p:tav tm="0">
                                          <p:val>
                                            <p:strVal val="1+#ppt_w/2"/>
                                          </p:val>
                                        </p:tav>
                                        <p:tav tm="100000">
                                          <p:val>
                                            <p:strVal val="#ppt_x"/>
                                          </p:val>
                                        </p:tav>
                                      </p:tavLst>
                                    </p:anim>
                                    <p:anim calcmode="lin" valueType="num">
                                      <p:cBhvr additive="base">
                                        <p:cTn id="135" dur="500" fill="hold"/>
                                        <p:tgtEl>
                                          <p:spTgt spid="940"/>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ID="2" presetClass="entr" presetSubtype="2" fill="hold" nodeType="afterEffect">
                                  <p:stCondLst>
                                    <p:cond delay="0"/>
                                  </p:stCondLst>
                                  <p:childTnLst>
                                    <p:set>
                                      <p:cBhvr>
                                        <p:cTn id="138" dur="1" fill="hold">
                                          <p:stCondLst>
                                            <p:cond delay="0"/>
                                          </p:stCondLst>
                                        </p:cTn>
                                        <p:tgtEl>
                                          <p:spTgt spid="921"/>
                                        </p:tgtEl>
                                        <p:attrNameLst>
                                          <p:attrName>style.visibility</p:attrName>
                                        </p:attrNameLst>
                                      </p:cBhvr>
                                      <p:to>
                                        <p:strVal val="visible"/>
                                      </p:to>
                                    </p:set>
                                    <p:anim calcmode="lin" valueType="num">
                                      <p:cBhvr additive="base">
                                        <p:cTn id="139" dur="500" fill="hold"/>
                                        <p:tgtEl>
                                          <p:spTgt spid="921"/>
                                        </p:tgtEl>
                                        <p:attrNameLst>
                                          <p:attrName>ppt_x</p:attrName>
                                        </p:attrNameLst>
                                      </p:cBhvr>
                                      <p:tavLst>
                                        <p:tav tm="0">
                                          <p:val>
                                            <p:strVal val="1+#ppt_w/2"/>
                                          </p:val>
                                        </p:tav>
                                        <p:tav tm="100000">
                                          <p:val>
                                            <p:strVal val="#ppt_x"/>
                                          </p:val>
                                        </p:tav>
                                      </p:tavLst>
                                    </p:anim>
                                    <p:anim calcmode="lin" valueType="num">
                                      <p:cBhvr additive="base">
                                        <p:cTn id="140" dur="500" fill="hold"/>
                                        <p:tgtEl>
                                          <p:spTgt spid="921"/>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ID="1" presetClass="emph" presetSubtype="2" fill="hold" nodeType="afterEffect">
                                  <p:stCondLst>
                                    <p:cond delay="0"/>
                                  </p:stCondLst>
                                  <p:childTnLst>
                                    <p:animClr clrSpc="rgb" dir="cw">
                                      <p:cBhvr>
                                        <p:cTn id="143" dur="500" fill="hold"/>
                                        <p:tgtEl>
                                          <p:spTgt spid="906"/>
                                        </p:tgtEl>
                                        <p:attrNameLst>
                                          <p:attrName>fillcolor</p:attrName>
                                        </p:attrNameLst>
                                      </p:cBhvr>
                                      <p:to>
                                        <a:srgbClr val="00CC00"/>
                                      </p:to>
                                    </p:animClr>
                                    <p:set>
                                      <p:cBhvr>
                                        <p:cTn id="144" dur="500" fill="hold"/>
                                        <p:tgtEl>
                                          <p:spTgt spid="906"/>
                                        </p:tgtEl>
                                        <p:attrNameLst>
                                          <p:attrName>fill.type</p:attrName>
                                        </p:attrNameLst>
                                      </p:cBhvr>
                                      <p:to>
                                        <p:strVal val="solid"/>
                                      </p:to>
                                    </p:set>
                                    <p:set>
                                      <p:cBhvr>
                                        <p:cTn id="145" dur="500" fill="hold"/>
                                        <p:tgtEl>
                                          <p:spTgt spid="906"/>
                                        </p:tgtEl>
                                        <p:attrNameLst>
                                          <p:attrName>fill.on</p:attrName>
                                        </p:attrNameLst>
                                      </p:cBhvr>
                                      <p:to>
                                        <p:strVal val="true"/>
                                      </p:to>
                                    </p:set>
                                  </p:childTnLst>
                                </p:cTn>
                              </p:par>
                            </p:childTnLst>
                          </p:cTn>
                        </p:par>
                        <p:par>
                          <p:cTn id="146" fill="hold">
                            <p:stCondLst>
                              <p:cond delay="3000"/>
                            </p:stCondLst>
                            <p:childTnLst>
                              <p:par>
                                <p:cTn id="147" presetID="1" presetClass="emph" presetSubtype="2" fill="hold" nodeType="afterEffect">
                                  <p:stCondLst>
                                    <p:cond delay="0"/>
                                  </p:stCondLst>
                                  <p:childTnLst>
                                    <p:animClr clrSpc="rgb" dir="cw">
                                      <p:cBhvr>
                                        <p:cTn id="148" dur="500" fill="hold"/>
                                        <p:tgtEl>
                                          <p:spTgt spid="905"/>
                                        </p:tgtEl>
                                        <p:attrNameLst>
                                          <p:attrName>fillcolor</p:attrName>
                                        </p:attrNameLst>
                                      </p:cBhvr>
                                      <p:to>
                                        <a:schemeClr val="bg2"/>
                                      </p:to>
                                    </p:animClr>
                                    <p:set>
                                      <p:cBhvr>
                                        <p:cTn id="149" dur="500" fill="hold"/>
                                        <p:tgtEl>
                                          <p:spTgt spid="905"/>
                                        </p:tgtEl>
                                        <p:attrNameLst>
                                          <p:attrName>fill.type</p:attrName>
                                        </p:attrNameLst>
                                      </p:cBhvr>
                                      <p:to>
                                        <p:strVal val="solid"/>
                                      </p:to>
                                    </p:set>
                                    <p:set>
                                      <p:cBhvr>
                                        <p:cTn id="150" dur="500" fill="hold"/>
                                        <p:tgtEl>
                                          <p:spTgt spid="905"/>
                                        </p:tgtEl>
                                        <p:attrNameLst>
                                          <p:attrName>fill.on</p:attrName>
                                        </p:attrNameLst>
                                      </p:cBhvr>
                                      <p:to>
                                        <p:strVal val="true"/>
                                      </p:to>
                                    </p:set>
                                  </p:childTnLst>
                                </p:cTn>
                              </p:par>
                            </p:childTnLst>
                          </p:cTn>
                        </p:par>
                        <p:par>
                          <p:cTn id="151" fill="hold">
                            <p:stCondLst>
                              <p:cond delay="3500"/>
                            </p:stCondLst>
                            <p:childTnLst>
                              <p:par>
                                <p:cTn id="152" presetID="2" presetClass="entr" presetSubtype="12" fill="hold" nodeType="afterEffect">
                                  <p:stCondLst>
                                    <p:cond delay="0"/>
                                  </p:stCondLst>
                                  <p:childTnLst>
                                    <p:set>
                                      <p:cBhvr>
                                        <p:cTn id="153" dur="1" fill="hold">
                                          <p:stCondLst>
                                            <p:cond delay="0"/>
                                          </p:stCondLst>
                                        </p:cTn>
                                        <p:tgtEl>
                                          <p:spTgt spid="980"/>
                                        </p:tgtEl>
                                        <p:attrNameLst>
                                          <p:attrName>style.visibility</p:attrName>
                                        </p:attrNameLst>
                                      </p:cBhvr>
                                      <p:to>
                                        <p:strVal val="visible"/>
                                      </p:to>
                                    </p:set>
                                    <p:anim calcmode="lin" valueType="num">
                                      <p:cBhvr additive="base">
                                        <p:cTn id="154" dur="500" fill="hold"/>
                                        <p:tgtEl>
                                          <p:spTgt spid="980"/>
                                        </p:tgtEl>
                                        <p:attrNameLst>
                                          <p:attrName>ppt_x</p:attrName>
                                        </p:attrNameLst>
                                      </p:cBhvr>
                                      <p:tavLst>
                                        <p:tav tm="0">
                                          <p:val>
                                            <p:strVal val="0-#ppt_w/2"/>
                                          </p:val>
                                        </p:tav>
                                        <p:tav tm="100000">
                                          <p:val>
                                            <p:strVal val="#ppt_x"/>
                                          </p:val>
                                        </p:tav>
                                      </p:tavLst>
                                    </p:anim>
                                    <p:anim calcmode="lin" valueType="num">
                                      <p:cBhvr additive="base">
                                        <p:cTn id="155" dur="500" fill="hold"/>
                                        <p:tgtEl>
                                          <p:spTgt spid="980"/>
                                        </p:tgtEl>
                                        <p:attrNameLst>
                                          <p:attrName>ppt_y</p:attrName>
                                        </p:attrNameLst>
                                      </p:cBhvr>
                                      <p:tavLst>
                                        <p:tav tm="0">
                                          <p:val>
                                            <p:strVal val="1+#ppt_h/2"/>
                                          </p:val>
                                        </p:tav>
                                        <p:tav tm="100000">
                                          <p:val>
                                            <p:strVal val="#ppt_y"/>
                                          </p:val>
                                        </p:tav>
                                      </p:tavLst>
                                    </p:anim>
                                  </p:childTnLst>
                                </p:cTn>
                              </p:par>
                            </p:childTnLst>
                          </p:cTn>
                        </p:par>
                        <p:par>
                          <p:cTn id="156" fill="hold">
                            <p:stCondLst>
                              <p:cond delay="4000"/>
                            </p:stCondLst>
                            <p:childTnLst>
                              <p:par>
                                <p:cTn id="157" presetID="2" presetClass="entr" presetSubtype="2" fill="hold" nodeType="afterEffect">
                                  <p:stCondLst>
                                    <p:cond delay="0"/>
                                  </p:stCondLst>
                                  <p:childTnLst>
                                    <p:set>
                                      <p:cBhvr>
                                        <p:cTn id="158" dur="1" fill="hold">
                                          <p:stCondLst>
                                            <p:cond delay="0"/>
                                          </p:stCondLst>
                                        </p:cTn>
                                        <p:tgtEl>
                                          <p:spTgt spid="950"/>
                                        </p:tgtEl>
                                        <p:attrNameLst>
                                          <p:attrName>style.visibility</p:attrName>
                                        </p:attrNameLst>
                                      </p:cBhvr>
                                      <p:to>
                                        <p:strVal val="visible"/>
                                      </p:to>
                                    </p:set>
                                    <p:anim calcmode="lin" valueType="num">
                                      <p:cBhvr additive="base">
                                        <p:cTn id="159" dur="500" fill="hold"/>
                                        <p:tgtEl>
                                          <p:spTgt spid="950"/>
                                        </p:tgtEl>
                                        <p:attrNameLst>
                                          <p:attrName>ppt_x</p:attrName>
                                        </p:attrNameLst>
                                      </p:cBhvr>
                                      <p:tavLst>
                                        <p:tav tm="0">
                                          <p:val>
                                            <p:strVal val="1+#ppt_w/2"/>
                                          </p:val>
                                        </p:tav>
                                        <p:tav tm="100000">
                                          <p:val>
                                            <p:strVal val="#ppt_x"/>
                                          </p:val>
                                        </p:tav>
                                      </p:tavLst>
                                    </p:anim>
                                    <p:anim calcmode="lin" valueType="num">
                                      <p:cBhvr additive="base">
                                        <p:cTn id="160" dur="500" fill="hold"/>
                                        <p:tgtEl>
                                          <p:spTgt spid="950"/>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0"/>
                                  </p:stCondLst>
                                  <p:childTnLst>
                                    <p:set>
                                      <p:cBhvr>
                                        <p:cTn id="162" dur="1" fill="hold">
                                          <p:stCondLst>
                                            <p:cond delay="0"/>
                                          </p:stCondLst>
                                        </p:cTn>
                                        <p:tgtEl>
                                          <p:spTgt spid="918"/>
                                        </p:tgtEl>
                                        <p:attrNameLst>
                                          <p:attrName>style.visibility</p:attrName>
                                        </p:attrNameLst>
                                      </p:cBhvr>
                                      <p:to>
                                        <p:strVal val="visible"/>
                                      </p:to>
                                    </p:set>
                                    <p:anim calcmode="lin" valueType="num">
                                      <p:cBhvr additive="base">
                                        <p:cTn id="163" dur="500" fill="hold"/>
                                        <p:tgtEl>
                                          <p:spTgt spid="918"/>
                                        </p:tgtEl>
                                        <p:attrNameLst>
                                          <p:attrName>ppt_x</p:attrName>
                                        </p:attrNameLst>
                                      </p:cBhvr>
                                      <p:tavLst>
                                        <p:tav tm="0">
                                          <p:val>
                                            <p:strVal val="1+#ppt_w/2"/>
                                          </p:val>
                                        </p:tav>
                                        <p:tav tm="100000">
                                          <p:val>
                                            <p:strVal val="#ppt_x"/>
                                          </p:val>
                                        </p:tav>
                                      </p:tavLst>
                                    </p:anim>
                                    <p:anim calcmode="lin" valueType="num">
                                      <p:cBhvr additive="base">
                                        <p:cTn id="164"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907"/>
                                        </p:tgtEl>
                                        <p:attrNameLst>
                                          <p:attrName>fillcolor</p:attrName>
                                        </p:attrNameLst>
                                      </p:cBhvr>
                                      <p:to>
                                        <a:srgbClr val="00CC00"/>
                                      </p:to>
                                    </p:animClr>
                                    <p:set>
                                      <p:cBhvr>
                                        <p:cTn id="169" dur="500" fill="hold"/>
                                        <p:tgtEl>
                                          <p:spTgt spid="907"/>
                                        </p:tgtEl>
                                        <p:attrNameLst>
                                          <p:attrName>fill.type</p:attrName>
                                        </p:attrNameLst>
                                      </p:cBhvr>
                                      <p:to>
                                        <p:strVal val="solid"/>
                                      </p:to>
                                    </p:set>
                                    <p:set>
                                      <p:cBhvr>
                                        <p:cTn id="170" dur="500" fill="hold"/>
                                        <p:tgtEl>
                                          <p:spTgt spid="907"/>
                                        </p:tgtEl>
                                        <p:attrNameLst>
                                          <p:attrName>fill.on</p:attrName>
                                        </p:attrNameLst>
                                      </p:cBhvr>
                                      <p:to>
                                        <p:strVal val="true"/>
                                      </p:to>
                                    </p:set>
                                  </p:childTnLst>
                                </p:cTn>
                              </p:par>
                            </p:childTnLst>
                          </p:cTn>
                        </p:par>
                        <p:par>
                          <p:cTn id="171" fill="hold">
                            <p:stCondLst>
                              <p:cond delay="500"/>
                            </p:stCondLst>
                            <p:childTnLst>
                              <p:par>
                                <p:cTn id="172" presetID="1" presetClass="emph" presetSubtype="2" fill="hold" nodeType="afterEffect">
                                  <p:stCondLst>
                                    <p:cond delay="0"/>
                                  </p:stCondLst>
                                  <p:childTnLst>
                                    <p:animClr clrSpc="rgb" dir="cw">
                                      <p:cBhvr>
                                        <p:cTn id="173" dur="500" fill="hold"/>
                                        <p:tgtEl>
                                          <p:spTgt spid="906"/>
                                        </p:tgtEl>
                                        <p:attrNameLst>
                                          <p:attrName>fillcolor</p:attrName>
                                        </p:attrNameLst>
                                      </p:cBhvr>
                                      <p:to>
                                        <a:schemeClr val="bg2"/>
                                      </p:to>
                                    </p:animClr>
                                    <p:set>
                                      <p:cBhvr>
                                        <p:cTn id="174" dur="500" fill="hold"/>
                                        <p:tgtEl>
                                          <p:spTgt spid="906"/>
                                        </p:tgtEl>
                                        <p:attrNameLst>
                                          <p:attrName>fill.type</p:attrName>
                                        </p:attrNameLst>
                                      </p:cBhvr>
                                      <p:to>
                                        <p:strVal val="solid"/>
                                      </p:to>
                                    </p:set>
                                    <p:set>
                                      <p:cBhvr>
                                        <p:cTn id="175" dur="500" fill="hold"/>
                                        <p:tgtEl>
                                          <p:spTgt spid="906"/>
                                        </p:tgtEl>
                                        <p:attrNameLst>
                                          <p:attrName>fill.on</p:attrName>
                                        </p:attrNameLst>
                                      </p:cBhvr>
                                      <p:to>
                                        <p:strVal val="true"/>
                                      </p:to>
                                    </p:set>
                                  </p:childTnLst>
                                </p:cTn>
                              </p:par>
                            </p:childTnLst>
                          </p:cTn>
                        </p:par>
                        <p:par>
                          <p:cTn id="176" fill="hold">
                            <p:stCondLst>
                              <p:cond delay="1000"/>
                            </p:stCondLst>
                            <p:childTnLst>
                              <p:par>
                                <p:cTn id="177" presetID="2" presetClass="entr" presetSubtype="12" fill="hold" nodeType="afterEffect">
                                  <p:stCondLst>
                                    <p:cond delay="0"/>
                                  </p:stCondLst>
                                  <p:childTnLst>
                                    <p:set>
                                      <p:cBhvr>
                                        <p:cTn id="178" dur="1" fill="hold">
                                          <p:stCondLst>
                                            <p:cond delay="0"/>
                                          </p:stCondLst>
                                        </p:cTn>
                                        <p:tgtEl>
                                          <p:spTgt spid="989"/>
                                        </p:tgtEl>
                                        <p:attrNameLst>
                                          <p:attrName>style.visibility</p:attrName>
                                        </p:attrNameLst>
                                      </p:cBhvr>
                                      <p:to>
                                        <p:strVal val="visible"/>
                                      </p:to>
                                    </p:set>
                                    <p:anim calcmode="lin" valueType="num">
                                      <p:cBhvr additive="base">
                                        <p:cTn id="179" dur="500" fill="hold"/>
                                        <p:tgtEl>
                                          <p:spTgt spid="989"/>
                                        </p:tgtEl>
                                        <p:attrNameLst>
                                          <p:attrName>ppt_x</p:attrName>
                                        </p:attrNameLst>
                                      </p:cBhvr>
                                      <p:tavLst>
                                        <p:tav tm="0">
                                          <p:val>
                                            <p:strVal val="0-#ppt_w/2"/>
                                          </p:val>
                                        </p:tav>
                                        <p:tav tm="100000">
                                          <p:val>
                                            <p:strVal val="#ppt_x"/>
                                          </p:val>
                                        </p:tav>
                                      </p:tavLst>
                                    </p:anim>
                                    <p:anim calcmode="lin" valueType="num">
                                      <p:cBhvr additive="base">
                                        <p:cTn id="180"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5" presetClass="emph" presetSubtype="0" repeatCount="3000" fill="hold" nodeType="clickEffect">
                                  <p:stCondLst>
                                    <p:cond delay="0"/>
                                  </p:stCondLst>
                                  <p:childTnLst>
                                    <p:anim calcmode="discrete" valueType="str">
                                      <p:cBhvr>
                                        <p:cTn id="184"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5" fill="hold">
                      <p:stCondLst>
                        <p:cond delay="indefinite"/>
                      </p:stCondLst>
                      <p:childTnLst>
                        <p:par>
                          <p:cTn id="186" fill="hold">
                            <p:stCondLst>
                              <p:cond delay="0"/>
                            </p:stCondLst>
                            <p:childTnLst>
                              <p:par>
                                <p:cTn id="187" presetID="2" presetClass="entr" presetSubtype="2" repeatCount="2000" fill="hold" nodeType="clickEffect">
                                  <p:stCondLst>
                                    <p:cond delay="0"/>
                                  </p:stCondLst>
                                  <p:childTnLst>
                                    <p:set>
                                      <p:cBhvr>
                                        <p:cTn id="188" dur="1" fill="hold">
                                          <p:stCondLst>
                                            <p:cond delay="0"/>
                                          </p:stCondLst>
                                        </p:cTn>
                                        <p:tgtEl>
                                          <p:spTgt spid="945"/>
                                        </p:tgtEl>
                                        <p:attrNameLst>
                                          <p:attrName>style.visibility</p:attrName>
                                        </p:attrNameLst>
                                      </p:cBhvr>
                                      <p:to>
                                        <p:strVal val="visible"/>
                                      </p:to>
                                    </p:set>
                                    <p:anim calcmode="lin" valueType="num">
                                      <p:cBhvr additive="base">
                                        <p:cTn id="189" dur="500" fill="hold"/>
                                        <p:tgtEl>
                                          <p:spTgt spid="945"/>
                                        </p:tgtEl>
                                        <p:attrNameLst>
                                          <p:attrName>ppt_x</p:attrName>
                                        </p:attrNameLst>
                                      </p:cBhvr>
                                      <p:tavLst>
                                        <p:tav tm="0">
                                          <p:val>
                                            <p:strVal val="1+#ppt_w/2"/>
                                          </p:val>
                                        </p:tav>
                                        <p:tav tm="100000">
                                          <p:val>
                                            <p:strVal val="#ppt_x"/>
                                          </p:val>
                                        </p:tav>
                                      </p:tavLst>
                                    </p:anim>
                                    <p:anim calcmode="lin" valueType="num">
                                      <p:cBhvr additive="base">
                                        <p:cTn id="190"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8" repeatCount="2000" fill="hold" nodeType="clickEffect">
                                  <p:stCondLst>
                                    <p:cond delay="0"/>
                                  </p:stCondLst>
                                  <p:childTnLst>
                                    <p:set>
                                      <p:cBhvr>
                                        <p:cTn id="194" dur="1" fill="hold">
                                          <p:stCondLst>
                                            <p:cond delay="0"/>
                                          </p:stCondLst>
                                        </p:cTn>
                                        <p:tgtEl>
                                          <p:spTgt spid="984"/>
                                        </p:tgtEl>
                                        <p:attrNameLst>
                                          <p:attrName>style.visibility</p:attrName>
                                        </p:attrNameLst>
                                      </p:cBhvr>
                                      <p:to>
                                        <p:strVal val="visible"/>
                                      </p:to>
                                    </p:set>
                                    <p:anim calcmode="lin" valueType="num">
                                      <p:cBhvr additive="base">
                                        <p:cTn id="195" dur="500" fill="hold"/>
                                        <p:tgtEl>
                                          <p:spTgt spid="984"/>
                                        </p:tgtEl>
                                        <p:attrNameLst>
                                          <p:attrName>ppt_x</p:attrName>
                                        </p:attrNameLst>
                                      </p:cBhvr>
                                      <p:tavLst>
                                        <p:tav tm="0">
                                          <p:val>
                                            <p:strVal val="0-#ppt_w/2"/>
                                          </p:val>
                                        </p:tav>
                                        <p:tav tm="100000">
                                          <p:val>
                                            <p:strVal val="#ppt_x"/>
                                          </p:val>
                                        </p:tav>
                                      </p:tavLst>
                                    </p:anim>
                                    <p:anim calcmode="lin" valueType="num">
                                      <p:cBhvr additive="base">
                                        <p:cTn id="196" dur="5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bldLvl="0" animBg="1"/>
      <p:bldP spid="987" grpId="0" animBg="1"/>
      <p:bldP spid="98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endParaRPr lang="zh-CN" altLang="en-US" dirty="0"/>
          </a:p>
        </p:txBody>
      </p:sp>
      <p:sp>
        <p:nvSpPr>
          <p:cNvPr id="3" name="内容占位符 2"/>
          <p:cNvSpPr>
            <a:spLocks noGrp="1"/>
          </p:cNvSpPr>
          <p:nvPr>
            <p:ph idx="1"/>
          </p:nvPr>
        </p:nvSpPr>
        <p:spPr>
          <a:xfrm>
            <a:off x="487823" y="942764"/>
            <a:ext cx="10795220" cy="5637024"/>
          </a:xfrm>
        </p:spPr>
        <p:txBody>
          <a:bodyPr/>
          <a:lstStyle/>
          <a:p>
            <a:r>
              <a:rPr lang="en-US" altLang="zh-CN" b="1" dirty="0"/>
              <a:t>cache</a:t>
            </a:r>
            <a:r>
              <a:rPr lang="zh-CN" altLang="en-US" b="1" dirty="0"/>
              <a:t>容量 </a:t>
            </a:r>
            <a:r>
              <a:rPr lang="en-US" altLang="zh-CN" b="1" dirty="0"/>
              <a:t>= </a:t>
            </a:r>
            <a:r>
              <a:rPr lang="zh-CN" altLang="en-US" b="1" dirty="0"/>
              <a:t>行大小 </a:t>
            </a:r>
            <a:r>
              <a:rPr lang="en-US" altLang="zh-CN" b="1" dirty="0"/>
              <a:t>× </a:t>
            </a:r>
            <a:r>
              <a:rPr lang="zh-CN" altLang="en-US" b="1" dirty="0"/>
              <a:t>行数  </a:t>
            </a:r>
            <a:endParaRPr lang="en-US" altLang="zh-CN" b="1" dirty="0"/>
          </a:p>
          <a:p>
            <a:pPr marL="0" indent="0">
              <a:buNone/>
            </a:pPr>
            <a:r>
              <a:rPr lang="en-US" altLang="zh-CN" dirty="0"/>
              <a:t>           </a:t>
            </a:r>
            <a:r>
              <a:rPr lang="zh-CN" altLang="en-US" dirty="0"/>
              <a:t>　</a:t>
            </a:r>
            <a:r>
              <a:rPr lang="en-US" altLang="zh-CN" b="1" dirty="0"/>
              <a:t>     </a:t>
            </a:r>
            <a:r>
              <a:rPr lang="zh-CN" altLang="en-US" b="1" dirty="0"/>
              <a:t> </a:t>
            </a:r>
            <a:r>
              <a:rPr lang="en-US" altLang="zh-CN" b="1" dirty="0"/>
              <a:t>=</a:t>
            </a:r>
            <a:r>
              <a:rPr lang="zh-CN" altLang="en-US" b="1" dirty="0"/>
              <a:t>（</a:t>
            </a:r>
            <a:r>
              <a:rPr lang="en-US" altLang="zh-CN" b="1" dirty="0"/>
              <a:t>valid+</a:t>
            </a:r>
            <a:r>
              <a:rPr lang="zh-CN" altLang="en-US" b="1" dirty="0"/>
              <a:t>脏数据标志</a:t>
            </a:r>
            <a:r>
              <a:rPr lang="en-US" altLang="zh-CN" b="1" dirty="0"/>
              <a:t>+</a:t>
            </a:r>
            <a:r>
              <a:rPr lang="zh-CN" altLang="en-US" b="1" dirty="0">
                <a:solidFill>
                  <a:srgbClr val="0066FF"/>
                </a:solidFill>
              </a:rPr>
              <a:t>查找标记</a:t>
            </a:r>
            <a:r>
              <a:rPr lang="en-US" altLang="zh-CN" b="1" dirty="0"/>
              <a:t>+</a:t>
            </a:r>
            <a:r>
              <a:rPr lang="zh-CN" altLang="en-US" b="1" dirty="0"/>
              <a:t>数据块） </a:t>
            </a:r>
            <a:r>
              <a:rPr lang="en-US" altLang="zh-CN" b="1" dirty="0"/>
              <a:t>× </a:t>
            </a:r>
            <a:r>
              <a:rPr lang="zh-CN" altLang="en-US" b="1" dirty="0"/>
              <a:t> 行数</a:t>
            </a:r>
            <a:endParaRPr lang="zh-CN" altLang="en-US" b="1" dirty="0"/>
          </a:p>
          <a:p>
            <a:pPr lvl="1">
              <a:lnSpc>
                <a:spcPct val="150000"/>
              </a:lnSpc>
            </a:pPr>
            <a:r>
              <a:rPr lang="zh-CN" altLang="en-US" sz="2400" dirty="0">
                <a:solidFill>
                  <a:srgbClr val="0066FF"/>
                </a:solidFill>
              </a:rPr>
              <a:t>查找标记：区地址</a:t>
            </a:r>
            <a:endParaRPr lang="zh-CN" altLang="en-US" sz="2400" dirty="0">
              <a:solidFill>
                <a:srgbClr val="0066FF"/>
              </a:solidFill>
            </a:endParaRPr>
          </a:p>
          <a:p>
            <a:pPr lvl="1">
              <a:lnSpc>
                <a:spcPct val="150000"/>
              </a:lnSpc>
            </a:pPr>
            <a:r>
              <a:rPr lang="zh-CN" altLang="en-US" sz="2400" dirty="0"/>
              <a:t>无相联存储器，一个比较器</a:t>
            </a:r>
            <a:endParaRPr lang="zh-CN" altLang="en-US" sz="2400" dirty="0"/>
          </a:p>
          <a:p>
            <a:endParaRPr lang="zh-CN" altLang="en-US" dirty="0"/>
          </a:p>
          <a:p>
            <a:endParaRPr lang="zh-CN" altLang="en-US" dirty="0"/>
          </a:p>
        </p:txBody>
      </p:sp>
      <p:grpSp>
        <p:nvGrpSpPr>
          <p:cNvPr id="5" name="组合 4"/>
          <p:cNvGrpSpPr/>
          <p:nvPr/>
        </p:nvGrpSpPr>
        <p:grpSpPr bwMode="auto">
          <a:xfrm>
            <a:off x="2116807" y="4098165"/>
            <a:ext cx="7958385" cy="1578727"/>
            <a:chOff x="1360481" y="4963671"/>
            <a:chExt cx="3554902" cy="1089827"/>
          </a:xfrm>
        </p:grpSpPr>
        <p:grpSp>
          <p:nvGrpSpPr>
            <p:cNvPr id="6" name="组合 5"/>
            <p:cNvGrpSpPr/>
            <p:nvPr/>
          </p:nvGrpSpPr>
          <p:grpSpPr bwMode="auto">
            <a:xfrm>
              <a:off x="1360481" y="5280383"/>
              <a:ext cx="3554902" cy="773115"/>
              <a:chOff x="1905625" y="5551486"/>
              <a:chExt cx="6382003" cy="1154114"/>
            </a:xfrm>
          </p:grpSpPr>
          <p:sp>
            <p:nvSpPr>
              <p:cNvPr id="8" name="Text Box 2"/>
              <p:cNvSpPr txBox="1">
                <a:spLocks noChangeArrowheads="1"/>
              </p:cNvSpPr>
              <p:nvPr/>
            </p:nvSpPr>
            <p:spPr bwMode="auto">
              <a:xfrm>
                <a:off x="4424512" y="6389863"/>
                <a:ext cx="915658"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s</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9" name="Text Box 3"/>
              <p:cNvSpPr txBox="1">
                <a:spLocks noChangeArrowheads="1"/>
              </p:cNvSpPr>
              <p:nvPr/>
            </p:nvSpPr>
            <p:spPr bwMode="auto">
              <a:xfrm>
                <a:off x="7005735" y="6389863"/>
                <a:ext cx="953673"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b</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11" name="AutoShape 5"/>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ln>
            </p:spPr>
            <p:txBody>
              <a:bodyPr vert="eaVert"/>
              <a:lstStyle/>
              <a:p>
                <a:pPr algn="ctr"/>
                <a:endParaRPr lang="zh-CN" altLang="en-US" sz="2400"/>
              </a:p>
            </p:txBody>
          </p:sp>
          <p:sp>
            <p:nvSpPr>
              <p:cNvPr id="12" name="AutoShape 6"/>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ln>
            </p:spPr>
            <p:txBody>
              <a:bodyPr vert="eaVert"/>
              <a:lstStyle/>
              <a:p>
                <a:pPr algn="ctr"/>
                <a:endParaRPr lang="zh-CN" altLang="en-US" sz="2400"/>
              </a:p>
            </p:txBody>
          </p:sp>
          <p:sp>
            <p:nvSpPr>
              <p:cNvPr id="13"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endParaRPr lang="zh-CN" altLang="en-US" sz="2000" dirty="0">
                  <a:solidFill>
                    <a:schemeClr val="bg1"/>
                  </a:solidFill>
                </a:endParaRPr>
              </a:p>
            </p:txBody>
          </p:sp>
          <p:sp>
            <p:nvSpPr>
              <p:cNvPr id="14"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endParaRPr lang="zh-CN" altLang="en-US" sz="2000" dirty="0">
                  <a:solidFill>
                    <a:schemeClr val="bg1"/>
                  </a:solidFill>
                </a:endParaRPr>
              </a:p>
            </p:txBody>
          </p:sp>
          <p:sp>
            <p:nvSpPr>
              <p:cNvPr id="15"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ln>
            </p:spPr>
            <p:txBody>
              <a:bodyPr anchor="ctr" anchorCtr="1"/>
              <a:lstStyle/>
              <a:p>
                <a:pPr algn="ctr"/>
                <a:r>
                  <a:rPr lang="zh-CN" altLang="en-US" sz="2000" b="1"/>
                  <a:t>块内偏移</a:t>
                </a:r>
                <a:endParaRPr lang="zh-CN" altLang="en-US" sz="2000" b="1" dirty="0"/>
              </a:p>
            </p:txBody>
          </p:sp>
          <p:sp>
            <p:nvSpPr>
              <p:cNvPr id="16" name="Text Box 13"/>
              <p:cNvSpPr txBox="1">
                <a:spLocks noChangeArrowheads="1"/>
              </p:cNvSpPr>
              <p:nvPr/>
            </p:nvSpPr>
            <p:spPr bwMode="auto">
              <a:xfrm>
                <a:off x="1905626" y="6389863"/>
                <a:ext cx="914005"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t</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17" name="AutoShape 14"/>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ln>
            </p:spPr>
            <p:txBody>
              <a:bodyPr vert="eaVert"/>
              <a:lstStyle/>
              <a:p>
                <a:pPr algn="ctr"/>
                <a:endParaRPr lang="zh-CN" altLang="en-US" sz="2400"/>
              </a:p>
            </p:txBody>
          </p:sp>
        </p:grpSp>
        <p:sp>
          <p:nvSpPr>
            <p:cNvPr id="7" name="Text Box 52"/>
            <p:cNvSpPr txBox="1">
              <a:spLocks noChangeArrowheads="1"/>
            </p:cNvSpPr>
            <p:nvPr/>
          </p:nvSpPr>
          <p:spPr bwMode="auto">
            <a:xfrm>
              <a:off x="2578889" y="4963671"/>
              <a:ext cx="1260369" cy="318697"/>
            </a:xfrm>
            <a:prstGeom prst="rect">
              <a:avLst/>
            </a:prstGeom>
            <a:noFill/>
            <a:ln w="9525">
              <a:noFill/>
              <a:miter lim="800000"/>
            </a:ln>
          </p:spPr>
          <p:txBody>
            <a:bodyPr>
              <a:spAutoFit/>
            </a:bodyPr>
            <a:lstStyle/>
            <a:p>
              <a:pPr algn="ctr"/>
              <a:r>
                <a:rPr lang="zh-CN" altLang="en-US" sz="2400" b="1" dirty="0">
                  <a:latin typeface="微软雅黑" panose="020B0503020204020204" pitchFamily="34" charset="-122"/>
                  <a:ea typeface="微软雅黑" panose="020B0503020204020204" pitchFamily="34" charset="-122"/>
                </a:rPr>
                <a:t>主存地址</a:t>
              </a:r>
              <a:endParaRPr lang="zh-CN" altLang="en-US" sz="2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1326"/>
    </mc:Choice>
    <mc:Fallback>
      <p:transition spd="slow" advTm="31326"/>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a:t>
            </a:r>
            <a:r>
              <a:rPr lang="zh-CN" altLang="en-US" kern="0"/>
              <a:t>的数据组织（</a:t>
            </a:r>
            <a:r>
              <a:rPr lang="en-US" altLang="zh-CN" kern="0"/>
              <a:t>32</a:t>
            </a:r>
            <a:r>
              <a:rPr lang="zh-CN" altLang="en-US" kern="0"/>
              <a:t>位计算机）</a:t>
            </a:r>
            <a:endParaRPr lang="zh-CN" altLang="en-US" dirty="0"/>
          </a:p>
        </p:txBody>
      </p:sp>
      <p:sp>
        <p:nvSpPr>
          <p:cNvPr id="3" name="内容占位符 2"/>
          <p:cNvSpPr>
            <a:spLocks noGrp="1"/>
          </p:cNvSpPr>
          <p:nvPr>
            <p:ph idx="1"/>
          </p:nvPr>
        </p:nvSpPr>
        <p:spPr>
          <a:xfrm>
            <a:off x="487822" y="942763"/>
            <a:ext cx="10515599" cy="3038687"/>
          </a:xfrm>
        </p:spPr>
        <p:txBody>
          <a:bodyPr>
            <a:normAutofit fontScale="92500" lnSpcReduction="10000"/>
          </a:bodyPr>
          <a:lstStyle/>
          <a:p>
            <a:r>
              <a:rPr lang="zh-CN" altLang="en-US" sz="2800" dirty="0"/>
              <a:t>按</a:t>
            </a:r>
            <a:r>
              <a:rPr lang="zh-CN" altLang="en-US" sz="2800" b="1" dirty="0">
                <a:solidFill>
                  <a:srgbClr val="1387B7"/>
                </a:solidFill>
              </a:rPr>
              <a:t>边界对齐</a:t>
            </a:r>
            <a:r>
              <a:rPr lang="zh-CN" altLang="en-US" sz="2800" dirty="0"/>
              <a:t>方式</a:t>
            </a:r>
            <a:r>
              <a:rPr lang="zh-CN" altLang="en-US" sz="2800" b="1" dirty="0">
                <a:solidFill>
                  <a:srgbClr val="1387B7"/>
                </a:solidFill>
              </a:rPr>
              <a:t>存储数据</a:t>
            </a:r>
            <a:endParaRPr lang="en-US" altLang="zh-CN" sz="2800" b="1" dirty="0">
              <a:solidFill>
                <a:srgbClr val="1387B7"/>
              </a:solidFill>
            </a:endParaRPr>
          </a:p>
          <a:p>
            <a:r>
              <a:rPr lang="en-US" altLang="zh-CN" sz="2800" i="1" dirty="0">
                <a:latin typeface="Consolas" panose="020B0609020204030204" pitchFamily="49" charset="0"/>
              </a:rPr>
              <a:t>int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a:t>
            </a:r>
            <a:endParaRPr lang="en-US" altLang="zh-CN" sz="2800" i="1" dirty="0">
              <a:latin typeface="Consolas" panose="020B0609020204030204" pitchFamily="49" charset="0"/>
            </a:endParaRPr>
          </a:p>
          <a:p>
            <a:pPr lvl="1">
              <a:lnSpc>
                <a:spcPct val="150000"/>
              </a:lnSpc>
            </a:pPr>
            <a:r>
              <a:rPr lang="en-US" altLang="zh-CN" dirty="0"/>
              <a:t>int (4</a:t>
            </a:r>
            <a:r>
              <a:rPr lang="zh-CN" altLang="en-US" dirty="0"/>
              <a:t>字节） </a:t>
            </a:r>
            <a:r>
              <a:rPr lang="en-US" altLang="zh-CN" dirty="0"/>
              <a:t>short (2</a:t>
            </a:r>
            <a:r>
              <a:rPr lang="zh-CN" altLang="en-US" dirty="0"/>
              <a:t>字节） </a:t>
            </a:r>
            <a:r>
              <a:rPr lang="en-US" altLang="zh-CN" dirty="0"/>
              <a:t>double (8</a:t>
            </a:r>
            <a:r>
              <a:rPr lang="zh-CN" altLang="en-US" dirty="0"/>
              <a:t>字节） </a:t>
            </a:r>
            <a:r>
              <a:rPr lang="en-US" altLang="zh-CN" dirty="0"/>
              <a:t>char (1</a:t>
            </a:r>
            <a:r>
              <a:rPr lang="zh-CN" altLang="en-US" dirty="0"/>
              <a:t>字节</a:t>
            </a:r>
            <a:r>
              <a:rPr lang="en-US" altLang="zh-CN" dirty="0"/>
              <a:t>)</a:t>
            </a:r>
            <a:endParaRPr lang="en-US" altLang="zh-CN" dirty="0"/>
          </a:p>
          <a:p>
            <a:pPr lvl="1"/>
            <a:r>
              <a:rPr lang="en-US" altLang="zh-CN" dirty="0"/>
              <a:t>short</a:t>
            </a:r>
            <a:r>
              <a:rPr lang="zh-CN" altLang="en-US" dirty="0"/>
              <a:t>按</a:t>
            </a:r>
            <a:r>
              <a:rPr lang="en-US" altLang="zh-CN" dirty="0"/>
              <a:t>16</a:t>
            </a:r>
            <a:r>
              <a:rPr lang="zh-CN" altLang="en-US" dirty="0"/>
              <a:t>位对齐， </a:t>
            </a:r>
            <a:r>
              <a:rPr lang="en-US" altLang="zh-CN" dirty="0"/>
              <a:t>int</a:t>
            </a:r>
            <a:r>
              <a:rPr lang="zh-CN" altLang="en-US" dirty="0"/>
              <a:t>按</a:t>
            </a:r>
            <a:r>
              <a:rPr lang="en-US" altLang="zh-CN" dirty="0"/>
              <a:t>32</a:t>
            </a:r>
            <a:r>
              <a:rPr lang="zh-CN" altLang="en-US" dirty="0"/>
              <a:t>位对齐，</a:t>
            </a:r>
            <a:r>
              <a:rPr lang="en-US" altLang="zh-CN" dirty="0"/>
              <a:t>double</a:t>
            </a:r>
            <a:r>
              <a:rPr lang="zh-CN" altLang="en-US" dirty="0"/>
              <a:t>按</a:t>
            </a:r>
            <a:r>
              <a:rPr lang="en-US" altLang="zh-CN" dirty="0"/>
              <a:t>32</a:t>
            </a:r>
            <a:r>
              <a:rPr lang="zh-CN" altLang="en-US" dirty="0"/>
              <a:t>位对齐，</a:t>
            </a:r>
            <a:r>
              <a:rPr lang="en-US" altLang="zh-CN" dirty="0"/>
              <a:t>64</a:t>
            </a:r>
            <a:r>
              <a:rPr lang="zh-CN" altLang="en-US" dirty="0"/>
              <a:t>位机按</a:t>
            </a:r>
            <a:r>
              <a:rPr lang="en-US" altLang="zh-CN" dirty="0"/>
              <a:t>64</a:t>
            </a:r>
            <a:r>
              <a:rPr lang="zh-CN" altLang="en-US" dirty="0"/>
              <a:t>位对齐</a:t>
            </a:r>
            <a:endParaRPr lang="en-US" altLang="zh-CN" dirty="0"/>
          </a:p>
          <a:p>
            <a:pPr>
              <a:lnSpc>
                <a:spcPct val="150000"/>
              </a:lnSpc>
            </a:pPr>
            <a:r>
              <a:rPr lang="zh-CN" altLang="en-US" b="1" dirty="0"/>
              <a:t>对齐：访问速度高</a:t>
            </a:r>
            <a:endParaRPr lang="en-US" altLang="zh-CN" b="1" dirty="0"/>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1013699" y="4109821"/>
            <a:ext cx="4470401" cy="2522784"/>
            <a:chOff x="805383" y="3843121"/>
            <a:chExt cx="4470401" cy="2522784"/>
          </a:xfrm>
        </p:grpSpPr>
        <p:grpSp>
          <p:nvGrpSpPr>
            <p:cNvPr id="32" name="Group 3"/>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对齐存放</a:t>
              </a:r>
              <a:endParaRPr lang="zh-CN" altLang="en-US" sz="2000" b="1" dirty="0">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412952" y="4124892"/>
            <a:ext cx="4489450" cy="2518251"/>
            <a:chOff x="6265991" y="3858192"/>
            <a:chExt cx="4489450" cy="2518251"/>
          </a:xfrm>
        </p:grpSpPr>
        <p:grpSp>
          <p:nvGrpSpPr>
            <p:cNvPr id="60" name="Group 31"/>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dirty="0">
                  <a:latin typeface="微软雅黑" panose="020B0503020204020204" pitchFamily="34" charset="-122"/>
                  <a:ea typeface="微软雅黑" panose="020B0503020204020204" pitchFamily="34" charset="-122"/>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63" name="Line 33"/>
              <p:cNvSpPr>
                <a:spLocks noChangeShapeType="1"/>
              </p:cNvSpPr>
              <p:nvPr/>
            </p:nvSpPr>
            <p:spPr bwMode="auto">
              <a:xfrm>
                <a:off x="1872" y="3822"/>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ln>
              <a:effectLst/>
            </p:spPr>
            <p:txBody>
              <a:bodyPr anchor="ctr" anchorCtr="0"/>
              <a:lstStyle/>
              <a:p>
                <a:pPr algn="ctr">
                  <a:spcBef>
                    <a:spcPct val="50000"/>
                  </a:spcBef>
                  <a:defRPr/>
                </a:pPr>
                <a:r>
                  <a:rPr kumimoji="1" lang="en-US" altLang="zh-CN" sz="2200" b="1" i="1" dirty="0">
                    <a:latin typeface="Times New Roman" panose="02020603050405020304" pitchFamily="18" charset="0"/>
                  </a:rPr>
                  <a:t>char c</a:t>
                </a:r>
                <a:endParaRPr kumimoji="1" lang="zh-CN" altLang="en-US" sz="2200" b="1" i="1" dirty="0">
                  <a:latin typeface="Times New Roman" panose="02020603050405020304"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未对齐存放</a:t>
              </a:r>
              <a:endParaRPr lang="zh-CN" altLang="en-US" sz="2000" b="1" dirty="0">
                <a:latin typeface="微软雅黑" panose="020B0503020204020204" pitchFamily="34" charset="-122"/>
                <a:ea typeface="微软雅黑" panose="020B0503020204020204" pitchFamily="34" charset="-122"/>
              </a:endParaRPr>
            </a:p>
          </p:txBody>
        </p:sp>
      </p:grpSp>
      <p:sp>
        <p:nvSpPr>
          <p:cNvPr id="4" name="矩形 3"/>
          <p:cNvSpPr/>
          <p:nvPr/>
        </p:nvSpPr>
        <p:spPr>
          <a:xfrm>
            <a:off x="3917087" y="3332955"/>
            <a:ext cx="3262432" cy="461665"/>
          </a:xfrm>
          <a:prstGeom prst="rect">
            <a:avLst/>
          </a:prstGeom>
        </p:spPr>
        <p:txBody>
          <a:bodyPr wrap="none">
            <a:spAutoFit/>
          </a:bodyPr>
          <a:lstStyle/>
          <a:p>
            <a:r>
              <a:rPr lang="zh-CN" altLang="en-US" sz="2400" b="1" dirty="0">
                <a:solidFill>
                  <a:srgbClr val="1387B7"/>
                </a:solidFill>
                <a:latin typeface="微软雅黑" panose="020B0503020204020204" pitchFamily="34" charset="-122"/>
                <a:ea typeface="微软雅黑" panose="020B0503020204020204" pitchFamily="34" charset="-122"/>
              </a:rPr>
              <a:t>不对齐：节约存储空间</a:t>
            </a:r>
            <a:endParaRPr lang="zh-CN" altLang="en-US" sz="2400" b="1" dirty="0">
              <a:solidFill>
                <a:srgbClr val="1387B7"/>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979"/>
    </mc:Choice>
    <mc:Fallback>
      <p:transition spd="slow" advTm="156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endParaRPr lang="zh-CN" altLang="en-US" dirty="0"/>
          </a:p>
        </p:txBody>
      </p:sp>
      <p:sp>
        <p:nvSpPr>
          <p:cNvPr id="3" name="内容占位符 2"/>
          <p:cNvSpPr>
            <a:spLocks noGrp="1"/>
          </p:cNvSpPr>
          <p:nvPr>
            <p:ph idx="1"/>
          </p:nvPr>
        </p:nvSpPr>
        <p:spPr/>
        <p:txBody>
          <a:bodyPr/>
          <a:lstStyle/>
          <a:p>
            <a:r>
              <a:rPr lang="zh-CN" altLang="en-US" b="1" dirty="0"/>
              <a:t>映射速度快，一对一映射，无须查表</a:t>
            </a:r>
            <a:endParaRPr lang="zh-CN" altLang="en-US" b="1" dirty="0"/>
          </a:p>
          <a:p>
            <a:pPr lvl="1"/>
            <a:r>
              <a:rPr lang="zh-CN" altLang="en-US" sz="2400" dirty="0"/>
              <a:t>利用索引字段直接对比相应标记位即可</a:t>
            </a:r>
            <a:endParaRPr lang="zh-CN" altLang="en-US" sz="2400" dirty="0"/>
          </a:p>
          <a:p>
            <a:pPr lvl="1"/>
            <a:r>
              <a:rPr lang="zh-CN" altLang="en-US" sz="2400" dirty="0"/>
              <a:t>查找表可以和副本一起存放，无需相联存储器</a:t>
            </a:r>
            <a:endParaRPr lang="zh-CN" altLang="en-US" sz="2400" dirty="0"/>
          </a:p>
          <a:p>
            <a:r>
              <a:rPr lang="zh-CN" altLang="en-US" b="1" dirty="0"/>
              <a:t>容易冲突，</a:t>
            </a:r>
            <a:r>
              <a:rPr lang="en-US" altLang="zh-CN" b="1" dirty="0"/>
              <a:t>cache</a:t>
            </a:r>
            <a:r>
              <a:rPr lang="zh-CN" altLang="en-US" b="1" dirty="0"/>
              <a:t>利用率低</a:t>
            </a:r>
            <a:endParaRPr lang="zh-CN" altLang="en-US" b="1" dirty="0"/>
          </a:p>
          <a:p>
            <a:r>
              <a:rPr lang="zh-CN" altLang="en-US" b="1" dirty="0"/>
              <a:t>替换算法简单</a:t>
            </a:r>
            <a:endParaRPr lang="zh-CN" altLang="en-US" b="1" dirty="0"/>
          </a:p>
          <a:p>
            <a:r>
              <a:rPr lang="zh-CN" altLang="en-US" b="1" dirty="0"/>
              <a:t>命中率低，适合大容量</a:t>
            </a:r>
            <a:r>
              <a:rPr lang="en-US" altLang="zh-CN" b="1" dirty="0"/>
              <a:t>cache</a:t>
            </a:r>
            <a:endParaRPr lang="zh-CN" altLang="en-US" b="1" dirty="0"/>
          </a:p>
          <a:p>
            <a:endParaRPr lang="zh-CN" altLang="en-US" dirty="0"/>
          </a:p>
          <a:p>
            <a:endParaRPr lang="zh-CN" altLang="en-US" dirty="0"/>
          </a:p>
          <a:p>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组相联映射</a:t>
            </a:r>
            <a:endParaRPr lang="zh-CN" altLang="en-US" dirty="0"/>
          </a:p>
        </p:txBody>
      </p:sp>
      <p:sp>
        <p:nvSpPr>
          <p:cNvPr id="4" name="矩形 3"/>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p:cNvCxnSpPr>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bwMode="auto">
          <a:xfrm>
            <a:off x="2182840" y="1700839"/>
            <a:ext cx="4753058" cy="746748"/>
            <a:chOff x="19351" y="5280380"/>
            <a:chExt cx="4821266" cy="746725"/>
          </a:xfrm>
        </p:grpSpPr>
        <p:grpSp>
          <p:nvGrpSpPr>
            <p:cNvPr id="11" name="组合 183"/>
            <p:cNvGrpSpPr/>
            <p:nvPr/>
          </p:nvGrpSpPr>
          <p:grpSpPr bwMode="auto">
            <a:xfrm>
              <a:off x="1105462" y="5280380"/>
              <a:ext cx="3735155" cy="746725"/>
              <a:chOff x="1447798" y="5551488"/>
              <a:chExt cx="6705605" cy="1114720"/>
            </a:xfrm>
          </p:grpSpPr>
          <p:sp>
            <p:nvSpPr>
              <p:cNvPr id="13" name="Text Box 3"/>
              <p:cNvSpPr txBox="1">
                <a:spLocks noChangeArrowheads="1"/>
              </p:cNvSpPr>
              <p:nvPr/>
            </p:nvSpPr>
            <p:spPr bwMode="auto">
              <a:xfrm>
                <a:off x="6470656" y="6351028"/>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ln>
            </p:spPr>
            <p:txBody>
              <a:bodyPr anchor="ctr" anchorCtr="1"/>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p:cNvSpPr txBox="1">
                <a:spLocks noChangeArrowheads="1"/>
              </p:cNvSpPr>
              <p:nvPr/>
            </p:nvSpPr>
            <p:spPr bwMode="auto">
              <a:xfrm>
                <a:off x="2482930" y="6294884"/>
                <a:ext cx="91478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ln>
            </p:spPr>
            <p:txBody>
              <a:bodyPr lIns="0" rIns="0" anchor="ctr" anchorCtr="1"/>
              <a:lstStyle/>
              <a:p>
                <a:pPr lvl="0" algn="ctr" fontAlgn="base">
                  <a:spcBef>
                    <a:spcPct val="0"/>
                  </a:spcBef>
                  <a:spcAft>
                    <a:spcPct val="0"/>
                  </a:spcAf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组索引</a:t>
                </a: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p:cNvSpPr txBox="1">
                <a:spLocks noChangeArrowheads="1"/>
              </p:cNvSpPr>
              <p:nvPr/>
            </p:nvSpPr>
            <p:spPr bwMode="auto">
              <a:xfrm>
                <a:off x="4172883" y="6307990"/>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p:cNvSpPr txBox="1">
              <a:spLocks noChangeArrowheads="1"/>
            </p:cNvSpPr>
            <p:nvPr/>
          </p:nvSpPr>
          <p:spPr bwMode="auto">
            <a:xfrm>
              <a:off x="19351" y="5300558"/>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Line 16"/>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946900" y="2716819"/>
            <a:ext cx="1673225" cy="2737828"/>
            <a:chOff x="6946900" y="2716819"/>
            <a:chExt cx="1673225" cy="2737828"/>
          </a:xfrm>
        </p:grpSpPr>
        <p:sp>
          <p:nvSpPr>
            <p:cNvPr id="23" name="Line 16"/>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24" name="Line 16"/>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ln>
          </p:spPr>
          <p:txBody>
            <a:bodyPr lIns="0" rIns="0"/>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cxnSp>
        <p:nvCxnSpPr>
          <p:cNvPr id="25" name="直接箭头连接符 24"/>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p:cNvGrpSpPr/>
          <p:nvPr/>
        </p:nvGrpSpPr>
        <p:grpSpPr>
          <a:xfrm>
            <a:off x="2432690" y="2534076"/>
            <a:ext cx="805325" cy="307777"/>
            <a:chOff x="2432690" y="2534076"/>
            <a:chExt cx="805325" cy="307777"/>
          </a:xfrm>
        </p:grpSpPr>
        <p:cxnSp>
          <p:nvCxnSpPr>
            <p:cNvPr id="26" name="直接箭头连接符 25"/>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p:cNvSpPr txBox="1">
              <a:spLocks noChangeArrowheads="1"/>
            </p:cNvSpPr>
            <p:nvPr/>
          </p:nvSpPr>
          <p:spPr bwMode="auto">
            <a:xfrm>
              <a:off x="2432690" y="2534076"/>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28" name="Text Box 52"/>
          <p:cNvSpPr txBox="1">
            <a:spLocks noChangeArrowheads="1"/>
          </p:cNvSpPr>
          <p:nvPr/>
        </p:nvSpPr>
        <p:spPr bwMode="auto">
          <a:xfrm>
            <a:off x="5570351" y="2928876"/>
            <a:ext cx="1467594"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p:cNvCxnSpPr>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路比较</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5288582" y="3347690"/>
            <a:ext cx="1629617" cy="698809"/>
            <a:chOff x="5583744" y="2950133"/>
            <a:chExt cx="1629617" cy="698809"/>
          </a:xfrm>
        </p:grpSpPr>
        <p:sp>
          <p:nvSpPr>
            <p:cNvPr id="39" name="矩形 38"/>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矩形 35"/>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667468" y="4925927"/>
            <a:ext cx="4294093" cy="698809"/>
            <a:chOff x="2963741" y="2950133"/>
            <a:chExt cx="4249620" cy="698809"/>
          </a:xfrm>
        </p:grpSpPr>
        <p:grpSp>
          <p:nvGrpSpPr>
            <p:cNvPr id="41" name="组合 40"/>
            <p:cNvGrpSpPr/>
            <p:nvPr/>
          </p:nvGrpSpPr>
          <p:grpSpPr>
            <a:xfrm>
              <a:off x="2963741" y="3149752"/>
              <a:ext cx="4247911" cy="499190"/>
              <a:chOff x="2919007" y="2861136"/>
              <a:chExt cx="4247911" cy="499190"/>
            </a:xfrm>
          </p:grpSpPr>
          <p:sp>
            <p:nvSpPr>
              <p:cNvPr id="46" name="TextBox 132"/>
              <p:cNvSpPr txBox="1">
                <a:spLocks noChangeArrowheads="1"/>
              </p:cNvSpPr>
              <p:nvPr/>
            </p:nvSpPr>
            <p:spPr bwMode="auto">
              <a:xfrm>
                <a:off x="2919007" y="2861136"/>
                <a:ext cx="670228"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45" name="矩形 44"/>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1" name="矩形 50"/>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2" name="TextBox 132"/>
          <p:cNvSpPr txBox="1">
            <a:spLocks noChangeArrowheads="1"/>
          </p:cNvSpPr>
          <p:nvPr/>
        </p:nvSpPr>
        <p:spPr bwMode="auto">
          <a:xfrm>
            <a:off x="2804627" y="4337062"/>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3" name="TextBox 132"/>
          <p:cNvSpPr txBox="1">
            <a:spLocks noChangeArrowheads="1"/>
          </p:cNvSpPr>
          <p:nvPr/>
        </p:nvSpPr>
        <p:spPr bwMode="auto">
          <a:xfrm>
            <a:off x="5020771" y="4329216"/>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953248" y="5137150"/>
            <a:ext cx="1682751" cy="431800"/>
            <a:chOff x="6953248" y="5137150"/>
            <a:chExt cx="1682751" cy="431800"/>
          </a:xfrm>
        </p:grpSpPr>
        <p:sp>
          <p:nvSpPr>
            <p:cNvPr id="55" name="Line 16"/>
            <p:cNvSpPr>
              <a:spLocks noChangeShapeType="1"/>
            </p:cNvSpPr>
            <p:nvPr/>
          </p:nvSpPr>
          <p:spPr bwMode="auto">
            <a:xfrm>
              <a:off x="6953250" y="5137150"/>
              <a:ext cx="1682749" cy="42545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6" name="Line 16"/>
            <p:cNvSpPr>
              <a:spLocks noChangeShapeType="1"/>
            </p:cNvSpPr>
            <p:nvPr/>
          </p:nvSpPr>
          <p:spPr bwMode="auto">
            <a:xfrm>
              <a:off x="6953248" y="5485446"/>
              <a:ext cx="1670051" cy="83504"/>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36740" y="3578861"/>
            <a:ext cx="1686560" cy="1304290"/>
            <a:chOff x="6936740" y="3578861"/>
            <a:chExt cx="1686560" cy="1304290"/>
          </a:xfrm>
        </p:grpSpPr>
        <p:sp>
          <p:nvSpPr>
            <p:cNvPr id="57" name="Line 16"/>
            <p:cNvSpPr>
              <a:spLocks noChangeShapeType="1"/>
            </p:cNvSpPr>
            <p:nvPr/>
          </p:nvSpPr>
          <p:spPr bwMode="auto">
            <a:xfrm>
              <a:off x="6936740" y="3578861"/>
              <a:ext cx="1686560" cy="12979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8" name="Line 16"/>
            <p:cNvSpPr>
              <a:spLocks noChangeShapeType="1"/>
            </p:cNvSpPr>
            <p:nvPr/>
          </p:nvSpPr>
          <p:spPr bwMode="auto">
            <a:xfrm>
              <a:off x="6944360" y="3921760"/>
              <a:ext cx="1672590" cy="961391"/>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8624459" y="1568174"/>
            <a:ext cx="1627913" cy="4127879"/>
            <a:chOff x="8903859" y="1174474"/>
            <a:chExt cx="1627913" cy="4127879"/>
          </a:xfrm>
        </p:grpSpPr>
        <p:sp>
          <p:nvSpPr>
            <p:cNvPr id="60"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61" name="组合 60"/>
            <p:cNvGrpSpPr/>
            <p:nvPr/>
          </p:nvGrpSpPr>
          <p:grpSpPr>
            <a:xfrm>
              <a:off x="8903859" y="1486390"/>
              <a:ext cx="1627913" cy="3815963"/>
              <a:chOff x="8903859" y="1486390"/>
              <a:chExt cx="1627913" cy="4057929"/>
            </a:xfrm>
          </p:grpSpPr>
          <p:sp>
            <p:nvSpPr>
              <p:cNvPr id="62" name="矩形 61"/>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p:cNvGrpSpPr/>
          <p:nvPr/>
        </p:nvGrpSpPr>
        <p:grpSpPr>
          <a:xfrm>
            <a:off x="3066977" y="2153792"/>
            <a:ext cx="494471" cy="361234"/>
            <a:chOff x="3066977" y="2153792"/>
            <a:chExt cx="494471" cy="361234"/>
          </a:xfrm>
        </p:grpSpPr>
        <p:cxnSp>
          <p:nvCxnSpPr>
            <p:cNvPr id="82" name="直接箭头连接符 81"/>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p:cNvSpPr txBox="1">
              <a:spLocks noChangeArrowheads="1"/>
            </p:cNvSpPr>
            <p:nvPr/>
          </p:nvSpPr>
          <p:spPr bwMode="auto">
            <a:xfrm>
              <a:off x="3066977" y="2153792"/>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4" name="直接连接符 83"/>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4096643" y="3347690"/>
            <a:ext cx="1106375" cy="2277046"/>
            <a:chOff x="4096643" y="3347690"/>
            <a:chExt cx="1106375" cy="2277046"/>
          </a:xfrm>
        </p:grpSpPr>
        <p:sp>
          <p:nvSpPr>
            <p:cNvPr id="85" name="矩形 84"/>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p:cNvSpPr txBox="1">
            <a:spLocks noChangeArrowheads="1"/>
          </p:cNvSpPr>
          <p:nvPr/>
        </p:nvSpPr>
        <p:spPr bwMode="auto">
          <a:xfrm>
            <a:off x="2753437" y="3730780"/>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dirty="0">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cxnSp>
        <p:nvCxnSpPr>
          <p:cNvPr id="92" name="直接箭头连接符 91"/>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3327559" y="3347690"/>
            <a:ext cx="684754" cy="2277046"/>
            <a:chOff x="3327559" y="3347690"/>
            <a:chExt cx="684754" cy="2277046"/>
          </a:xfrm>
        </p:grpSpPr>
        <p:sp>
          <p:nvSpPr>
            <p:cNvPr id="101" name="矩形 100"/>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200"/>
    </mc:Choice>
    <mc:Fallback>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repeatCount="300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a:t>
            </a:r>
            <a:r>
              <a:rPr lang="zh-CN" altLang="en-US"/>
              <a:t>实现 </a:t>
            </a:r>
            <a:r>
              <a:rPr lang="en-US" altLang="zh-CN"/>
              <a:t>(</a:t>
            </a:r>
            <a:r>
              <a:rPr lang="zh-CN" altLang="en-US"/>
              <a:t>构造观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k</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777</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60750">
        <p15:prstTrans prst="pageCurlDouble"/>
      </p:transition>
    </mc:Choice>
    <mc:Fallback>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par>
                                <p:cTn id="95" presetID="22" presetClass="entr" presetSubtype="8"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wipe(left)">
                                      <p:cBhvr>
                                        <p:cTn id="97" dur="500"/>
                                        <p:tgtEl>
                                          <p:spTgt spid="239"/>
                                        </p:tgtEl>
                                      </p:cBhvr>
                                    </p:animEffect>
                                  </p:childTnLst>
                                </p:cTn>
                              </p:par>
                              <p:par>
                                <p:cTn id="98" presetID="22" presetClass="entr" presetSubtype="4" fill="hold" nodeType="withEffect">
                                  <p:stCondLst>
                                    <p:cond delay="0"/>
                                  </p:stCondLst>
                                  <p:childTnLst>
                                    <p:set>
                                      <p:cBhvr>
                                        <p:cTn id="99" dur="1" fill="hold">
                                          <p:stCondLst>
                                            <p:cond delay="0"/>
                                          </p:stCondLst>
                                        </p:cTn>
                                        <p:tgtEl>
                                          <p:spTgt spid="687"/>
                                        </p:tgtEl>
                                        <p:attrNameLst>
                                          <p:attrName>style.visibility</p:attrName>
                                        </p:attrNameLst>
                                      </p:cBhvr>
                                      <p:to>
                                        <p:strVal val="visible"/>
                                      </p:to>
                                    </p:set>
                                    <p:animEffect transition="in" filter="wipe(down)">
                                      <p:cBhvr>
                                        <p:cTn id="100"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endParaRPr lang="zh-CN" altLang="en-US" dirty="0"/>
          </a:p>
        </p:txBody>
      </p:sp>
      <p:sp>
        <p:nvSpPr>
          <p:cNvPr id="3" name="内容占位符 2"/>
          <p:cNvSpPr>
            <a:spLocks noGrp="1"/>
          </p:cNvSpPr>
          <p:nvPr>
            <p:ph idx="1"/>
          </p:nvPr>
        </p:nvSpPr>
        <p:spPr/>
        <p:txBody>
          <a:bodyPr/>
          <a:lstStyle/>
          <a:p>
            <a:r>
              <a:rPr lang="en-US" altLang="zh-CN" b="1" dirty="0"/>
              <a:t>SRAM</a:t>
            </a:r>
            <a:endParaRPr lang="en-US" altLang="zh-CN" b="1" dirty="0"/>
          </a:p>
          <a:p>
            <a:pPr lvl="1"/>
            <a:r>
              <a:rPr lang="zh-CN" altLang="en-US" dirty="0"/>
              <a:t>存放数据副本</a:t>
            </a:r>
            <a:endParaRPr lang="en-US" altLang="zh-CN" dirty="0"/>
          </a:p>
          <a:p>
            <a:r>
              <a:rPr lang="zh-CN" altLang="en-US" b="1" dirty="0"/>
              <a:t>多个相联存储器共享一个多路比较器</a:t>
            </a:r>
            <a:endParaRPr lang="en-US" altLang="zh-CN" b="1" dirty="0"/>
          </a:p>
          <a:p>
            <a:pPr lvl="1"/>
            <a:r>
              <a:rPr lang="zh-CN" altLang="en-US" dirty="0"/>
              <a:t>相对于全相联   多路比较器复杂度低</a:t>
            </a:r>
            <a:endParaRPr lang="en-US" altLang="zh-CN" dirty="0"/>
          </a:p>
          <a:p>
            <a:pPr lvl="1"/>
            <a:r>
              <a:rPr lang="zh-CN" altLang="en-US" dirty="0">
                <a:latin typeface="微软雅黑" panose="020B0503020204020204" pitchFamily="34" charset="-122"/>
                <a:ea typeface="微软雅黑" panose="020B0503020204020204" pitchFamily="34" charset="-122"/>
              </a:rPr>
              <a:t>查找表表项内容（</a:t>
            </a:r>
            <a:r>
              <a:rPr lang="en-US" altLang="zh-CN" dirty="0">
                <a:latin typeface="微软雅黑" panose="020B0503020204020204" pitchFamily="34" charset="-122"/>
                <a:ea typeface="微软雅黑" panose="020B0503020204020204" pitchFamily="34" charset="-122"/>
              </a:rPr>
              <a:t>valid</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dirty</a:t>
            </a:r>
            <a:r>
              <a:rPr lang="zh-CN" altLang="en-US" dirty="0">
                <a:latin typeface="微软雅黑" panose="020B0503020204020204" pitchFamily="34" charset="-122"/>
                <a:ea typeface="微软雅黑" panose="020B0503020204020204" pitchFamily="34" charset="-122"/>
              </a:rPr>
              <a:t>位，查找标记，置换标记位）</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相联存储器总容量</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行数 *（</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查找标记宽度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置换标记位）</a:t>
            </a:r>
            <a:endParaRPr lang="en-US" altLang="zh-CN" dirty="0">
              <a:latin typeface="微软雅黑" panose="020B0503020204020204" pitchFamily="34" charset="-122"/>
              <a:ea typeface="微软雅黑" panose="020B0503020204020204" pitchFamily="34" charset="-122"/>
            </a:endParaRPr>
          </a:p>
          <a:p>
            <a:r>
              <a:rPr lang="zh-CN" altLang="en-US" b="1" dirty="0"/>
              <a:t>片外缓存如果查找表在</a:t>
            </a:r>
            <a:r>
              <a:rPr lang="en-US" altLang="zh-CN" b="1" dirty="0"/>
              <a:t>CPU</a:t>
            </a:r>
            <a:r>
              <a:rPr lang="zh-CN" altLang="en-US" b="1" dirty="0"/>
              <a:t>内部？</a:t>
            </a:r>
            <a:endParaRPr lang="en-US" altLang="zh-CN" b="1" dirty="0"/>
          </a:p>
          <a:p>
            <a:pPr lvl="1"/>
            <a:r>
              <a:rPr lang="zh-CN" altLang="en-US" dirty="0"/>
              <a:t>查找表中必须增加</a:t>
            </a:r>
            <a:r>
              <a:rPr lang="en-US" altLang="zh-CN" dirty="0"/>
              <a:t>cache</a:t>
            </a:r>
            <a:r>
              <a:rPr lang="zh-CN" altLang="en-US" dirty="0"/>
              <a:t>行地址？  </a:t>
            </a:r>
            <a:r>
              <a:rPr lang="en-US" altLang="zh-CN" dirty="0"/>
              <a:t>why</a:t>
            </a:r>
            <a:endParaRPr lang="en-US" altLang="zh-CN" dirty="0"/>
          </a:p>
          <a:p>
            <a:pPr lvl="2"/>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endParaRPr lang="zh-CN" altLang="en-US" dirty="0"/>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37097"/>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437030" y="1695101"/>
            <a:ext cx="1325641" cy="26935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a:t>
            </a:r>
            <a:r>
              <a:rPr lang="zh-CN" altLang="en-US" sz="1400" kern="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字</a:t>
            </a: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地址</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S0</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S3</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noProof="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378" name="Text Box 51"/>
          <p:cNvSpPr txBox="1">
            <a:spLocks noChangeArrowheads="1"/>
          </p:cNvSpPr>
          <p:nvPr/>
        </p:nvSpPr>
        <p:spPr bwMode="auto">
          <a:xfrm>
            <a:off x="0" y="1005413"/>
            <a:ext cx="12192000" cy="349250"/>
          </a:xfrm>
          <a:prstGeom prst="rect">
            <a:avLst/>
          </a:prstGeom>
          <a:solidFill>
            <a:srgbClr val="FFFFFF">
              <a:lumMod val="85000"/>
            </a:srgbClr>
          </a:solidFill>
          <a:ln w="9525">
            <a:noFill/>
            <a:miter lim="800000"/>
          </a:ln>
        </p:spPr>
        <p:txBody>
          <a:bodyPr wrap="square">
            <a:spAutoFit/>
          </a:bodyPr>
          <a:lstStyle/>
          <a:p>
            <a:pPr algn="ctr" fontAlgn="base">
              <a:lnSpc>
                <a:spcPct val="120000"/>
              </a:lnSpc>
              <a:spcBef>
                <a:spcPct val="0"/>
              </a:spcBef>
              <a:spcAft>
                <a:spcPct val="0"/>
              </a:spcAf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 8</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行，分</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组，块大小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1"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en-US" altLang="zh-CN" sz="1400" b="1" dirty="0">
                <a:solidFill>
                  <a:srgbClr val="000000"/>
                </a:solidFill>
              </a:rPr>
              <a:t>valid</a:t>
            </a:r>
            <a:r>
              <a:rPr lang="en-US" altLang="zh-CN" sz="1400" b="1" dirty="0">
                <a:solidFill>
                  <a:srgbClr val="FF0000"/>
                </a:solidFill>
              </a:rPr>
              <a:t>+</a:t>
            </a:r>
            <a:r>
              <a:rPr lang="zh-CN" altLang="en-US" sz="1400" b="1" dirty="0">
                <a:solidFill>
                  <a:srgbClr val="0070C0"/>
                </a:solidFill>
              </a:rPr>
              <a:t>查找标记</a:t>
            </a:r>
            <a:r>
              <a:rPr lang="en-US" altLang="zh-CN" sz="1400" b="1" dirty="0">
                <a:solidFill>
                  <a:srgbClr val="FF0000"/>
                </a:solidFill>
              </a:rPr>
              <a:t>+</a:t>
            </a:r>
            <a:r>
              <a:rPr lang="zh-CN" altLang="en-US" sz="1400" b="1" dirty="0">
                <a:solidFill>
                  <a:srgbClr val="000000"/>
                </a:solidFill>
              </a:rPr>
              <a:t>脏位</a:t>
            </a:r>
            <a:r>
              <a:rPr lang="en-US" altLang="zh-CN" sz="1400" b="1" dirty="0">
                <a:solidFill>
                  <a:srgbClr val="FF0000"/>
                </a:solidFill>
              </a:rPr>
              <a:t>+</a:t>
            </a:r>
            <a:r>
              <a:rPr lang="zh-CN" altLang="en-US" sz="1400" b="1" dirty="0">
                <a:solidFill>
                  <a:srgbClr val="C00000"/>
                </a:solidFill>
              </a:rPr>
              <a:t>置换标记位</a:t>
            </a:r>
            <a:r>
              <a:rPr lang="en-US" altLang="zh-CN" sz="1400" b="1" dirty="0">
                <a:solidFill>
                  <a:srgbClr val="FF0000"/>
                </a:solidFill>
              </a:rPr>
              <a:t>+</a:t>
            </a:r>
            <a:r>
              <a:rPr lang="zh-CN" altLang="en-US" sz="1400" b="1" dirty="0">
                <a:solidFill>
                  <a:srgbClr val="339933"/>
                </a:solidFill>
              </a:rPr>
              <a:t>数据块副本容量</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1FB965"/>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L6</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W</a:t>
              </a:r>
              <a:r>
                <a:rPr lang="en-US" altLang="zh-CN" sz="1100" baseline="-25000" dirty="0">
                  <a:solidFill>
                    <a:srgbClr val="1FB965"/>
                  </a:solidFill>
                  <a:latin typeface="微软雅黑" panose="020B0503020204020204" pitchFamily="34" charset="-122"/>
                  <a:ea typeface="微软雅黑" panose="020B0503020204020204" pitchFamily="34" charset="-122"/>
                </a:rPr>
                <a:t>2</a:t>
              </a:r>
              <a:endParaRPr lang="en-US" altLang="zh-CN" sz="1100" baseline="-25000" dirty="0">
                <a:solidFill>
                  <a:srgbClr val="1FB965"/>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lang="en-US" altLang="zh-CN" sz="1200" kern="0" dirty="0">
                <a:solidFill>
                  <a:srgbClr val="FFFFFF"/>
                </a:solidFill>
                <a:latin typeface="微软雅黑" panose="020B0503020204020204" pitchFamily="34" charset="-122"/>
                <a:ea typeface="微软雅黑" panose="020B0503020204020204" pitchFamily="34" charset="-122"/>
              </a:rPr>
              <a:t>2</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1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2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2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3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5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5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uiExpand="1" build="allAtOnce"/>
      <p:bldP spid="39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endParaRPr lang="zh-CN" altLang="en-US" dirty="0"/>
          </a:p>
        </p:txBody>
      </p:sp>
      <p:grpSp>
        <p:nvGrpSpPr>
          <p:cNvPr id="15" name="组合 183"/>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1387B7"/>
            </a:solidFill>
            <a:ln w="19050">
              <a:solidFill>
                <a:schemeClr val="tx2"/>
              </a:solidFill>
              <a:miter lim="800000"/>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1387B7"/>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endParaRPr lang="zh-CN" altLang="en-US" sz="20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endParaRPr lang="zh-CN" altLang="en-US" sz="2000" b="1"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endParaRPr lang="zh-CN" altLang="en-US" dirty="0"/>
          </a:p>
        </p:txBody>
      </p:sp>
      <p:sp>
        <p:nvSpPr>
          <p:cNvPr id="3" name="内容占位符 2"/>
          <p:cNvSpPr>
            <a:spLocks noGrp="1"/>
          </p:cNvSpPr>
          <p:nvPr>
            <p:ph idx="1"/>
          </p:nvPr>
        </p:nvSpPr>
        <p:spPr/>
        <p:txBody>
          <a:bodyPr/>
          <a:lstStyle/>
          <a:p>
            <a:r>
              <a:rPr lang="zh-CN" altLang="en-US" sz="2800" b="1" dirty="0"/>
              <a:t>小容量</a:t>
            </a:r>
            <a:r>
              <a:rPr lang="en-US" altLang="zh-CN" sz="2800" b="1" dirty="0"/>
              <a:t>cache</a:t>
            </a:r>
            <a:r>
              <a:rPr lang="zh-CN" altLang="en-US" sz="2800" b="1" dirty="0"/>
              <a:t>可采用全相联映射或组相联映射</a:t>
            </a:r>
            <a:endParaRPr lang="zh-CN" altLang="en-US" sz="2800" b="1" dirty="0"/>
          </a:p>
          <a:p>
            <a:pPr lvl="1"/>
            <a:r>
              <a:rPr lang="en-US" altLang="zh-CN" sz="2400" dirty="0"/>
              <a:t>Pentium CPU  L1 L2 cache</a:t>
            </a:r>
            <a:endParaRPr lang="en-US" altLang="zh-CN" sz="2400" dirty="0"/>
          </a:p>
          <a:p>
            <a:r>
              <a:rPr lang="zh-CN" altLang="en-US" b="1" dirty="0"/>
              <a:t>大容量</a:t>
            </a:r>
            <a:r>
              <a:rPr lang="en-US" altLang="zh-CN" b="1" dirty="0"/>
              <a:t>cache</a:t>
            </a:r>
            <a:r>
              <a:rPr lang="zh-CN" altLang="en-US" b="1" dirty="0"/>
              <a:t>可采用直接映射方式</a:t>
            </a:r>
            <a:endParaRPr lang="zh-CN" altLang="en-US" b="1" dirty="0"/>
          </a:p>
          <a:p>
            <a:pPr lvl="1"/>
            <a:r>
              <a:rPr lang="zh-CN" altLang="en-US" sz="2400" dirty="0"/>
              <a:t>查找速度快，命中率相对低</a:t>
            </a:r>
            <a:endParaRPr lang="zh-CN" altLang="en-US" sz="2400" dirty="0"/>
          </a:p>
          <a:p>
            <a:pPr lvl="1"/>
            <a:r>
              <a:rPr lang="zh-CN" altLang="en-US" sz="2400" dirty="0"/>
              <a:t>但</a:t>
            </a:r>
            <a:r>
              <a:rPr lang="en-US" altLang="zh-CN" sz="2400" dirty="0"/>
              <a:t>cache</a:t>
            </a:r>
            <a:r>
              <a:rPr lang="zh-CN" altLang="en-US" sz="2400" dirty="0"/>
              <a:t>容量大可提高命中率</a:t>
            </a:r>
            <a:endParaRPr lang="zh-CN" altLang="en-US" sz="2400" dirty="0"/>
          </a:p>
          <a:p>
            <a:pPr lvl="1"/>
            <a:r>
              <a:rPr lang="zh-CN" altLang="en-US" sz="2400" dirty="0"/>
              <a:t>块设备缓存</a:t>
            </a:r>
            <a:endParaRPr lang="zh-CN" altLang="en-US" sz="2400" dirty="0"/>
          </a:p>
          <a:p>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替换策略</a:t>
            </a:r>
            <a:r>
              <a:rPr lang="zh-CN" altLang="en-US" dirty="0">
                <a:solidFill>
                  <a:srgbClr val="C00000"/>
                </a:solidFill>
                <a:latin typeface="华文新魏" panose="02010800040101010101" pitchFamily="2" charset="-122"/>
              </a:rPr>
              <a:t>    </a:t>
            </a:r>
            <a:r>
              <a:rPr lang="en-US" altLang="zh-CN" b="1" dirty="0">
                <a:solidFill>
                  <a:srgbClr val="C00000"/>
                </a:solidFill>
                <a:latin typeface="Courier New" panose="02070309020205020404" pitchFamily="49" charset="0"/>
                <a:cs typeface="Courier New" panose="02070309020205020404" pitchFamily="49" charset="0"/>
              </a:rPr>
              <a:t>Placement Policy</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pic>
        <p:nvPicPr>
          <p:cNvPr id="10"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endParaRPr lang="zh-CN" altLang="en-US" dirty="0"/>
          </a:p>
        </p:txBody>
      </p:sp>
      <p:sp>
        <p:nvSpPr>
          <p:cNvPr id="3" name="内容占位符 2"/>
          <p:cNvSpPr>
            <a:spLocks noGrp="1"/>
          </p:cNvSpPr>
          <p:nvPr>
            <p:ph idx="1"/>
          </p:nvPr>
        </p:nvSpPr>
        <p:spPr/>
        <p:txBody>
          <a:bodyPr/>
          <a:lstStyle/>
          <a:p>
            <a:r>
              <a:rPr lang="zh-CN" altLang="en-US" b="1" dirty="0">
                <a:latin typeface="Times New Roman" panose="02020603050405020304" pitchFamily="18" charset="0"/>
              </a:rPr>
              <a:t>替换策略</a:t>
            </a:r>
            <a:endParaRPr lang="zh-CN" altLang="en-US" b="1" dirty="0">
              <a:latin typeface="Times New Roman" panose="02020603050405020304" pitchFamily="18" charset="0"/>
            </a:endParaRPr>
          </a:p>
          <a:p>
            <a:pPr lvl="1"/>
            <a:r>
              <a:rPr lang="zh-CN" altLang="en-US" sz="2400" dirty="0">
                <a:latin typeface="+mn-ea"/>
                <a:ea typeface="+mn-ea"/>
              </a:rPr>
              <a:t>先进先出法</a:t>
            </a:r>
            <a:endParaRPr lang="zh-CN" altLang="en-US" sz="2400" dirty="0">
              <a:latin typeface="+mn-ea"/>
              <a:ea typeface="+mn-ea"/>
            </a:endParaRPr>
          </a:p>
          <a:p>
            <a:pPr lvl="1"/>
            <a:r>
              <a:rPr lang="zh-CN" altLang="en-US" sz="2400" dirty="0">
                <a:latin typeface="+mn-ea"/>
                <a:ea typeface="+mn-ea"/>
              </a:rPr>
              <a:t>最近最不经常使用方法</a:t>
            </a:r>
            <a:r>
              <a:rPr lang="en-US" altLang="zh-CN" sz="2400" dirty="0">
                <a:latin typeface="+mn-ea"/>
                <a:ea typeface="+mn-ea"/>
              </a:rPr>
              <a:t>---LFU</a:t>
            </a:r>
            <a:endParaRPr lang="en-US" altLang="zh-CN" sz="2400" dirty="0">
              <a:latin typeface="+mn-ea"/>
              <a:ea typeface="+mn-ea"/>
            </a:endParaRPr>
          </a:p>
          <a:p>
            <a:pPr lvl="1"/>
            <a:r>
              <a:rPr lang="zh-CN" altLang="en-US" sz="2400" dirty="0">
                <a:latin typeface="+mn-ea"/>
                <a:ea typeface="+mn-ea"/>
              </a:rPr>
              <a:t>近期最少使用法</a:t>
            </a:r>
            <a:r>
              <a:rPr lang="en-US" altLang="zh-CN" sz="2400" dirty="0">
                <a:latin typeface="+mn-ea"/>
                <a:ea typeface="+mn-ea"/>
              </a:rPr>
              <a:t>--- LRU</a:t>
            </a:r>
            <a:endParaRPr lang="en-US" altLang="zh-CN" sz="2400" dirty="0">
              <a:latin typeface="+mn-ea"/>
              <a:ea typeface="+mn-ea"/>
            </a:endParaRPr>
          </a:p>
          <a:p>
            <a:pPr lvl="1"/>
            <a:r>
              <a:rPr lang="zh-CN" altLang="en-US" sz="2400" dirty="0">
                <a:latin typeface="+mn-ea"/>
                <a:ea typeface="+mn-ea"/>
              </a:rPr>
              <a:t>随机替换法</a:t>
            </a:r>
            <a:endParaRPr lang="zh-CN" altLang="en-US" sz="2400" dirty="0">
              <a:latin typeface="+mn-ea"/>
              <a:ea typeface="+mn-ea"/>
            </a:endParaRPr>
          </a:p>
          <a:p>
            <a:endParaRPr lang="zh-CN" altLang="en-US" dirty="0"/>
          </a:p>
          <a:p>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zh-CN" altLang="en-US" dirty="0"/>
              <a:t>先进先出替换策略</a:t>
            </a:r>
            <a:r>
              <a:rPr lang="en-US" altLang="zh-CN" dirty="0"/>
              <a:t>(FIFO)</a:t>
            </a:r>
            <a:endParaRPr lang="en-US" altLang="zh-CN" dirty="0"/>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dirty="0">
              <a:solidFill>
                <a:srgbClr val="FF0000"/>
              </a:solidFill>
              <a:latin typeface="Times New Roman" panose="02020603050405020304" pitchFamily="18" charset="0"/>
              <a:ea typeface="+mj-ea"/>
              <a:cs typeface="Times New Roman" panose="02020603050405020304" pitchFamily="18" charset="0"/>
            </a:endParaRP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endParaRPr lang="zh-CN" altLang="en-US" sz="2000" b="1" dirty="0">
              <a:latin typeface="Times New Roman" panose="02020603050405020304" pitchFamily="18" charset="0"/>
              <a:ea typeface="+mj-ea"/>
              <a:cs typeface="Times New Roman" panose="02020603050405020304" pitchFamily="18" charset="0"/>
            </a:endParaRP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3</a:t>
              </a:r>
              <a:endParaRPr lang="en-US" altLang="zh-CN" dirty="0">
                <a:latin typeface="+mn-ea"/>
                <a:cs typeface="Times New Roman" panose="02020603050405020304" pitchFamily="18" charset="0"/>
              </a:endParaRP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t</a:t>
              </a:r>
              <a:endParaRPr lang="en-US" altLang="zh-CN" dirty="0">
                <a:latin typeface="+mn-ea"/>
                <a:cs typeface="Times New Roman" panose="02020603050405020304" pitchFamily="18" charset="0"/>
              </a:endParaRPr>
            </a:p>
          </p:txBody>
        </p:sp>
      </p:grpSp>
      <p:grpSp>
        <p:nvGrpSpPr>
          <p:cNvPr id="2" name="Group 23"/>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88840"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88841"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88842"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endParaRPr lang="en-US" altLang="zh-CN" sz="1600" b="1" baseline="7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endParaRPr lang="en-US" altLang="zh-CN" sz="1600" b="1" dirty="0">
                <a:solidFill>
                  <a:srgbClr val="003300"/>
                </a:solidFill>
                <a:latin typeface="+mn-ea"/>
                <a:cs typeface="Times New Roman" panose="02020603050405020304" pitchFamily="18" charset="0"/>
              </a:endParaRP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endParaRPr lang="en-US" altLang="zh-CN" sz="1600" b="1" dirty="0">
                <a:solidFill>
                  <a:srgbClr val="003300"/>
                </a:solidFill>
                <a:latin typeface="+mn-ea"/>
                <a:cs typeface="Times New Roman" panose="02020603050405020304" pitchFamily="18" charset="0"/>
              </a:endParaRP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4.2 </a:t>
            </a:r>
            <a:r>
              <a:rPr lang="zh-CN" altLang="en-US" b="1" dirty="0">
                <a:solidFill>
                  <a:srgbClr val="C00000"/>
                </a:solidFill>
                <a:effectLst>
                  <a:outerShdw blurRad="38100" dist="38100" dir="2700000" algn="tl">
                    <a:srgbClr val="000000">
                      <a:alpha val="43137"/>
                    </a:srgbClr>
                  </a:outerShdw>
                </a:effectLst>
                <a:latin typeface="+mj-lt"/>
              </a:rPr>
              <a:t>半导体存储器</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endParaRPr lang="zh-CN" altLang="en-US"/>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2"/>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2935" name="Text Box 24"/>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2936" name="Text Box 25"/>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2937" name="Text Box 26"/>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7"/>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endParaRPr lang="en-US" altLang="zh-CN" b="1" baseline="50000" dirty="0">
              <a:solidFill>
                <a:srgbClr val="003300"/>
              </a:solidFill>
              <a:latin typeface="+mn-ea"/>
              <a:cs typeface="Times New Roman" panose="02020603050405020304" pitchFamily="18" charset="0"/>
            </a:endParaRPr>
          </a:p>
        </p:txBody>
      </p:sp>
      <p:grpSp>
        <p:nvGrpSpPr>
          <p:cNvPr id="4" name="Group 33"/>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nvGrpSpPr>
          <p:cNvPr id="5" name="Group 39"/>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6" name="Group 44"/>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7" name="Group 49"/>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nvGrpSpPr>
          <p:cNvPr id="8" name="Group 56"/>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grpSp>
        <p:nvGrpSpPr>
          <p:cNvPr id="9" name="Group 61"/>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nvGrpSpPr>
          <p:cNvPr id="10" name="Group 67"/>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zh-CN" altLang="en-US" dirty="0"/>
              <a:t>最不经常使用算法</a:t>
            </a:r>
            <a:r>
              <a:rPr lang="en-US" altLang="zh-CN" dirty="0"/>
              <a:t>(LFU)</a:t>
            </a:r>
            <a:endParaRPr lang="en-US" altLang="zh-CN" dirty="0"/>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grpSp>
        <p:nvGrpSpPr>
          <p:cNvPr id="2" name="Group 98"/>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1"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2"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3"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 name="Group 103"/>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Group 109"/>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Group 115"/>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Group 132"/>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Group 137"/>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Group 143"/>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grpSp>
        <p:nvGrpSpPr>
          <p:cNvPr id="11" name="Group 153"/>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zh-CN" altLang="en-US" dirty="0"/>
              <a:t>近期最久未使用算法</a:t>
            </a:r>
            <a:r>
              <a:rPr lang="en-US" altLang="zh-CN" dirty="0"/>
              <a:t>(LRU)</a:t>
            </a:r>
            <a:endParaRPr lang="en-US" altLang="zh-CN" dirty="0"/>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a:solidFill>
                <a:srgbClr val="FF0000"/>
              </a:solidFill>
              <a:latin typeface="Times New Roman" panose="02020603050405020304" pitchFamily="18" charset="0"/>
              <a:ea typeface="+mj-ea"/>
              <a:cs typeface="Times New Roman" panose="02020603050405020304" pitchFamily="18" charset="0"/>
            </a:endParaRP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3"/>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0887"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0888"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0889"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5" name="Group 40"/>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endParaRPr lang="en-US" altLang="zh-CN" b="1" dirty="0">
                <a:solidFill>
                  <a:srgbClr val="FF0000"/>
                </a:solidFill>
                <a:latin typeface="+mn-ea"/>
                <a:cs typeface="Times New Roman" panose="02020603050405020304" pitchFamily="18" charset="0"/>
              </a:endParaRP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endParaRPr lang="en-US" altLang="zh-CN" b="1" dirty="0">
                <a:solidFill>
                  <a:srgbClr val="FF0000"/>
                </a:solidFill>
                <a:latin typeface="+mn-ea"/>
                <a:cs typeface="Times New Roman" panose="02020603050405020304" pitchFamily="18" charset="0"/>
              </a:endParaRP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endParaRPr lang="en-US" altLang="zh-CN" b="1" dirty="0">
                <a:solidFill>
                  <a:srgbClr val="FF0000"/>
                </a:solidFill>
                <a:latin typeface="+mn-ea"/>
                <a:cs typeface="Times New Roman" panose="02020603050405020304" pitchFamily="18" charset="0"/>
              </a:endParaRP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grpSp>
        <p:nvGrpSpPr>
          <p:cNvPr id="9" name="Group 62"/>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endParaRPr lang="en-US" altLang="zh-CN" b="1" baseline="50000" dirty="0">
                <a:latin typeface="+mn-ea"/>
                <a:cs typeface="Times New Roman" panose="02020603050405020304" pitchFamily="18" charset="0"/>
              </a:endParaRP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endParaRPr lang="en-US" altLang="zh-CN" b="1" baseline="50000" dirty="0">
                <a:solidFill>
                  <a:srgbClr val="FF0000"/>
                </a:solidFill>
                <a:latin typeface="+mn-ea"/>
                <a:cs typeface="Times New Roman" panose="02020603050405020304" pitchFamily="18" charset="0"/>
              </a:endParaRP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endParaRPr lang="zh-CN" altLang="en-US" dirty="0"/>
          </a:p>
        </p:txBody>
      </p:sp>
      <p:sp>
        <p:nvSpPr>
          <p:cNvPr id="3" name="内容占位符 2"/>
          <p:cNvSpPr>
            <a:spLocks noGrp="1"/>
          </p:cNvSpPr>
          <p:nvPr>
            <p:ph idx="1"/>
          </p:nvPr>
        </p:nvSpPr>
        <p:spPr/>
        <p:txBody>
          <a:bodyPr/>
          <a:lstStyle/>
          <a:p>
            <a:r>
              <a:rPr lang="en-US" altLang="zh-CN" b="1" dirty="0"/>
              <a:t>FIFO  LFU  LRU </a:t>
            </a:r>
            <a:r>
              <a:rPr lang="zh-CN" altLang="en-US" b="1" dirty="0"/>
              <a:t>随机调度   </a:t>
            </a:r>
            <a:endParaRPr lang="zh-CN" altLang="en-US" b="1" dirty="0"/>
          </a:p>
          <a:p>
            <a:r>
              <a:rPr lang="zh-CN" altLang="en-US" b="1" dirty="0"/>
              <a:t>硬件实现</a:t>
            </a:r>
            <a:endParaRPr lang="zh-CN" altLang="en-US" b="1" dirty="0"/>
          </a:p>
          <a:p>
            <a:pPr lvl="1"/>
            <a:r>
              <a:rPr lang="zh-CN" altLang="en-US" sz="2400" dirty="0"/>
              <a:t>成本？</a:t>
            </a:r>
            <a:endParaRPr lang="zh-CN" altLang="en-US" sz="2400" dirty="0"/>
          </a:p>
          <a:p>
            <a:r>
              <a:rPr lang="en-US" altLang="zh-CN" b="1" dirty="0"/>
              <a:t>LRU</a:t>
            </a:r>
            <a:r>
              <a:rPr lang="zh-CN" altLang="en-US" b="1" dirty="0"/>
              <a:t>算法软件实现？？？</a:t>
            </a:r>
            <a:endParaRPr lang="zh-CN" altLang="en-US" b="1" dirty="0"/>
          </a:p>
          <a:p>
            <a:pPr lvl="1"/>
            <a:r>
              <a:rPr lang="zh-CN" altLang="en-US" sz="2400" dirty="0"/>
              <a:t>查找效率如何优化？</a:t>
            </a:r>
            <a:endParaRPr lang="zh-CN" altLang="en-US" sz="2400" dirty="0"/>
          </a:p>
          <a:p>
            <a:endParaRPr lang="zh-CN" altLang="en-US" dirty="0"/>
          </a:p>
          <a:p>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写入策略   </a:t>
            </a:r>
            <a:r>
              <a:rPr lang="en-US" altLang="zh-CN" b="1" dirty="0">
                <a:solidFill>
                  <a:srgbClr val="C00000"/>
                </a:solidFill>
                <a:latin typeface="Courier New" panose="02070309020205020404" pitchFamily="49" charset="0"/>
                <a:cs typeface="Courier New" panose="02070309020205020404" pitchFamily="49" charset="0"/>
              </a:rPr>
              <a:t>Write Policy</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endParaRPr lang="zh-CN" altLang="en-US" dirty="0"/>
          </a:p>
        </p:txBody>
      </p:sp>
      <p:sp>
        <p:nvSpPr>
          <p:cNvPr id="3" name="内容占位符 2"/>
          <p:cNvSpPr>
            <a:spLocks noGrp="1"/>
          </p:cNvSpPr>
          <p:nvPr>
            <p:ph idx="1"/>
          </p:nvPr>
        </p:nvSpPr>
        <p:spPr/>
        <p:txBody>
          <a:bodyPr/>
          <a:lstStyle/>
          <a:p>
            <a:r>
              <a:rPr lang="zh-CN" altLang="en-US" b="1" dirty="0"/>
              <a:t>写回法</a:t>
            </a:r>
            <a:r>
              <a:rPr lang="en-US" altLang="zh-CN" dirty="0"/>
              <a:t>(write back)</a:t>
            </a:r>
            <a:endParaRPr lang="en-US" altLang="zh-CN" dirty="0"/>
          </a:p>
          <a:p>
            <a:r>
              <a:rPr lang="zh-CN" altLang="en-US" b="1" dirty="0"/>
              <a:t>写穿法 </a:t>
            </a:r>
            <a:r>
              <a:rPr lang="en-US" altLang="zh-CN" dirty="0"/>
              <a:t>(write through)</a:t>
            </a:r>
            <a:endParaRPr lang="en-US" altLang="zh-CN" dirty="0"/>
          </a:p>
          <a:p>
            <a:r>
              <a:rPr lang="zh-CN" altLang="en-US" b="1" dirty="0"/>
              <a:t>写分配</a:t>
            </a:r>
            <a:r>
              <a:rPr lang="zh-CN" altLang="en-US" dirty="0"/>
              <a:t>（</a:t>
            </a:r>
            <a:r>
              <a:rPr lang="en-US" altLang="zh-CN" dirty="0"/>
              <a:t>write-allocate</a:t>
            </a:r>
            <a:r>
              <a:rPr lang="zh-CN" altLang="en-US" dirty="0"/>
              <a:t>）</a:t>
            </a:r>
            <a:endParaRPr lang="en-US" altLang="zh-CN" dirty="0"/>
          </a:p>
          <a:p>
            <a:r>
              <a:rPr lang="zh-CN" altLang="en-US" b="1" dirty="0"/>
              <a:t>写不分配</a:t>
            </a:r>
            <a:r>
              <a:rPr lang="zh-CN" altLang="en-US" dirty="0"/>
              <a:t>（</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ln>
          </p:spPr>
          <p:txBody>
            <a:bodyPr lIns="12700" tIns="12700" rIns="12700" bIns="12700"/>
            <a:lstStyle/>
            <a:p>
              <a:pPr algn="ctr"/>
              <a:r>
                <a:rPr lang="zh-CN" altLang="en-US">
                  <a:solidFill>
                    <a:srgbClr val="66FF33"/>
                  </a:solidFill>
                  <a:latin typeface="+mn-ea"/>
                </a:rPr>
                <a:t>磁带，光盘</a:t>
              </a:r>
              <a:endParaRPr lang="zh-CN" altLang="en-US">
                <a:solidFill>
                  <a:srgbClr val="66FF33"/>
                </a:solidFill>
                <a:latin typeface="+mn-ea"/>
              </a:endParaRPr>
            </a:p>
          </p:txBody>
        </p:sp>
      </p:grpSp>
      <p:grpSp>
        <p:nvGrpSpPr>
          <p:cNvPr id="7" name="Group 5"/>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ln>
          </p:spPr>
          <p:txBody>
            <a:bodyPr lIns="12700" tIns="12700" rIns="12700" bIns="12700"/>
            <a:lstStyle/>
            <a:p>
              <a:pPr algn="ctr"/>
              <a:r>
                <a:rPr lang="zh-CN" altLang="en-US">
                  <a:latin typeface="+mn-ea"/>
                </a:rPr>
                <a:t>磁盘</a:t>
              </a:r>
              <a:endParaRPr lang="zh-CN" altLang="en-US">
                <a:latin typeface="+mn-ea"/>
              </a:endParaRPr>
            </a:p>
          </p:txBody>
        </p:sp>
      </p:grpSp>
      <p:grpSp>
        <p:nvGrpSpPr>
          <p:cNvPr id="10" name="Group 8"/>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ln>
          </p:spPr>
          <p:txBody>
            <a:bodyPr lIns="12700" tIns="12700" rIns="12700" bIns="12700"/>
            <a:lstStyle/>
            <a:p>
              <a:pPr algn="ctr"/>
              <a:r>
                <a:rPr lang="zh-CN" altLang="en-US">
                  <a:solidFill>
                    <a:srgbClr val="003300"/>
                  </a:solidFill>
                  <a:latin typeface="+mn-ea"/>
                </a:rPr>
                <a:t>主存</a:t>
              </a:r>
              <a:endParaRPr lang="zh-CN" altLang="en-US">
                <a:solidFill>
                  <a:srgbClr val="003300"/>
                </a:solidFill>
                <a:latin typeface="+mn-ea"/>
              </a:endParaRPr>
            </a:p>
          </p:txBody>
        </p:sp>
      </p:grpSp>
      <p:grpSp>
        <p:nvGrpSpPr>
          <p:cNvPr id="17" name="Group 15"/>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endParaRPr lang="zh-CN" altLang="en-US" dirty="0">
                <a:solidFill>
                  <a:srgbClr val="003300"/>
                </a:solidFill>
                <a:latin typeface="+mn-ea"/>
              </a:endParaRP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sz="3100" b="1" dirty="0"/>
              <a:t>读优化</a:t>
            </a:r>
            <a:endParaRPr lang="zh-CN" altLang="en-US" sz="3100" b="1" dirty="0"/>
          </a:p>
          <a:p>
            <a:pPr lvl="1"/>
            <a:r>
              <a:rPr lang="zh-CN" altLang="en-US" sz="2600" dirty="0"/>
              <a:t>时间局部性</a:t>
            </a:r>
            <a:endParaRPr lang="zh-CN" altLang="en-US" sz="2600" dirty="0"/>
          </a:p>
          <a:p>
            <a:pPr lvl="2"/>
            <a:r>
              <a:rPr lang="zh-CN" altLang="en-US" sz="2600" dirty="0"/>
              <a:t>将刚访问的数据调度到</a:t>
            </a:r>
            <a:r>
              <a:rPr lang="en-US" altLang="zh-CN" sz="2600" dirty="0"/>
              <a:t>cache</a:t>
            </a:r>
            <a:r>
              <a:rPr lang="zh-CN" altLang="en-US" sz="2600" dirty="0"/>
              <a:t>中、利用淘汰算法将不经常使用的数据淘汰</a:t>
            </a:r>
            <a:endParaRPr lang="zh-CN" altLang="en-US" sz="2600" dirty="0"/>
          </a:p>
          <a:p>
            <a:pPr lvl="1"/>
            <a:r>
              <a:rPr lang="zh-CN" altLang="en-US" sz="2600" dirty="0"/>
              <a:t>空间局部性</a:t>
            </a:r>
            <a:endParaRPr lang="zh-CN" altLang="en-US" sz="2600" dirty="0"/>
          </a:p>
          <a:p>
            <a:pPr lvl="2"/>
            <a:r>
              <a:rPr lang="zh-CN" altLang="en-US" sz="2600" dirty="0"/>
              <a:t>大块预读，相邻的数据被调度到</a:t>
            </a:r>
            <a:r>
              <a:rPr lang="en-US" altLang="zh-CN" sz="2600" dirty="0"/>
              <a:t>cache</a:t>
            </a:r>
            <a:r>
              <a:rPr lang="zh-CN" altLang="en-US" sz="2600" dirty="0"/>
              <a:t>中</a:t>
            </a:r>
            <a:endParaRPr lang="zh-CN" altLang="en-US" sz="2600" dirty="0"/>
          </a:p>
          <a:p>
            <a:r>
              <a:rPr lang="zh-CN" altLang="en-US" sz="3100" b="1" dirty="0"/>
              <a:t>写优化</a:t>
            </a:r>
            <a:endParaRPr lang="en-US" altLang="zh-CN" sz="3100" b="1" dirty="0"/>
          </a:p>
          <a:p>
            <a:pPr lvl="1"/>
            <a:r>
              <a:rPr lang="zh-CN" altLang="en-US" sz="2500" dirty="0"/>
              <a:t>写回策略提升突发写性能</a:t>
            </a:r>
            <a:endParaRPr lang="zh-CN" altLang="en-US" sz="2500" dirty="0"/>
          </a:p>
          <a:p>
            <a:r>
              <a:rPr lang="zh-CN" altLang="en-US" sz="3300" b="1" dirty="0"/>
              <a:t>负面影响</a:t>
            </a:r>
            <a:endParaRPr lang="zh-CN" altLang="en-US" sz="3300" b="1" dirty="0"/>
          </a:p>
          <a:p>
            <a:pPr lvl="1"/>
            <a:r>
              <a:rPr lang="zh-CN" altLang="en-US" sz="2600" dirty="0"/>
              <a:t>写回策略引起不一致性</a:t>
            </a:r>
            <a:endParaRPr lang="zh-CN" altLang="en-US" sz="2600" dirty="0"/>
          </a:p>
          <a:p>
            <a:pPr lvl="1"/>
            <a:r>
              <a:rPr lang="zh-CN" altLang="en-US" sz="2600" dirty="0"/>
              <a:t>缓冲区满后，写性能降低</a:t>
            </a:r>
            <a:endParaRPr lang="zh-CN" altLang="en-US" sz="2600" dirty="0"/>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endParaRPr lang="zh-CN" altLang="en-US" sz="2100" dirty="0">
              <a:latin typeface="+mn-ea"/>
              <a:ea typeface="+mn-ea"/>
            </a:endParaRP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endParaRPr lang="zh-CN" altLang="en-US" dirty="0">
              <a:latin typeface="+mn-ea"/>
              <a:ea typeface="+mn-ea"/>
            </a:endParaRP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endParaRPr lang="zh-CN" altLang="en-US" sz="2200" dirty="0">
              <a:latin typeface="+mn-ea"/>
              <a:ea typeface="+mn-ea"/>
            </a:endParaRP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endParaRPr lang="zh-CN" altLang="en-US" sz="2200" dirty="0">
              <a:latin typeface="+mn-ea"/>
              <a:ea typeface="+mn-ea"/>
            </a:endParaRP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endParaRPr lang="zh-CN" altLang="en-US" dirty="0">
              <a:latin typeface="+mn-ea"/>
            </a:endParaRP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endParaRPr lang="zh-CN" altLang="en-US" sz="2200" dirty="0">
              <a:latin typeface="+mn-ea"/>
            </a:endParaRPr>
          </a:p>
          <a:p>
            <a:pPr lvl="1">
              <a:defRPr/>
            </a:pPr>
            <a:r>
              <a:rPr lang="zh-CN" altLang="en-US" sz="2200" dirty="0">
                <a:latin typeface="+mn-ea"/>
              </a:rPr>
              <a:t> 组织方式                     块大小</a:t>
            </a:r>
            <a:endParaRPr lang="zh-CN" altLang="en-US" sz="2200" dirty="0">
              <a:latin typeface="+mn-ea"/>
            </a:endParaRPr>
          </a:p>
          <a:p>
            <a:pPr>
              <a:defRPr/>
            </a:pPr>
            <a:endParaRPr lang="zh-CN" altLang="en-US" dirty="0">
              <a:latin typeface="+mn-ea"/>
              <a:ea typeface="+mn-ea"/>
            </a:endParaRPr>
          </a:p>
          <a:p>
            <a:pPr lvl="1">
              <a:lnSpc>
                <a:spcPct val="110000"/>
              </a:lnSpc>
            </a:pPr>
            <a:endParaRPr lang="zh-CN" altLang="en-US" sz="2200" dirty="0">
              <a:latin typeface="华文新魏" panose="02010800040101010101" pitchFamily="2" charset="-122"/>
            </a:endParaRPr>
          </a:p>
          <a:p>
            <a:pPr lvl="2">
              <a:lnSpc>
                <a:spcPct val="110000"/>
              </a:lnSpc>
              <a:buNone/>
            </a:pPr>
            <a:endParaRPr lang="zh-CN" altLang="en-US" sz="2900" baseline="-25000" dirty="0">
              <a:solidFill>
                <a:srgbClr val="FF0000"/>
              </a:solidFill>
              <a:latin typeface="华文新魏" panose="02010800040101010101" pitchFamily="2" charset="-122"/>
            </a:endParaRPr>
          </a:p>
          <a:p>
            <a:pPr lvl="2">
              <a:lnSpc>
                <a:spcPct val="110000"/>
              </a:lnSpc>
              <a:buNone/>
            </a:pPr>
            <a:endParaRPr lang="zh-CN" altLang="en-US" sz="2900" baseline="-25000" dirty="0">
              <a:solidFill>
                <a:schemeClr val="accent2"/>
              </a:solidFill>
              <a:latin typeface="华文新魏" panose="02010800040101010101"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6054029" y="1421725"/>
                <a:ext cx="2364045" cy="9714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rotWithShape="1">
                <a:blip r:embed="rId1"/>
                <a:stretch>
                  <a:fillRect l="-24" t="-61" r="-838"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054029" y="3238056"/>
                <a:ext cx="361727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rotWithShape="1">
                <a:blip r:embed="rId2"/>
                <a:stretch>
                  <a:fillRect l="-16" t="-37" r="-327" b="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cache</a:t>
            </a:r>
            <a:r>
              <a:rPr lang="zh-CN" altLang="en-US">
                <a:latin typeface="Times New Roman" panose="02020603050405020304" pitchFamily="18" charset="0"/>
              </a:rPr>
              <a:t>容量、地址</a:t>
            </a:r>
            <a:r>
              <a:rPr lang="zh-CN" altLang="en-US"/>
              <a:t>映射</a:t>
            </a:r>
            <a:r>
              <a:rPr lang="zh-CN" altLang="en-US">
                <a:latin typeface="Times New Roman" panose="02020603050405020304" pitchFamily="18" charset="0"/>
              </a:rPr>
              <a:t>与命中率</a:t>
            </a:r>
            <a:endParaRPr lang="zh-CN" altLang="en-US">
              <a:latin typeface="Times New Roman" panose="02020603050405020304" pitchFamily="18" charset="0"/>
            </a:endParaRPr>
          </a:p>
        </p:txBody>
      </p:sp>
      <p:graphicFrame>
        <p:nvGraphicFramePr>
          <p:cNvPr id="122999" name="Object 119"/>
          <p:cNvGraphicFramePr>
            <a:graphicFrameLocks noGrp="1" noChangeAspect="1"/>
          </p:cNvGraphicFramePr>
          <p:nvPr>
            <p:ph idx="1"/>
          </p:nvPr>
        </p:nvGraphicFramePr>
        <p:xfrm>
          <a:off x="2526006" y="1530350"/>
          <a:ext cx="7536815" cy="4203700"/>
        </p:xfrm>
        <a:graphic>
          <a:graphicData uri="http://schemas.openxmlformats.org/presentationml/2006/ole">
            <mc:AlternateContent xmlns:mc="http://schemas.openxmlformats.org/markup-compatibility/2006">
              <mc:Choice xmlns:v="urn:schemas-microsoft-com:vml" Requires="v">
                <p:oleObj spid="_x0000_s3413" name="图片" r:id="rId1" imgW="2755900" imgH="1530350" progId="Word.Picture.8">
                  <p:embed/>
                </p:oleObj>
              </mc:Choice>
              <mc:Fallback>
                <p:oleObj name="图片" r:id="rId1" imgW="2755900" imgH="1530350" progId="Word.Picture.8">
                  <p:embed/>
                  <p:pic>
                    <p:nvPicPr>
                      <p:cNvPr id="0" name="Object 119"/>
                      <p:cNvPicPr>
                        <a:picLocks noGrp="1" noChangeAspect="1" noChangeArrowheads="1"/>
                      </p:cNvPicPr>
                      <p:nvPr/>
                    </p:nvPicPr>
                    <p:blipFill>
                      <a:blip r:embed="rId2"/>
                      <a:srcRect/>
                      <a:stretch>
                        <a:fillRect/>
                      </a:stretch>
                    </p:blipFill>
                    <p:spPr bwMode="auto">
                      <a:xfrm>
                        <a:off x="2526006" y="1530350"/>
                        <a:ext cx="7536815" cy="4203700"/>
                      </a:xfrm>
                      <a:prstGeom prst="rect">
                        <a:avLst/>
                      </a:prstGeom>
                      <a:solidFill>
                        <a:schemeClr val="tx2">
                          <a:alpha val="0"/>
                        </a:schemeClr>
                      </a:solidFill>
                      <a:ln>
                        <a:noFill/>
                      </a:ln>
                      <a:effectLst/>
                    </p:spPr>
                  </p:pic>
                </p:oleObj>
              </mc:Fallback>
            </mc:AlternateContent>
          </a:graphicData>
        </a:graphic>
      </p:graphicFrame>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b="1" dirty="0"/>
              <a:t>块越大，块数量越少</a:t>
            </a:r>
            <a:endParaRPr lang="en-US" altLang="zh-CN" sz="2800" b="1" dirty="0"/>
          </a:p>
          <a:p>
            <a:pPr lvl="1"/>
            <a:r>
              <a:rPr lang="zh-CN" altLang="en-US" sz="2400" b="1" dirty="0"/>
              <a:t>空间局部性越好</a:t>
            </a:r>
            <a:endParaRPr lang="zh-CN" altLang="en-US" sz="2400" b="1" dirty="0"/>
          </a:p>
          <a:p>
            <a:pPr lvl="1"/>
            <a:r>
              <a:rPr lang="zh-CN" altLang="en-US" sz="2400" b="1" dirty="0"/>
              <a:t>时间局部性不佳</a:t>
            </a:r>
            <a:endParaRPr lang="zh-CN" altLang="en-US" sz="2400" b="1" dirty="0"/>
          </a:p>
          <a:p>
            <a:pPr lvl="2"/>
            <a:r>
              <a:rPr lang="zh-CN" altLang="en-US" sz="2400" dirty="0"/>
              <a:t>缺失率提升</a:t>
            </a:r>
            <a:endParaRPr lang="zh-CN" altLang="en-US" sz="2400" dirty="0"/>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endParaRPr lang="zh-CN" altLang="en-US" sz="2400" dirty="0"/>
          </a:p>
          <a:p>
            <a:endParaRPr lang="zh-CN" altLang="en-US" dirty="0"/>
          </a:p>
        </p:txBody>
      </p:sp>
      <p:graphicFrame>
        <p:nvGraphicFramePr>
          <p:cNvPr id="5" name="Object 63"/>
          <p:cNvGraphicFramePr>
            <a:graphicFrameLocks noGrp="1" noChangeAspect="1"/>
          </p:cNvGraphicFramePr>
          <p:nvPr/>
        </p:nvGraphicFramePr>
        <p:xfrm>
          <a:off x="5114925" y="2498725"/>
          <a:ext cx="6205538" cy="3886200"/>
        </p:xfrm>
        <a:graphic>
          <a:graphicData uri="http://schemas.openxmlformats.org/presentationml/2006/ole">
            <mc:AlternateContent xmlns:mc="http://schemas.openxmlformats.org/markup-compatibility/2006">
              <mc:Choice xmlns:v="urn:schemas-microsoft-com:vml" Requires="v">
                <p:oleObj spid="_x0000_s2389" name="Picture" r:id="rId1" imgW="17116425" imgH="9582150" progId="Word.Picture.8">
                  <p:embed/>
                </p:oleObj>
              </mc:Choice>
              <mc:Fallback>
                <p:oleObj name="Picture" r:id="rId1" imgW="17116425" imgH="9582150" progId="Word.Picture.8">
                  <p:embed/>
                  <p:pic>
                    <p:nvPicPr>
                      <p:cNvPr id="0" name="Object 63"/>
                      <p:cNvPicPr>
                        <a:picLocks noGrp="1" noChangeAspect="1" noChangeArrowheads="1"/>
                      </p:cNvPicPr>
                      <p:nvPr/>
                    </p:nvPicPr>
                    <p:blipFill>
                      <a:blip r:embed="rId2"/>
                      <a:srcRect/>
                      <a:stretch>
                        <a:fillRect/>
                      </a:stretch>
                    </p:blipFill>
                    <p:spPr bwMode="auto">
                      <a:xfrm>
                        <a:off x="5114925" y="2498725"/>
                        <a:ext cx="6205538" cy="3886200"/>
                      </a:xfrm>
                      <a:prstGeom prst="rect">
                        <a:avLst/>
                      </a:prstGeom>
                      <a:solidFill>
                        <a:schemeClr val="tx2">
                          <a:alpha val="0"/>
                        </a:schemeClr>
                      </a:solid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n-lt"/>
              </a:rPr>
              <a:t>4.2.1 </a:t>
            </a:r>
            <a:r>
              <a:rPr lang="zh-CN" altLang="en-US" b="1" dirty="0">
                <a:solidFill>
                  <a:srgbClr val="C00000"/>
                </a:solidFill>
                <a:effectLst>
                  <a:outerShdw blurRad="38100" dist="38100" dir="2700000" algn="tl">
                    <a:srgbClr val="000000">
                      <a:alpha val="43137"/>
                    </a:srgbClr>
                  </a:outerShdw>
                </a:effectLst>
                <a:latin typeface="+mn-lt"/>
              </a:rPr>
              <a:t>静态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r>
              <a:rPr lang="en-US" altLang="zh-CN" b="1" dirty="0">
                <a:solidFill>
                  <a:srgbClr val="C00000"/>
                </a:solidFill>
                <a:effectLst>
                  <a:outerShdw blurRad="38100" dist="38100" dir="2700000" algn="tl">
                    <a:srgbClr val="000000">
                      <a:alpha val="43137"/>
                    </a:srgbClr>
                  </a:outerShdw>
                </a:effectLst>
                <a:latin typeface="+mn-lt"/>
              </a:rPr>
              <a:t> </a:t>
            </a:r>
            <a:r>
              <a:rPr lang="zh-CN" altLang="en-US" b="1" dirty="0">
                <a:solidFill>
                  <a:srgbClr val="C00000"/>
                </a:solidFill>
                <a:effectLst>
                  <a:outerShdw blurRad="38100" dist="38100" dir="2700000" algn="tl">
                    <a:srgbClr val="000000">
                      <a:alpha val="43137"/>
                    </a:srgbClr>
                  </a:outerShdw>
                </a:effectLst>
                <a:latin typeface="+mn-lt"/>
              </a:rPr>
              <a:t>（</a:t>
            </a:r>
            <a:r>
              <a:rPr lang="en-US" altLang="zh-CN" b="1" dirty="0">
                <a:solidFill>
                  <a:srgbClr val="C00000"/>
                </a:solidFill>
                <a:effectLst>
                  <a:outerShdw blurRad="38100" dist="38100" dir="2700000" algn="tl">
                    <a:srgbClr val="000000">
                      <a:alpha val="43137"/>
                    </a:srgbClr>
                  </a:outerShdw>
                </a:effectLst>
                <a:latin typeface="+mn-lt"/>
              </a:rPr>
              <a:t>SRAM</a:t>
            </a:r>
            <a:r>
              <a:rPr lang="zh-CN" altLang="en-US" b="1" dirty="0">
                <a:solidFill>
                  <a:srgbClr val="C00000"/>
                </a:solidFill>
                <a:effectLst>
                  <a:outerShdw blurRad="38100" dist="38100" dir="2700000" algn="tl">
                    <a:srgbClr val="000000">
                      <a:alpha val="43137"/>
                    </a:srgbClr>
                  </a:outerShdw>
                </a:effectLst>
                <a:latin typeface="+mn-lt"/>
              </a:rPr>
              <a:t>）</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r>
              <a:rPr lang="en-US" altLang="zh-CN" b="1" dirty="0">
                <a:latin typeface="+mn-lt"/>
              </a:rPr>
              <a:t> </a:t>
            </a:r>
            <a:r>
              <a:rPr lang="zh-CN" altLang="en-US" b="1" dirty="0">
                <a:latin typeface="+mn-lt"/>
              </a:rPr>
              <a:t>（</a:t>
            </a:r>
            <a:r>
              <a:rPr lang="en-US" altLang="zh-CN" b="1" dirty="0">
                <a:latin typeface="+mn-lt"/>
              </a:rPr>
              <a:t>DRAM</a:t>
            </a:r>
            <a:r>
              <a:rPr lang="zh-CN" altLang="en-US" b="1" dirty="0">
                <a:latin typeface="+mn-lt"/>
              </a:rPr>
              <a:t>）</a:t>
            </a:r>
            <a:endParaRPr lang="en-US" altLang="zh-CN" b="1" dirty="0">
              <a:latin typeface="+mn-lt"/>
            </a:endParaRPr>
          </a:p>
          <a:p>
            <a:r>
              <a:rPr lang="en-US" altLang="zh-CN" b="1" dirty="0">
                <a:latin typeface="+mn-lt"/>
              </a:rPr>
              <a:t>4.2.3 </a:t>
            </a:r>
            <a:r>
              <a:rPr lang="zh-CN" altLang="en-US" b="1" dirty="0">
                <a:latin typeface="+mn-lt"/>
              </a:rPr>
              <a:t>只读存储器</a:t>
            </a:r>
            <a:r>
              <a:rPr lang="en-US" altLang="zh-CN" b="1" dirty="0">
                <a:latin typeface="+mn-lt"/>
              </a:rPr>
              <a:t>         </a:t>
            </a:r>
            <a:r>
              <a:rPr lang="zh-CN" altLang="en-US" b="1" dirty="0">
                <a:latin typeface="+mn-lt"/>
              </a:rPr>
              <a:t>（</a:t>
            </a:r>
            <a:r>
              <a:rPr lang="en-US" altLang="zh-CN" b="1" dirty="0">
                <a:latin typeface="+mn-lt"/>
              </a:rPr>
              <a:t>ROM</a:t>
            </a:r>
            <a:r>
              <a:rPr lang="zh-CN" altLang="en-US" b="1" dirty="0">
                <a:latin typeface="+mn-lt"/>
              </a:rPr>
              <a:t>）</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endParaRPr lang="zh-CN" altLang="en-US" b="1" dirty="0"/>
          </a:p>
          <a:p>
            <a:pPr marL="914400" lvl="1" indent="-457200">
              <a:buFont typeface="微软雅黑" panose="020B0503020204020204" pitchFamily="34" charset="-122"/>
              <a:buAutoNum type="arabicPeriod"/>
            </a:pPr>
            <a:r>
              <a:rPr lang="zh-CN" altLang="en-US" sz="2200" dirty="0"/>
              <a:t>画出直接映射方式下主存地址划分情况。</a:t>
            </a:r>
            <a:endParaRPr lang="zh-CN" altLang="en-US" sz="2200" dirty="0"/>
          </a:p>
          <a:p>
            <a:pPr marL="914400" lvl="1" indent="-457200">
              <a:buFont typeface="微软雅黑" panose="020B0503020204020204" pitchFamily="34"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endParaRPr lang="zh-CN" altLang="en-US" sz="2200" dirty="0"/>
          </a:p>
          <a:p>
            <a:pPr marL="914400" lvl="1" indent="-457200">
              <a:buFont typeface="微软雅黑" panose="020B0503020204020204" pitchFamily="34"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endParaRPr lang="zh-CN" altLang="en-US" sz="2200" dirty="0"/>
          </a:p>
          <a:p>
            <a:pPr marL="914400" lvl="1" indent="-457200">
              <a:buFont typeface="微软雅黑" panose="020B0503020204020204" pitchFamily="34" charset="-122"/>
              <a:buAutoNum type="arabicPeriod"/>
            </a:pPr>
            <a:r>
              <a:rPr lang="en-US" altLang="zh-CN" sz="2200" dirty="0"/>
              <a:t>cache-</a:t>
            </a:r>
            <a:r>
              <a:rPr lang="zh-CN" altLang="en-US" sz="2200" dirty="0"/>
              <a:t>主存系统访问效率。</a:t>
            </a:r>
            <a:endParaRPr lang="zh-CN" altLang="en-US" sz="2200" dirty="0"/>
          </a:p>
          <a:p>
            <a:pPr marL="0" indent="0">
              <a:buNone/>
            </a:pPr>
            <a:endParaRPr lang="zh-CN" altLang="en-US" dirty="0"/>
          </a:p>
          <a:p>
            <a:endParaRPr lang="zh-CN"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normAutofit fontScale="90000"/>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endParaRPr lang="zh-CN" altLang="en-US" b="1" dirty="0"/>
          </a:p>
          <a:p>
            <a:pPr marL="914400" lvl="1" indent="-457200">
              <a:buFont typeface="微软雅黑" panose="020B0503020204020204" pitchFamily="34" charset="-122"/>
              <a:buAutoNum type="arabicPeriod"/>
            </a:pPr>
            <a:r>
              <a:rPr lang="zh-CN" altLang="en-US" sz="2200" dirty="0"/>
              <a:t>画出直接映射方式下主存地址划分情况。</a:t>
            </a:r>
            <a:endParaRPr lang="zh-CN" altLang="en-US" sz="2200" dirty="0"/>
          </a:p>
          <a:p>
            <a:pPr marL="457200" lvl="1" indent="0">
              <a:buFont typeface="微软雅黑" panose="020B0503020204020204" pitchFamily="34" charset="-122"/>
              <a:buNone/>
            </a:pPr>
            <a:endParaRPr lang="zh-CN" altLang="en-US" sz="2200" dirty="0"/>
          </a:p>
          <a:p>
            <a:pPr marL="0" indent="0">
              <a:buNone/>
            </a:pPr>
            <a:r>
              <a:rPr lang="en-US" altLang="zh-CN" b="1" dirty="0">
                <a:sym typeface="+mn-ea"/>
              </a:rPr>
              <a:t>     </a:t>
            </a:r>
            <a:endParaRPr lang="en-US" altLang="zh-CN" b="1" dirty="0">
              <a:sym typeface="+mn-ea"/>
            </a:endParaRPr>
          </a:p>
          <a:p>
            <a:pPr marL="0" indent="0">
              <a:buNone/>
            </a:pPr>
            <a:r>
              <a:rPr lang="en-US" altLang="zh-CN" b="1" dirty="0">
                <a:sym typeface="+mn-ea"/>
              </a:rPr>
              <a:t>     </a:t>
            </a:r>
            <a:r>
              <a:rPr lang="zh-CN" altLang="en-US" b="1" dirty="0">
                <a:sym typeface="+mn-ea"/>
              </a:rPr>
              <a:t>主存地址位宽计算：</a:t>
            </a:r>
            <a:r>
              <a:rPr lang="en-US" altLang="zh-CN" b="1" dirty="0">
                <a:sym typeface="+mn-ea"/>
              </a:rPr>
              <a:t>   </a:t>
            </a:r>
            <a:r>
              <a:rPr lang="zh-CN" altLang="en-US" dirty="0">
                <a:sym typeface="+mn-ea"/>
              </a:rPr>
              <a:t>主存</a:t>
            </a:r>
            <a:r>
              <a:rPr lang="zh-CN" altLang="en-US" dirty="0">
                <a:sym typeface="+mn-ea"/>
              </a:rPr>
              <a:t>字节地址</a:t>
            </a:r>
            <a:r>
              <a:rPr lang="zh-CN" altLang="en-US" dirty="0">
                <a:sym typeface="+mn-ea"/>
              </a:rPr>
              <a:t>位宽</a:t>
            </a:r>
            <a:r>
              <a:rPr lang="en-US" altLang="zh-CN" dirty="0">
                <a:sym typeface="+mn-ea"/>
              </a:rPr>
              <a:t>=Log</a:t>
            </a:r>
            <a:r>
              <a:rPr lang="en-US" altLang="zh-CN" baseline="-60000" dirty="0">
                <a:uFillTx/>
                <a:sym typeface="+mn-ea"/>
              </a:rPr>
              <a:t>2</a:t>
            </a:r>
            <a:r>
              <a:rPr lang="en-US" altLang="zh-CN" dirty="0">
                <a:sym typeface="+mn-ea"/>
              </a:rPr>
              <a:t>4*2</a:t>
            </a:r>
            <a:r>
              <a:rPr lang="en-US" altLang="zh-CN" baseline="60000" dirty="0">
                <a:uFillTx/>
                <a:sym typeface="+mn-ea"/>
              </a:rPr>
              <a:t>20</a:t>
            </a:r>
            <a:r>
              <a:rPr lang="en-US" altLang="zh-CN" dirty="0">
                <a:sym typeface="+mn-ea"/>
              </a:rPr>
              <a:t>=22</a:t>
            </a:r>
            <a:endParaRPr lang="en-US" altLang="zh-CN" dirty="0">
              <a:sym typeface="+mn-ea"/>
            </a:endParaRPr>
          </a:p>
          <a:p>
            <a:pPr marL="0" indent="0">
              <a:buNone/>
            </a:pPr>
            <a:r>
              <a:rPr lang="en-US" altLang="zh-CN" b="1" dirty="0"/>
              <a:t>     </a:t>
            </a:r>
            <a:r>
              <a:rPr lang="zh-CN" altLang="en-US" b="1" dirty="0"/>
              <a:t>块偏移地址位宽</a:t>
            </a:r>
            <a:r>
              <a:rPr lang="zh-CN" altLang="en-US" b="1" dirty="0"/>
              <a:t>计算：</a:t>
            </a:r>
            <a:r>
              <a:rPr lang="zh-CN" altLang="en-US" dirty="0"/>
              <a:t>块大小</a:t>
            </a:r>
            <a:r>
              <a:rPr lang="en-US" altLang="zh-CN" dirty="0"/>
              <a:t>8</a:t>
            </a:r>
            <a:r>
              <a:rPr lang="zh-CN" altLang="en-US" dirty="0"/>
              <a:t>个字，</a:t>
            </a:r>
            <a:r>
              <a:rPr lang="en-US" altLang="zh-CN" dirty="0"/>
              <a:t>8*4B=32B=2</a:t>
            </a:r>
            <a:r>
              <a:rPr lang="en-US" altLang="zh-CN" baseline="60000" dirty="0">
                <a:solidFill>
                  <a:schemeClr val="tx1"/>
                </a:solidFill>
                <a:uFillTx/>
              </a:rPr>
              <a:t>5</a:t>
            </a:r>
            <a:r>
              <a:rPr lang="en-US" altLang="zh-CN" dirty="0"/>
              <a:t>B    </a:t>
            </a:r>
            <a:endParaRPr lang="en-US" altLang="zh-CN" dirty="0"/>
          </a:p>
          <a:p>
            <a:pPr marL="0" indent="0">
              <a:buNone/>
            </a:pPr>
            <a:r>
              <a:rPr lang="en-US" altLang="zh-CN" dirty="0"/>
              <a:t>     </a:t>
            </a:r>
            <a:r>
              <a:rPr lang="zh-CN" altLang="en-US" b="1" dirty="0"/>
              <a:t>行索引位宽计算</a:t>
            </a:r>
            <a:r>
              <a:rPr lang="zh-CN" altLang="en-US" dirty="0"/>
              <a:t>：</a:t>
            </a:r>
            <a:r>
              <a:rPr lang="en-US" altLang="zh-CN" dirty="0"/>
              <a:t>      cache</a:t>
            </a:r>
            <a:r>
              <a:rPr lang="zh-CN" altLang="en-US" dirty="0"/>
              <a:t>行数</a:t>
            </a:r>
            <a:r>
              <a:rPr lang="en-US" altLang="zh-CN" dirty="0"/>
              <a:t>=4KB/32B=128=</a:t>
            </a:r>
            <a:r>
              <a:rPr lang="en-US" altLang="zh-CN" dirty="0">
                <a:sym typeface="+mn-ea"/>
              </a:rPr>
              <a:t>2</a:t>
            </a:r>
            <a:r>
              <a:rPr lang="en-US" altLang="zh-CN" baseline="60000" dirty="0">
                <a:uFillTx/>
                <a:sym typeface="+mn-ea"/>
              </a:rPr>
              <a:t>7</a:t>
            </a:r>
            <a:r>
              <a:rPr lang="zh-CN" altLang="en-US" dirty="0">
                <a:sym typeface="+mn-ea"/>
              </a:rPr>
              <a:t>行</a:t>
            </a:r>
            <a:endParaRPr lang="en-US" altLang="zh-CN" dirty="0">
              <a:sym typeface="+mn-ea"/>
            </a:endParaRPr>
          </a:p>
          <a:p>
            <a:pPr marL="0" indent="0">
              <a:buNone/>
            </a:pPr>
            <a:r>
              <a:rPr lang="en-US" altLang="zh-CN" b="1" dirty="0">
                <a:sym typeface="+mn-ea"/>
              </a:rPr>
              <a:t>     </a:t>
            </a:r>
            <a:r>
              <a:rPr lang="zh-CN" altLang="en-US" b="1" dirty="0">
                <a:sym typeface="+mn-ea"/>
              </a:rPr>
              <a:t>标记字段位宽计算：</a:t>
            </a:r>
            <a:r>
              <a:rPr lang="en-US" altLang="zh-CN" b="1" dirty="0">
                <a:sym typeface="+mn-ea"/>
              </a:rPr>
              <a:t>  </a:t>
            </a:r>
            <a:r>
              <a:rPr lang="en-US" altLang="zh-CN" b="1" dirty="0">
                <a:sym typeface="+mn-ea"/>
              </a:rPr>
              <a:t>22-5-7=10</a:t>
            </a:r>
            <a:endParaRPr lang="en-US" altLang="zh-CN" b="1" dirty="0">
              <a:sym typeface="+mn-ea"/>
            </a:endParaRPr>
          </a:p>
          <a:p>
            <a:pPr marL="0" indent="0">
              <a:buNone/>
            </a:pPr>
            <a:endParaRPr lang="zh-CN" altLang="en-US" dirty="0"/>
          </a:p>
          <a:p>
            <a:pPr marL="0" indent="0">
              <a:buNone/>
            </a:pPr>
            <a:endParaRPr lang="zh-CN" altLang="en-US" dirty="0"/>
          </a:p>
          <a:p>
            <a:endParaRPr lang="zh-CN" altLang="en-US" dirty="0"/>
          </a:p>
        </p:txBody>
      </p:sp>
      <p:grpSp>
        <p:nvGrpSpPr>
          <p:cNvPr id="24" name="组合 4"/>
          <p:cNvGrpSpPr/>
          <p:nvPr/>
        </p:nvGrpSpPr>
        <p:grpSpPr bwMode="auto">
          <a:xfrm>
            <a:off x="2847243" y="282782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行索引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endParaRPr lang="zh-CN" altLang="en-US" b="1" dirty="0"/>
          </a:p>
          <a:p>
            <a:pPr marL="914400" lvl="1" indent="-457200">
              <a:buFont typeface="+mj-lt"/>
              <a:buAutoNum type="arabicPeriod" startAt="2"/>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endParaRPr lang="zh-CN" altLang="en-US" sz="2200" dirty="0"/>
          </a:p>
          <a:p>
            <a:pPr marL="0" indent="0">
              <a:buNone/>
            </a:pPr>
            <a:r>
              <a:rPr lang="en-US" altLang="zh-CN" dirty="0"/>
              <a:t>        0-99</a:t>
            </a:r>
            <a:r>
              <a:rPr lang="zh-CN" altLang="en-US" dirty="0"/>
              <a:t>号单元</a:t>
            </a:r>
            <a:r>
              <a:rPr lang="en-US" altLang="zh-CN" dirty="0"/>
              <a:t>100</a:t>
            </a:r>
            <a:r>
              <a:rPr lang="zh-CN" altLang="en-US" dirty="0"/>
              <a:t>个字</a:t>
            </a:r>
            <a:r>
              <a:rPr lang="en-US" altLang="zh-CN" dirty="0"/>
              <a:t> ,</a:t>
            </a:r>
            <a:r>
              <a:rPr lang="zh-CN" altLang="en-US" dirty="0"/>
              <a:t>占用</a:t>
            </a:r>
            <a:r>
              <a:rPr lang="en-US" altLang="zh-CN" dirty="0"/>
              <a:t> 100/8=13</a:t>
            </a:r>
            <a:r>
              <a:rPr lang="zh-CN" altLang="en-US" dirty="0"/>
              <a:t>个</a:t>
            </a:r>
            <a:r>
              <a:rPr lang="zh-CN" altLang="en-US" dirty="0"/>
              <a:t>块</a:t>
            </a:r>
            <a:endParaRPr lang="zh-CN" altLang="en-US" dirty="0"/>
          </a:p>
          <a:p>
            <a:pPr marL="0" indent="0">
              <a:buNone/>
            </a:pPr>
            <a:r>
              <a:rPr lang="zh-CN" altLang="en-US" dirty="0"/>
              <a:t> </a:t>
            </a:r>
            <a:r>
              <a:rPr lang="en-US" altLang="zh-CN" dirty="0"/>
              <a:t>       </a:t>
            </a:r>
            <a:r>
              <a:rPr lang="zh-CN" altLang="en-US" dirty="0"/>
              <a:t>每个数据块第一次访问不命中</a:t>
            </a:r>
            <a:r>
              <a:rPr lang="en-US" altLang="zh-CN" dirty="0"/>
              <a:t>,</a:t>
            </a:r>
            <a:r>
              <a:rPr lang="zh-CN" altLang="en-US" dirty="0"/>
              <a:t>其他访问均</a:t>
            </a:r>
            <a:r>
              <a:rPr lang="zh-CN" altLang="en-US" dirty="0"/>
              <a:t>命中</a:t>
            </a:r>
            <a:endParaRPr lang="zh-CN" altLang="en-US" dirty="0"/>
          </a:p>
          <a:p>
            <a:pPr marL="0" indent="0">
              <a:buNone/>
            </a:pPr>
            <a:r>
              <a:rPr lang="zh-CN" altLang="en-US" dirty="0"/>
              <a:t> </a:t>
            </a:r>
            <a:r>
              <a:rPr lang="en-US" altLang="zh-CN" dirty="0"/>
              <a:t>       </a:t>
            </a:r>
            <a:r>
              <a:rPr lang="zh-CN" altLang="en-US" dirty="0"/>
              <a:t>命中率</a:t>
            </a:r>
            <a:r>
              <a:rPr lang="en-US" altLang="zh-CN" dirty="0"/>
              <a:t>=(100*10-13)/100*10=98.7%</a:t>
            </a:r>
            <a:endParaRPr lang="zh-CN" altLang="en-US" dirty="0"/>
          </a:p>
          <a:p>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endParaRPr lang="zh-CN" altLang="en-US" b="1" dirty="0"/>
          </a:p>
          <a:p>
            <a:pPr marL="914400" lvl="1" indent="-457200">
              <a:buFont typeface="+mj-lt"/>
              <a:buAutoNum type="arabicPeriod" startAt="3"/>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endParaRPr lang="zh-CN" altLang="en-US" sz="2200" dirty="0"/>
          </a:p>
          <a:p>
            <a:pPr marL="914400" lvl="1" indent="-457200">
              <a:buFont typeface="微软雅黑" panose="020B0503020204020204" pitchFamily="34" charset="-122"/>
              <a:buAutoNum type="arabicPeriod" startAt="3"/>
            </a:pPr>
            <a:r>
              <a:rPr lang="en-US" altLang="zh-CN" sz="2200" dirty="0"/>
              <a:t>cache-</a:t>
            </a:r>
            <a:r>
              <a:rPr lang="zh-CN" altLang="en-US" sz="2200" dirty="0"/>
              <a:t>主存系统访问效率。</a:t>
            </a:r>
            <a:endParaRPr lang="zh-CN" altLang="en-US" sz="2200" dirty="0"/>
          </a:p>
          <a:p>
            <a:pPr marL="457200" lvl="1" indent="0">
              <a:buFont typeface="微软雅黑" panose="020B0503020204020204" pitchFamily="34" charset="-122"/>
              <a:buNone/>
            </a:pPr>
            <a:endParaRPr lang="zh-CN" altLang="en-US" sz="2200" dirty="0"/>
          </a:p>
          <a:p>
            <a:pPr marL="457200" lvl="1" indent="0">
              <a:buFont typeface="微软雅黑" panose="020B0503020204020204" pitchFamily="34" charset="-122"/>
              <a:buNone/>
            </a:pPr>
            <a:r>
              <a:rPr lang="zh-CN" altLang="en-US" sz="2200" dirty="0"/>
              <a:t>平均访问时间：</a:t>
            </a:r>
            <a:r>
              <a:rPr lang="en-US" altLang="zh-CN" sz="2200" dirty="0"/>
              <a:t>T=0.987*20ns+</a:t>
            </a:r>
            <a:r>
              <a:rPr lang="zh-CN" altLang="en-US" sz="2200" dirty="0"/>
              <a:t>（</a:t>
            </a:r>
            <a:r>
              <a:rPr lang="en-US" altLang="zh-CN" sz="2200" dirty="0"/>
              <a:t>1-0.987</a:t>
            </a:r>
            <a:r>
              <a:rPr lang="zh-CN" altLang="en-US" sz="2200" dirty="0"/>
              <a:t>）</a:t>
            </a:r>
            <a:r>
              <a:rPr lang="en-US" altLang="zh-CN" sz="2200" dirty="0"/>
              <a:t>*200ns=22.34ns</a:t>
            </a:r>
            <a:endParaRPr lang="en-US" altLang="zh-CN" sz="2200" dirty="0"/>
          </a:p>
          <a:p>
            <a:pPr marL="457200" lvl="1" indent="0">
              <a:buFont typeface="微软雅黑" panose="020B0503020204020204" pitchFamily="34" charset="-122"/>
              <a:buNone/>
            </a:pPr>
            <a:r>
              <a:rPr lang="zh-CN" altLang="en-US" sz="2200" dirty="0"/>
              <a:t>存储访问效率：</a:t>
            </a:r>
            <a:r>
              <a:rPr lang="en-US" altLang="zh-CN" sz="2200" dirty="0"/>
              <a:t>e=20/22.34=89.5%</a:t>
            </a:r>
            <a:endParaRPr lang="zh-CN" altLang="en-US" sz="2200" dirty="0"/>
          </a:p>
          <a:p>
            <a:pPr marL="0" indent="0">
              <a:buNone/>
            </a:pPr>
            <a:endParaRPr lang="zh-CN" altLang="en-US" dirty="0"/>
          </a:p>
          <a:p>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t>
            </a:r>
            <a:r>
              <a:rPr lang="en-US" altLang="zh-CN" sz="2200" dirty="0">
                <a:latin typeface="+mn-ea"/>
              </a:rPr>
              <a:t>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  </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endParaRPr lang="en-US" altLang="zh-CN" b="1" dirty="0">
              <a:latin typeface="+mn-ea"/>
            </a:endParaRP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 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618497" y="3025691"/>
            <a:ext cx="4043363" cy="1644818"/>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b="1" dirty="0">
                <a:latin typeface="Courier New" panose="02070309020205020404" pitchFamily="49" charset="0"/>
                <a:ea typeface="宋体" panose="02010600030101010101" pitchFamily="2" charset="-122"/>
              </a:rPr>
              <a:t> </a:t>
            </a:r>
            <a:r>
              <a:rPr lang="en-US" b="1" dirty="0">
                <a:latin typeface="Courier New" panose="02070309020205020404" pitchFamily="49" charset="0"/>
                <a:ea typeface="宋体" panose="02010600030101010101" pitchFamily="2" charset="-122"/>
              </a:rPr>
              <a:t> 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anose="020B0604020202020204"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anose="020B0604020202020204"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2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t>
            </a:r>
            <a:r>
              <a:rPr lang="en-US" altLang="zh-CN" sz="2200" dirty="0">
                <a:latin typeface="+mn-ea"/>
              </a:rPr>
              <a:t>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endParaRPr lang="zh-CN" altLang="en-US" b="1" dirty="0">
              <a:solidFill>
                <a:schemeClr val="tx1"/>
              </a:solidFill>
              <a:latin typeface="+mn-ea"/>
            </a:endParaRPr>
          </a:p>
          <a:p>
            <a:pPr marL="457200" lvl="1" indent="0">
              <a:spcBef>
                <a:spcPct val="20000"/>
              </a:spcBef>
              <a:buNone/>
              <a:defRPr/>
            </a:pPr>
            <a:endParaRPr lang="zh-CN" altLang="en-US" b="1" dirty="0">
              <a:solidFill>
                <a:schemeClr val="tx1"/>
              </a:solidFill>
              <a:latin typeface="+mn-ea"/>
            </a:endParaRPr>
          </a:p>
          <a:p>
            <a:pPr marL="457200" lvl="1" indent="0">
              <a:spcBef>
                <a:spcPct val="20000"/>
              </a:spcBef>
              <a:buNone/>
              <a:defRPr/>
            </a:pPr>
            <a:endParaRPr lang="zh-CN" altLang="en-US" b="1" dirty="0">
              <a:solidFill>
                <a:schemeClr val="tx1"/>
              </a:solidFill>
              <a:latin typeface="+mn-ea"/>
            </a:endParaRPr>
          </a:p>
          <a:p>
            <a:pPr marL="457200" lvl="1" indent="0">
              <a:spcBef>
                <a:spcPct val="20000"/>
              </a:spcBef>
              <a:buNone/>
              <a:defRPr/>
            </a:pPr>
            <a:r>
              <a:rPr lang="zh-CN" altLang="en-US" b="1" dirty="0">
                <a:solidFill>
                  <a:schemeClr val="tx1"/>
                </a:solidFill>
                <a:latin typeface="+mn-ea"/>
              </a:rPr>
              <a:t>主存地址位宽</a:t>
            </a:r>
            <a:r>
              <a:rPr lang="en-US" altLang="zh-CN" b="1" dirty="0">
                <a:solidFill>
                  <a:schemeClr val="tx1"/>
                </a:solidFill>
                <a:latin typeface="+mn-ea"/>
                <a:sym typeface="+mn-ea"/>
              </a:rPr>
              <a:t>log</a:t>
            </a:r>
            <a:r>
              <a:rPr lang="en-US" altLang="zh-CN" b="1" baseline="-25000" dirty="0">
                <a:solidFill>
                  <a:schemeClr val="tx1"/>
                </a:solidFill>
                <a:latin typeface="+mn-ea"/>
                <a:sym typeface="+mn-ea"/>
              </a:rPr>
              <a:t>2</a:t>
            </a:r>
            <a:r>
              <a:rPr lang="en-US" altLang="zh-CN" b="1" dirty="0">
                <a:solidFill>
                  <a:schemeClr val="tx1"/>
                </a:solidFill>
                <a:latin typeface="+mn-ea"/>
                <a:sym typeface="+mn-ea"/>
              </a:rPr>
              <a:t>256M=28       </a:t>
            </a:r>
            <a:r>
              <a:rPr lang="zh-CN" altLang="en-US" b="1" dirty="0">
                <a:solidFill>
                  <a:schemeClr val="tx1"/>
                </a:solidFill>
                <a:latin typeface="+mn-ea"/>
              </a:rPr>
              <a:t>块内偏移地址位宽</a:t>
            </a:r>
            <a:r>
              <a:rPr lang="en-US" altLang="zh-CN" b="1" dirty="0">
                <a:solidFill>
                  <a:schemeClr val="tx1"/>
                </a:solidFill>
                <a:latin typeface="+mn-ea"/>
              </a:rPr>
              <a:t>w=log</a:t>
            </a:r>
            <a:r>
              <a:rPr lang="en-US" altLang="zh-CN" b="1" baseline="-25000" dirty="0">
                <a:solidFill>
                  <a:schemeClr val="tx1"/>
                </a:solidFill>
                <a:latin typeface="+mn-ea"/>
              </a:rPr>
              <a:t>2</a:t>
            </a:r>
            <a:r>
              <a:rPr lang="en-US" altLang="zh-CN" b="1" dirty="0">
                <a:solidFill>
                  <a:schemeClr val="tx1"/>
                </a:solidFill>
                <a:latin typeface="+mn-ea"/>
              </a:rPr>
              <a:t>64=6  </a:t>
            </a:r>
            <a:endParaRPr lang="en-US" altLang="zh-CN" b="1" dirty="0">
              <a:solidFill>
                <a:schemeClr val="tx1"/>
              </a:solidFill>
              <a:latin typeface="+mn-ea"/>
            </a:endParaRPr>
          </a:p>
          <a:p>
            <a:pPr marL="457200" lvl="1" indent="0">
              <a:spcBef>
                <a:spcPct val="20000"/>
              </a:spcBef>
              <a:buNone/>
              <a:defRPr/>
            </a:pPr>
            <a:r>
              <a:rPr lang="zh-CN" altLang="en-US" b="1" dirty="0">
                <a:solidFill>
                  <a:schemeClr val="tx1"/>
                </a:solidFill>
                <a:latin typeface="+mn-ea"/>
              </a:rPr>
              <a:t>行索引字段位宽</a:t>
            </a:r>
            <a:r>
              <a:rPr lang="en-US" altLang="zh-CN" b="1" dirty="0">
                <a:solidFill>
                  <a:schemeClr val="tx1"/>
                </a:solidFill>
                <a:latin typeface="+mn-ea"/>
              </a:rPr>
              <a:t>r=</a:t>
            </a:r>
            <a:r>
              <a:rPr lang="en-US" altLang="zh-CN" b="1" dirty="0">
                <a:solidFill>
                  <a:schemeClr val="tx1"/>
                </a:solidFill>
                <a:latin typeface="+mn-ea"/>
                <a:sym typeface="+mn-ea"/>
              </a:rPr>
              <a:t>log</a:t>
            </a:r>
            <a:r>
              <a:rPr lang="en-US" altLang="zh-CN" b="1" baseline="-25000" dirty="0">
                <a:solidFill>
                  <a:schemeClr val="tx1"/>
                </a:solidFill>
                <a:latin typeface="+mn-ea"/>
                <a:sym typeface="+mn-ea"/>
              </a:rPr>
              <a:t>2</a:t>
            </a:r>
            <a:r>
              <a:rPr lang="en-US" altLang="zh-CN" b="1" dirty="0">
                <a:solidFill>
                  <a:schemeClr val="tx1"/>
                </a:solidFill>
                <a:latin typeface="+mn-ea"/>
                <a:sym typeface="+mn-ea"/>
              </a:rPr>
              <a:t>8=3          </a:t>
            </a:r>
            <a:r>
              <a:rPr lang="zh-CN" altLang="en-US" b="1" dirty="0">
                <a:solidFill>
                  <a:schemeClr val="tx1"/>
                </a:solidFill>
                <a:latin typeface="+mn-ea"/>
                <a:sym typeface="+mn-ea"/>
              </a:rPr>
              <a:t>标记字段位宽</a:t>
            </a:r>
            <a:r>
              <a:rPr lang="en-US" altLang="zh-CN" b="1" dirty="0">
                <a:solidFill>
                  <a:schemeClr val="tx1"/>
                </a:solidFill>
                <a:latin typeface="+mn-ea"/>
                <a:sym typeface="+mn-ea"/>
              </a:rPr>
              <a:t>=28-6-3=19</a:t>
            </a:r>
            <a:endParaRPr lang="en-US" altLang="zh-CN" b="1" dirty="0">
              <a:solidFill>
                <a:schemeClr val="tx1"/>
              </a:solidFill>
              <a:latin typeface="+mn-ea"/>
              <a:sym typeface="+mn-ea"/>
            </a:endParaRPr>
          </a:p>
          <a:p>
            <a:pPr marL="457200" lvl="1" indent="0">
              <a:spcBef>
                <a:spcPct val="20000"/>
              </a:spcBef>
              <a:buNone/>
              <a:defRPr/>
            </a:pPr>
            <a:r>
              <a:rPr lang="zh-CN" altLang="en-US" b="1" dirty="0">
                <a:solidFill>
                  <a:schemeClr val="tx1"/>
                </a:solidFill>
                <a:latin typeface="+mn-ea"/>
              </a:rPr>
              <a:t>数据</a:t>
            </a:r>
            <a:r>
              <a:rPr lang="en-US" altLang="zh-CN" b="1" dirty="0">
                <a:solidFill>
                  <a:schemeClr val="tx1"/>
                </a:solidFill>
                <a:latin typeface="+mn-ea"/>
              </a:rPr>
              <a:t>cache</a:t>
            </a:r>
            <a:r>
              <a:rPr lang="zh-CN" altLang="en-US" b="1" dirty="0">
                <a:solidFill>
                  <a:schemeClr val="tx1"/>
                </a:solidFill>
                <a:latin typeface="+mn-ea"/>
              </a:rPr>
              <a:t>总容量</a:t>
            </a:r>
            <a:r>
              <a:rPr lang="en-US" altLang="zh-CN" b="1" dirty="0">
                <a:solidFill>
                  <a:schemeClr val="tx1"/>
                </a:solidFill>
                <a:latin typeface="+mn-ea"/>
              </a:rPr>
              <a:t>=cache</a:t>
            </a:r>
            <a:r>
              <a:rPr lang="zh-CN" altLang="en-US" b="1" dirty="0">
                <a:solidFill>
                  <a:schemeClr val="tx1"/>
                </a:solidFill>
                <a:latin typeface="+mn-ea"/>
              </a:rPr>
              <a:t>行数</a:t>
            </a:r>
            <a:r>
              <a:rPr lang="en-US" altLang="zh-CN" b="1" dirty="0">
                <a:solidFill>
                  <a:schemeClr val="tx1"/>
                </a:solidFill>
                <a:latin typeface="+mn-ea"/>
              </a:rPr>
              <a:t>*</a:t>
            </a:r>
            <a:r>
              <a:rPr lang="zh-CN" altLang="en-US" b="1" dirty="0">
                <a:solidFill>
                  <a:schemeClr val="tx1"/>
                </a:solidFill>
                <a:latin typeface="+mn-ea"/>
              </a:rPr>
              <a:t>行大小</a:t>
            </a:r>
            <a:r>
              <a:rPr lang="en-US" altLang="zh-CN" b="1" dirty="0">
                <a:solidFill>
                  <a:schemeClr val="tx1"/>
                </a:solidFill>
                <a:latin typeface="+mn-ea"/>
              </a:rPr>
              <a:t>=cache</a:t>
            </a:r>
            <a:r>
              <a:rPr lang="zh-CN" altLang="en-US" b="1" dirty="0">
                <a:solidFill>
                  <a:schemeClr val="tx1"/>
                </a:solidFill>
                <a:latin typeface="+mn-ea"/>
              </a:rPr>
              <a:t>行数</a:t>
            </a:r>
            <a:r>
              <a:rPr lang="en-US" altLang="zh-CN" b="1" dirty="0">
                <a:solidFill>
                  <a:schemeClr val="tx1"/>
                </a:solidFill>
                <a:latin typeface="+mn-ea"/>
              </a:rPr>
              <a:t>*</a:t>
            </a:r>
            <a:r>
              <a:rPr lang="zh-CN" altLang="en-US" b="1" dirty="0">
                <a:solidFill>
                  <a:schemeClr val="tx1"/>
                </a:solidFill>
                <a:latin typeface="+mn-ea"/>
              </a:rPr>
              <a:t>（有效位</a:t>
            </a:r>
            <a:r>
              <a:rPr lang="en-US" altLang="zh-CN" b="1" dirty="0">
                <a:solidFill>
                  <a:schemeClr val="tx1"/>
                </a:solidFill>
                <a:latin typeface="+mn-ea"/>
              </a:rPr>
              <a:t>1</a:t>
            </a:r>
            <a:r>
              <a:rPr lang="zh-CN" altLang="en-US" b="1" dirty="0">
                <a:solidFill>
                  <a:schemeClr val="tx1"/>
                </a:solidFill>
                <a:latin typeface="+mn-ea"/>
              </a:rPr>
              <a:t>位</a:t>
            </a:r>
            <a:r>
              <a:rPr lang="en-US" altLang="zh-CN" b="1" dirty="0">
                <a:solidFill>
                  <a:schemeClr val="tx1"/>
                </a:solidFill>
                <a:latin typeface="+mn-ea"/>
              </a:rPr>
              <a:t>+</a:t>
            </a:r>
            <a:r>
              <a:rPr lang="zh-CN" altLang="en-US" b="1" dirty="0">
                <a:solidFill>
                  <a:schemeClr val="tx1"/>
                </a:solidFill>
                <a:latin typeface="+mn-ea"/>
              </a:rPr>
              <a:t>标记字段位宽</a:t>
            </a:r>
            <a:r>
              <a:rPr lang="en-US" altLang="zh-CN" b="1" dirty="0">
                <a:solidFill>
                  <a:schemeClr val="tx1"/>
                </a:solidFill>
                <a:latin typeface="+mn-ea"/>
              </a:rPr>
              <a:t>+</a:t>
            </a:r>
            <a:r>
              <a:rPr lang="zh-CN" altLang="en-US" b="1" dirty="0">
                <a:solidFill>
                  <a:schemeClr val="tx1"/>
                </a:solidFill>
                <a:latin typeface="+mn-ea"/>
              </a:rPr>
              <a:t>数据块大小）</a:t>
            </a:r>
            <a:endParaRPr lang="zh-CN" altLang="en-US" b="1" dirty="0">
              <a:solidFill>
                <a:schemeClr val="tx1"/>
              </a:solidFill>
              <a:latin typeface="+mn-ea"/>
            </a:endParaRPr>
          </a:p>
          <a:p>
            <a:pPr marL="457200" lvl="1" indent="0">
              <a:spcBef>
                <a:spcPct val="20000"/>
              </a:spcBef>
              <a:buNone/>
              <a:defRPr/>
            </a:pPr>
            <a:r>
              <a:rPr lang="zh-CN" altLang="en-US" b="1" dirty="0">
                <a:solidFill>
                  <a:schemeClr val="tx1"/>
                </a:solidFill>
                <a:latin typeface="+mn-ea"/>
              </a:rPr>
              <a:t> </a:t>
            </a:r>
            <a:r>
              <a:rPr lang="en-US" altLang="zh-CN" b="1" dirty="0">
                <a:solidFill>
                  <a:schemeClr val="tx1"/>
                </a:solidFill>
                <a:latin typeface="+mn-ea"/>
              </a:rPr>
              <a:t>                         =8*</a:t>
            </a:r>
            <a:r>
              <a:rPr lang="zh-CN" altLang="en-US" b="1" dirty="0">
                <a:solidFill>
                  <a:schemeClr val="tx1"/>
                </a:solidFill>
                <a:latin typeface="+mn-ea"/>
              </a:rPr>
              <a:t>（</a:t>
            </a:r>
            <a:r>
              <a:rPr lang="en-US" altLang="zh-CN" b="1" dirty="0">
                <a:solidFill>
                  <a:schemeClr val="tx1"/>
                </a:solidFill>
                <a:latin typeface="+mn-ea"/>
              </a:rPr>
              <a:t>1+19+64*8</a:t>
            </a:r>
            <a:r>
              <a:rPr lang="zh-CN" altLang="en-US" b="1" dirty="0">
                <a:solidFill>
                  <a:schemeClr val="tx1"/>
                </a:solidFill>
                <a:latin typeface="+mn-ea"/>
              </a:rPr>
              <a:t>）</a:t>
            </a:r>
            <a:r>
              <a:rPr lang="en-US" altLang="zh-CN" b="1" dirty="0">
                <a:solidFill>
                  <a:schemeClr val="tx1"/>
                </a:solidFill>
                <a:latin typeface="+mn-ea"/>
              </a:rPr>
              <a:t>/8=532B</a:t>
            </a:r>
            <a:endParaRPr lang="en-US" altLang="zh-CN" b="1" dirty="0">
              <a:solidFill>
                <a:schemeClr val="tx1"/>
              </a:solidFill>
              <a:latin typeface="+mn-ea"/>
            </a:endParaRPr>
          </a:p>
          <a:p>
            <a:endParaRPr lang="zh-CN" altLang="en-US" baseline="30000" dirty="0">
              <a:solidFill>
                <a:schemeClr val="tx1"/>
              </a:solidFill>
              <a:latin typeface="+mn-ea"/>
            </a:endParaRPr>
          </a:p>
          <a:p>
            <a:endParaRPr lang="zh-CN" altLang="en-US" baseline="30000" dirty="0">
              <a:solidFill>
                <a:schemeClr val="tx1"/>
              </a:solidFill>
              <a:latin typeface="+mn-ea"/>
            </a:endParaRPr>
          </a:p>
        </p:txBody>
      </p:sp>
      <p:grpSp>
        <p:nvGrpSpPr>
          <p:cNvPr id="24" name="组合 4"/>
          <p:cNvGrpSpPr/>
          <p:nvPr/>
        </p:nvGrpSpPr>
        <p:grpSpPr bwMode="auto">
          <a:xfrm>
            <a:off x="2531648" y="3274868"/>
            <a:ext cx="7168612" cy="848521"/>
            <a:chOff x="1905626" y="5551488"/>
            <a:chExt cx="6484261" cy="1182243"/>
          </a:xfrm>
        </p:grpSpPr>
        <p:sp>
          <p:nvSpPr>
            <p:cNvPr id="26" name="Text Box 2"/>
            <p:cNvSpPr txBox="1">
              <a:spLocks noChangeArrowheads="1"/>
            </p:cNvSpPr>
            <p:nvPr/>
          </p:nvSpPr>
          <p:spPr bwMode="auto">
            <a:xfrm>
              <a:off x="5288806" y="6417994"/>
              <a:ext cx="915658"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行索引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2904129" y="6413301"/>
              <a:ext cx="914005"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left)">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left)">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left)">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left)">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2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t>
            </a:r>
            <a:r>
              <a:rPr lang="en-US" altLang="zh-CN" sz="2200" dirty="0">
                <a:latin typeface="+mn-ea"/>
              </a:rPr>
              <a:t>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zh-CN" altLang="en-US" baseline="30000" dirty="0">
              <a:solidFill>
                <a:schemeClr val="tx1"/>
              </a:solidFill>
              <a:latin typeface="+mn-ea"/>
            </a:endParaRPr>
          </a:p>
        </p:txBody>
      </p:sp>
      <p:grpSp>
        <p:nvGrpSpPr>
          <p:cNvPr id="4" name="组合 4"/>
          <p:cNvGrpSpPr/>
          <p:nvPr/>
        </p:nvGrpSpPr>
        <p:grpSpPr bwMode="auto">
          <a:xfrm>
            <a:off x="2499898" y="3419013"/>
            <a:ext cx="7168612" cy="848521"/>
            <a:chOff x="1905626" y="5551488"/>
            <a:chExt cx="6484261" cy="1182243"/>
          </a:xfrm>
        </p:grpSpPr>
        <p:sp>
          <p:nvSpPr>
            <p:cNvPr id="5" name="Text Box 2"/>
            <p:cNvSpPr txBox="1">
              <a:spLocks noChangeArrowheads="1"/>
            </p:cNvSpPr>
            <p:nvPr/>
          </p:nvSpPr>
          <p:spPr bwMode="auto">
            <a:xfrm>
              <a:off x="5253205" y="6417994"/>
              <a:ext cx="915658"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3</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p>
              <a:pPr algn="ctr">
                <a:defRPr/>
              </a:pPr>
              <a:r>
                <a:rPr lang="en-US" altLang="zh-CN" sz="2000" dirty="0">
                  <a:solidFill>
                    <a:schemeClr val="tx2"/>
                  </a:solidFill>
                  <a:latin typeface="微软雅黑" panose="020B0503020204020204" pitchFamily="34" charset="-122"/>
                  <a:ea typeface="微软雅黑" panose="020B0503020204020204" pitchFamily="34" charset="-122"/>
                </a:rPr>
                <a:t>6</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8"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sp>
          <p:nvSpPr>
            <p:cNvPr id="9"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p>
              <a:pPr algn="ctr"/>
              <a:r>
                <a:rPr lang="zh-CN" altLang="en-US" dirty="0">
                  <a:solidFill>
                    <a:schemeClr val="bg1"/>
                  </a:solidFill>
                  <a:latin typeface="微软雅黑" panose="020B0503020204020204" pitchFamily="34" charset="-122"/>
                  <a:ea typeface="微软雅黑" panose="020B0503020204020204" pitchFamily="34" charset="-122"/>
                </a:rPr>
                <a:t>行索引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auto">
            <a:xfrm>
              <a:off x="2863931" y="6400914"/>
              <a:ext cx="914005" cy="315737"/>
            </a:xfrm>
            <a:prstGeom prst="rect">
              <a:avLst/>
            </a:prstGeom>
            <a:noFill/>
            <a:ln w="19050">
              <a:noFill/>
              <a:miter lim="800000"/>
            </a:ln>
          </p:spPr>
          <p:txBody>
            <a:bodyPr lIns="0" tIns="0" rIns="0" bIns="0" anchor="ctr" anchorCtr="1"/>
            <a:p>
              <a:pPr algn="ctr">
                <a:defRPr/>
              </a:pPr>
              <a:r>
                <a:rPr lang="en-US" sz="2000" dirty="0">
                  <a:solidFill>
                    <a:schemeClr val="tx2"/>
                  </a:solidFill>
                  <a:latin typeface="微软雅黑" panose="020B0503020204020204" pitchFamily="34" charset="-122"/>
                  <a:ea typeface="微软雅黑" panose="020B0503020204020204" pitchFamily="34" charset="-122"/>
                </a:rPr>
                <a:t>19</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3"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p>
              <a:pPr algn="ctr"/>
              <a:endParaRPr lang="zh-CN" altLang="en-US" sz="2000">
                <a:latin typeface="微软雅黑" panose="020B0503020204020204" pitchFamily="34" charset="-122"/>
                <a:ea typeface="微软雅黑" panose="020B0503020204020204" pitchFamily="34" charset="-122"/>
              </a:endParaRPr>
            </a:p>
          </p:txBody>
        </p:sp>
      </p:grpSp>
      <p:sp>
        <p:nvSpPr>
          <p:cNvPr id="14" name="内容占位符 2"/>
          <p:cNvSpPr>
            <a:spLocks noGrp="1"/>
          </p:cNvSpPr>
          <p:nvPr/>
        </p:nvSpPr>
        <p:spPr>
          <a:xfrm>
            <a:off x="683402" y="4400803"/>
            <a:ext cx="11256503" cy="5637024"/>
          </a:xfrm>
          <a:prstGeom prst="rect">
            <a:avLst/>
          </a:prstGeom>
        </p:spPr>
        <p:txBody>
          <a:bodyPr vert="horz" lIns="91440" tIns="45720" rIns="91440" bIns="45720" rtlCol="0">
            <a:normAutofit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0E7C7F"/>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20000"/>
              </a:spcBef>
              <a:buNone/>
              <a:defRPr/>
            </a:pPr>
            <a:r>
              <a:rPr lang="en-US" altLang="zh-CN" b="1" dirty="0">
                <a:solidFill>
                  <a:schemeClr val="tx1"/>
                </a:solidFill>
                <a:latin typeface="+mn-ea"/>
              </a:rPr>
              <a:t>a[0][31]主存地址=320+31*4=444  </a:t>
            </a:r>
            <a:r>
              <a:rPr lang="en-US" altLang="zh-CN" b="1" dirty="0">
                <a:solidFill>
                  <a:schemeClr val="tx1"/>
                </a:solidFill>
                <a:latin typeface="+mn-ea"/>
                <a:sym typeface="+mn-ea"/>
              </a:rPr>
              <a:t>     </a:t>
            </a:r>
            <a:r>
              <a:rPr lang="en-US" altLang="zh-CN" b="1" dirty="0">
                <a:solidFill>
                  <a:schemeClr val="tx1"/>
                </a:solidFill>
                <a:latin typeface="+mn-ea"/>
              </a:rPr>
              <a:t> </a:t>
            </a:r>
            <a:endParaRPr lang="en-US" altLang="zh-CN" b="1" dirty="0">
              <a:solidFill>
                <a:schemeClr val="tx1"/>
              </a:solidFill>
              <a:latin typeface="+mn-ea"/>
            </a:endParaRPr>
          </a:p>
          <a:p>
            <a:pPr marL="457200" lvl="1" indent="0">
              <a:spcBef>
                <a:spcPct val="20000"/>
              </a:spcBef>
              <a:buNone/>
              <a:defRPr/>
            </a:pPr>
            <a:r>
              <a:rPr lang="en-US" altLang="zh-CN" b="1" dirty="0">
                <a:solidFill>
                  <a:schemeClr val="tx1"/>
                </a:solidFill>
                <a:latin typeface="+mn-ea"/>
              </a:rPr>
              <a:t> </a:t>
            </a:r>
            <a:r>
              <a:rPr lang="en-US" altLang="zh-CN" b="1" dirty="0">
                <a:solidFill>
                  <a:srgbClr val="18978B"/>
                </a:solidFill>
                <a:latin typeface="+mn-ea"/>
              </a:rPr>
              <a:t>行索引字段=主存块号 % cache块数 =(444/64）%8=6</a:t>
            </a:r>
            <a:endParaRPr lang="en-US" altLang="zh-CN" b="1" dirty="0">
              <a:solidFill>
                <a:srgbClr val="18978B"/>
              </a:solidFill>
              <a:latin typeface="+mn-ea"/>
            </a:endParaRPr>
          </a:p>
          <a:p>
            <a:pPr marL="0" lvl="1" indent="0">
              <a:spcBef>
                <a:spcPct val="20000"/>
              </a:spcBef>
              <a:buNone/>
              <a:defRPr/>
            </a:pPr>
            <a:r>
              <a:rPr lang="en-US" altLang="zh-CN" b="1" dirty="0">
                <a:solidFill>
                  <a:schemeClr val="tx1"/>
                </a:solidFill>
                <a:latin typeface="+mn-ea"/>
                <a:sym typeface="+mn-ea"/>
              </a:rPr>
              <a:t>      a[1][1]  主存地址=320+256*4*1+1*4=1348   </a:t>
            </a:r>
            <a:r>
              <a:rPr lang="en-US" altLang="zh-CN" b="1" dirty="0">
                <a:solidFill>
                  <a:schemeClr val="tx1"/>
                </a:solidFill>
                <a:latin typeface="+mn-ea"/>
                <a:sym typeface="+mn-ea"/>
              </a:rPr>
              <a:t> </a:t>
            </a:r>
            <a:endParaRPr lang="en-US" altLang="zh-CN" b="1" dirty="0">
              <a:solidFill>
                <a:schemeClr val="tx1"/>
              </a:solidFill>
              <a:latin typeface="+mn-ea"/>
              <a:sym typeface="+mn-ea"/>
            </a:endParaRPr>
          </a:p>
          <a:p>
            <a:pPr marL="457200" lvl="1" algn="just">
              <a:spcBef>
                <a:spcPct val="20000"/>
              </a:spcBef>
              <a:buSzTx/>
              <a:buNone/>
              <a:defRPr/>
            </a:pPr>
            <a:r>
              <a:rPr lang="en-US" altLang="zh-CN" b="1" dirty="0">
                <a:solidFill>
                  <a:srgbClr val="18978B"/>
                </a:solidFill>
                <a:latin typeface="+mn-ea"/>
                <a:sym typeface="+mn-ea"/>
              </a:rPr>
              <a:t>      行索引字段=主存块号 % cache块数 =(134</a:t>
            </a:r>
            <a:r>
              <a:rPr lang="en-US" altLang="zh-CN" b="1" dirty="0">
                <a:solidFill>
                  <a:srgbClr val="18978B"/>
                </a:solidFill>
                <a:latin typeface="+mn-ea"/>
                <a:sym typeface="+mn-ea"/>
              </a:rPr>
              <a:t>8</a:t>
            </a:r>
            <a:r>
              <a:rPr lang="en-US" altLang="zh-CN" b="1" dirty="0">
                <a:solidFill>
                  <a:srgbClr val="18978B"/>
                </a:solidFill>
                <a:latin typeface="+mn-ea"/>
                <a:sym typeface="+mn-ea"/>
              </a:rPr>
              <a:t>/64）%8=5</a:t>
            </a:r>
            <a:endParaRPr lang="en-US" altLang="zh-CN" b="1" dirty="0">
              <a:solidFill>
                <a:srgbClr val="18978B"/>
              </a:solidFill>
              <a:latin typeface="+mn-ea"/>
            </a:endParaRPr>
          </a:p>
          <a:p>
            <a:endParaRPr lang="en-US" altLang="zh-CN" baseline="30000"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wipe(left)">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left)">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wipe(left)">
                                      <p:cBhvr>
                                        <p:cTn id="2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27990" y="2912745"/>
            <a:ext cx="11256645" cy="3500755"/>
          </a:xfrm>
        </p:spPr>
        <p:txBody>
          <a:bodyPr>
            <a:normAutofit lnSpcReduction="20000"/>
          </a:bodyPr>
          <a:lstStyle/>
          <a:p>
            <a:pPr marL="0" lvl="1" indent="0">
              <a:spcBef>
                <a:spcPct val="20000"/>
              </a:spcBef>
              <a:buNone/>
              <a:defRPr/>
            </a:pPr>
            <a:r>
              <a:rPr lang="en-US" altLang="zh-CN" b="1" dirty="0">
                <a:latin typeface="+mn-ea"/>
                <a:sym typeface="+mn-ea"/>
              </a:rPr>
              <a:t>3)  </a:t>
            </a:r>
            <a:r>
              <a:rPr lang="zh-CN" altLang="en-US" b="1" dirty="0">
                <a:latin typeface="+mn-ea"/>
                <a:sym typeface="+mn-ea"/>
              </a:rPr>
              <a:t>程序</a:t>
            </a:r>
            <a:r>
              <a:rPr lang="en-US" altLang="zh-CN" b="1" dirty="0">
                <a:latin typeface="+mn-ea"/>
                <a:sym typeface="+mn-ea"/>
              </a:rPr>
              <a:t>A</a:t>
            </a:r>
            <a:r>
              <a:rPr lang="zh-CN" altLang="en-US" b="1" dirty="0">
                <a:latin typeface="+mn-ea"/>
                <a:sym typeface="+mn-ea"/>
              </a:rPr>
              <a:t>，</a:t>
            </a:r>
            <a:r>
              <a:rPr lang="en-US" altLang="zh-CN" b="1" dirty="0">
                <a:latin typeface="+mn-ea"/>
                <a:sym typeface="+mn-ea"/>
              </a:rPr>
              <a:t>B</a:t>
            </a:r>
            <a:r>
              <a:rPr lang="zh-CN" altLang="en-US" b="1" dirty="0">
                <a:latin typeface="+mn-ea"/>
                <a:sym typeface="+mn-ea"/>
              </a:rPr>
              <a:t>的数据访问命中率各是多少？那个程序的执行时间更短</a:t>
            </a:r>
            <a:r>
              <a:rPr lang="en-US" altLang="zh-CN" b="1" dirty="0">
                <a:latin typeface="+mn-ea"/>
                <a:sym typeface="+mn-ea"/>
              </a:rPr>
              <a:t>?</a:t>
            </a:r>
            <a:endParaRPr lang="en-US" altLang="zh-CN" b="1" dirty="0">
              <a:latin typeface="+mn-ea"/>
            </a:endParaRPr>
          </a:p>
          <a:p>
            <a:pPr marL="457200" lvl="1" indent="0">
              <a:spcBef>
                <a:spcPct val="20000"/>
              </a:spcBef>
              <a:buNone/>
              <a:defRPr/>
            </a:pPr>
            <a:endParaRPr lang="zh-CN" altLang="en-US" baseline="30000" dirty="0">
              <a:solidFill>
                <a:schemeClr val="tx1"/>
              </a:solidFill>
              <a:latin typeface="+mn-ea"/>
            </a:endParaRPr>
          </a:p>
          <a:p>
            <a:endParaRPr lang="zh-CN" altLang="en-US" baseline="30000" dirty="0">
              <a:solidFill>
                <a:schemeClr val="tx1"/>
              </a:solidFill>
              <a:latin typeface="+mn-ea"/>
            </a:endParaRPr>
          </a:p>
          <a:p>
            <a:endParaRPr lang="zh-CN" altLang="en-US" baseline="30000" dirty="0">
              <a:solidFill>
                <a:schemeClr val="tx1"/>
              </a:solidFill>
              <a:latin typeface="+mn-ea"/>
            </a:endParaRPr>
          </a:p>
          <a:p>
            <a:endParaRPr lang="zh-CN" altLang="en-US" baseline="30000" dirty="0">
              <a:solidFill>
                <a:schemeClr val="tx1"/>
              </a:solidFill>
              <a:latin typeface="+mn-ea"/>
            </a:endParaRPr>
          </a:p>
          <a:p>
            <a:endParaRPr lang="zh-CN" altLang="en-US" baseline="30000" dirty="0">
              <a:solidFill>
                <a:schemeClr val="tx1"/>
              </a:solidFill>
              <a:latin typeface="+mn-ea"/>
            </a:endParaRPr>
          </a:p>
        </p:txBody>
      </p:sp>
      <p:sp>
        <p:nvSpPr>
          <p:cNvPr id="14" name="内容占位符 2"/>
          <p:cNvSpPr>
            <a:spLocks noGrp="1"/>
          </p:cNvSpPr>
          <p:nvPr/>
        </p:nvSpPr>
        <p:spPr>
          <a:xfrm>
            <a:off x="683402" y="3638803"/>
            <a:ext cx="11256503" cy="5637024"/>
          </a:xfrm>
          <a:prstGeom prst="rect">
            <a:avLst/>
          </a:prstGeom>
        </p:spPr>
        <p:txBody>
          <a:bodyPr vert="horz" lIns="91440" tIns="45720" rIns="91440" bIns="45720" rtlCol="0">
            <a:normAutofit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0E7C7F"/>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20000"/>
              </a:spcBef>
              <a:buNone/>
              <a:defRPr/>
            </a:pPr>
            <a:r>
              <a:rPr lang="zh-CN" altLang="en-US" b="1" dirty="0">
                <a:solidFill>
                  <a:schemeClr val="tx1"/>
                </a:solidFill>
                <a:latin typeface="+mn-ea"/>
              </a:rPr>
              <a:t>程序</a:t>
            </a:r>
            <a:r>
              <a:rPr lang="en-US" altLang="zh-CN" b="1" dirty="0">
                <a:solidFill>
                  <a:schemeClr val="tx1"/>
                </a:solidFill>
                <a:latin typeface="+mn-ea"/>
              </a:rPr>
              <a:t>A</a:t>
            </a:r>
            <a:r>
              <a:rPr lang="zh-CN" altLang="en-US" b="1" dirty="0">
                <a:solidFill>
                  <a:schemeClr val="tx1"/>
                </a:solidFill>
                <a:latin typeface="+mn-ea"/>
              </a:rPr>
              <a:t>顺序访问（空间局部性较好）</a:t>
            </a:r>
            <a:endParaRPr lang="zh-CN" altLang="en-US" b="1" dirty="0">
              <a:solidFill>
                <a:schemeClr val="tx1"/>
              </a:solidFill>
              <a:latin typeface="+mn-ea"/>
            </a:endParaRPr>
          </a:p>
          <a:p>
            <a:pPr marL="457200" lvl="1" indent="0">
              <a:spcBef>
                <a:spcPct val="20000"/>
              </a:spcBef>
              <a:buNone/>
              <a:defRPr/>
            </a:pPr>
            <a:r>
              <a:rPr lang="zh-CN" altLang="en-US" b="1" dirty="0">
                <a:solidFill>
                  <a:srgbClr val="18978B"/>
                </a:solidFill>
                <a:latin typeface="+mn-ea"/>
              </a:rPr>
              <a:t>数组大小</a:t>
            </a:r>
            <a:r>
              <a:rPr lang="en-US" altLang="zh-CN" b="1" dirty="0">
                <a:solidFill>
                  <a:srgbClr val="18978B"/>
                </a:solidFill>
                <a:latin typeface="+mn-ea"/>
              </a:rPr>
              <a:t>=256*256*4B=256KB&gt;cache</a:t>
            </a:r>
            <a:r>
              <a:rPr lang="zh-CN" altLang="en-US" b="1" dirty="0">
                <a:solidFill>
                  <a:srgbClr val="18978B"/>
                </a:solidFill>
                <a:latin typeface="+mn-ea"/>
              </a:rPr>
              <a:t>容量</a:t>
            </a:r>
            <a:r>
              <a:rPr lang="en-US" altLang="zh-CN" b="1" dirty="0">
                <a:solidFill>
                  <a:srgbClr val="18978B"/>
                </a:solidFill>
                <a:latin typeface="+mn-ea"/>
              </a:rPr>
              <a:t>8*64B  </a:t>
            </a:r>
            <a:r>
              <a:rPr lang="zh-CN" altLang="en-US" b="1" dirty="0">
                <a:solidFill>
                  <a:srgbClr val="18978B"/>
                </a:solidFill>
                <a:latin typeface="+mn-ea"/>
              </a:rPr>
              <a:t>无法全部载入</a:t>
            </a:r>
            <a:r>
              <a:rPr lang="en-US" altLang="zh-CN" b="1" dirty="0">
                <a:solidFill>
                  <a:srgbClr val="18978B"/>
                </a:solidFill>
                <a:latin typeface="+mn-ea"/>
              </a:rPr>
              <a:t>cache</a:t>
            </a:r>
            <a:endParaRPr lang="en-US" altLang="zh-CN" b="1" dirty="0">
              <a:solidFill>
                <a:srgbClr val="18978B"/>
              </a:solidFill>
              <a:latin typeface="+mn-ea"/>
            </a:endParaRPr>
          </a:p>
          <a:p>
            <a:pPr marL="457200" lvl="1" indent="0">
              <a:spcBef>
                <a:spcPct val="20000"/>
              </a:spcBef>
              <a:buNone/>
              <a:defRPr/>
            </a:pPr>
            <a:r>
              <a:rPr lang="zh-CN" altLang="en-US" b="1" dirty="0">
                <a:solidFill>
                  <a:srgbClr val="18978B"/>
                </a:solidFill>
                <a:latin typeface="+mn-ea"/>
              </a:rPr>
              <a:t>访问模式：依次载入数据块，数据块第一次缺失，块内其他顺序访问命中，后续数据块被淘汰</a:t>
            </a:r>
            <a:endParaRPr lang="zh-CN" altLang="en-US" b="1" dirty="0">
              <a:solidFill>
                <a:srgbClr val="18978B"/>
              </a:solidFill>
              <a:latin typeface="+mn-ea"/>
            </a:endParaRPr>
          </a:p>
          <a:p>
            <a:pPr marL="457200" lvl="1" indent="0">
              <a:spcBef>
                <a:spcPct val="20000"/>
              </a:spcBef>
              <a:buNone/>
              <a:defRPr/>
            </a:pPr>
            <a:r>
              <a:rPr lang="zh-CN" altLang="en-US" b="1" dirty="0">
                <a:solidFill>
                  <a:srgbClr val="18978B"/>
                </a:solidFill>
                <a:latin typeface="+mn-ea"/>
              </a:rPr>
              <a:t>命中率</a:t>
            </a:r>
            <a:r>
              <a:rPr lang="en-US" altLang="zh-CN" b="1" dirty="0">
                <a:solidFill>
                  <a:srgbClr val="18978B"/>
                </a:solidFill>
                <a:latin typeface="+mn-ea"/>
              </a:rPr>
              <a:t>=</a:t>
            </a:r>
            <a:r>
              <a:rPr lang="zh-CN" altLang="en-US" b="1" dirty="0">
                <a:solidFill>
                  <a:srgbClr val="18978B"/>
                </a:solidFill>
                <a:latin typeface="+mn-ea"/>
              </a:rPr>
              <a:t>（</a:t>
            </a:r>
            <a:r>
              <a:rPr lang="en-US" altLang="zh-CN" b="1" dirty="0">
                <a:solidFill>
                  <a:srgbClr val="18978B"/>
                </a:solidFill>
                <a:latin typeface="+mn-ea"/>
              </a:rPr>
              <a:t>16-1</a:t>
            </a:r>
            <a:r>
              <a:rPr lang="zh-CN" altLang="en-US" b="1" dirty="0">
                <a:solidFill>
                  <a:srgbClr val="18978B"/>
                </a:solidFill>
                <a:latin typeface="+mn-ea"/>
              </a:rPr>
              <a:t>）</a:t>
            </a:r>
            <a:r>
              <a:rPr lang="en-US" altLang="zh-CN" b="1" dirty="0">
                <a:solidFill>
                  <a:srgbClr val="18978B"/>
                </a:solidFill>
                <a:latin typeface="+mn-ea"/>
              </a:rPr>
              <a:t>/16=93.75%</a:t>
            </a:r>
            <a:endParaRPr lang="en-US" altLang="zh-CN" b="1" dirty="0">
              <a:solidFill>
                <a:srgbClr val="18978B"/>
              </a:solidFill>
              <a:latin typeface="+mn-ea"/>
            </a:endParaRPr>
          </a:p>
          <a:p>
            <a:pPr marL="457200" lvl="1" indent="0">
              <a:spcBef>
                <a:spcPct val="20000"/>
              </a:spcBef>
              <a:buNone/>
              <a:defRPr/>
            </a:pPr>
            <a:r>
              <a:rPr lang="zh-CN" altLang="en-US" b="1" dirty="0">
                <a:solidFill>
                  <a:schemeClr val="tx1"/>
                </a:solidFill>
                <a:latin typeface="+mn-ea"/>
              </a:rPr>
              <a:t>程序</a:t>
            </a:r>
            <a:r>
              <a:rPr lang="en-US" altLang="zh-CN" b="1" dirty="0">
                <a:solidFill>
                  <a:schemeClr val="tx1"/>
                </a:solidFill>
                <a:latin typeface="+mn-ea"/>
              </a:rPr>
              <a:t>B</a:t>
            </a:r>
            <a:r>
              <a:rPr lang="zh-CN" altLang="en-US" b="1" dirty="0">
                <a:solidFill>
                  <a:schemeClr val="tx1"/>
                </a:solidFill>
                <a:latin typeface="+mn-ea"/>
              </a:rPr>
              <a:t>跳跃访问（空间局部性不佳）</a:t>
            </a:r>
            <a:endParaRPr lang="zh-CN" altLang="en-US" b="1" dirty="0">
              <a:solidFill>
                <a:schemeClr val="tx1"/>
              </a:solidFill>
              <a:latin typeface="+mn-ea"/>
            </a:endParaRPr>
          </a:p>
          <a:p>
            <a:pPr marL="457200" lvl="1" indent="0">
              <a:spcBef>
                <a:spcPct val="20000"/>
              </a:spcBef>
              <a:buNone/>
              <a:defRPr/>
            </a:pPr>
            <a:r>
              <a:rPr lang="zh-CN" altLang="en-US" b="1" dirty="0">
                <a:solidFill>
                  <a:srgbClr val="18978B"/>
                </a:solidFill>
                <a:latin typeface="+mn-ea"/>
                <a:sym typeface="+mn-ea"/>
              </a:rPr>
              <a:t>访问模式：载入数据块后续没有命中就被淘汰，</a:t>
            </a:r>
            <a:r>
              <a:rPr lang="zh-CN" altLang="en-US" b="1" dirty="0">
                <a:solidFill>
                  <a:srgbClr val="18978B"/>
                </a:solidFill>
                <a:latin typeface="+mn-ea"/>
              </a:rPr>
              <a:t>没有命中情况</a:t>
            </a:r>
            <a:endParaRPr lang="zh-CN" altLang="en-US" b="1" dirty="0">
              <a:solidFill>
                <a:srgbClr val="18978B"/>
              </a:solidFill>
              <a:latin typeface="+mn-ea"/>
            </a:endParaRPr>
          </a:p>
          <a:p>
            <a:pPr marL="457200" lvl="1" indent="0">
              <a:spcBef>
                <a:spcPct val="20000"/>
              </a:spcBef>
              <a:buNone/>
              <a:defRPr/>
            </a:pPr>
            <a:endParaRPr lang="en-US" altLang="zh-CN" b="1" dirty="0">
              <a:solidFill>
                <a:schemeClr val="tx1"/>
              </a:solidFill>
              <a:latin typeface="+mn-ea"/>
            </a:endParaRPr>
          </a:p>
          <a:p>
            <a:endParaRPr lang="en-US" altLang="zh-CN" baseline="30000" dirty="0">
              <a:solidFill>
                <a:schemeClr val="tx1"/>
              </a:solidFill>
              <a:latin typeface="+mn-ea"/>
            </a:endParaRPr>
          </a:p>
        </p:txBody>
      </p:sp>
      <p:sp>
        <p:nvSpPr>
          <p:cNvPr id="15" name="Text Box 4"/>
          <p:cNvSpPr txBox="1">
            <a:spLocks noChangeArrowheads="1"/>
          </p:cNvSpPr>
          <p:nvPr/>
        </p:nvSpPr>
        <p:spPr bwMode="auto">
          <a:xfrm>
            <a:off x="1331996" y="1099736"/>
            <a:ext cx="4260767" cy="1644818"/>
          </a:xfrm>
          <a:prstGeom prst="rect">
            <a:avLst/>
          </a:prstGeom>
          <a:solidFill>
            <a:srgbClr val="99FF66"/>
          </a:solidFill>
        </p:spPr>
        <p:style>
          <a:lnRef idx="1">
            <a:schemeClr val="accent3"/>
          </a:lnRef>
          <a:fillRef idx="2">
            <a:schemeClr val="accent3"/>
          </a:fillRef>
          <a:effectRef idx="1">
            <a:schemeClr val="accent3"/>
          </a:effectRef>
          <a:fontRef idx="minor">
            <a:schemeClr val="dk1"/>
          </a:fontRef>
        </p:style>
        <p:txBody>
          <a:bodyPr anchor="ctr" anchorCtr="0">
            <a:noAutofit/>
          </a:bodyPr>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 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16" name="Text Box 5"/>
          <p:cNvSpPr txBox="1">
            <a:spLocks noChangeArrowheads="1"/>
          </p:cNvSpPr>
          <p:nvPr/>
        </p:nvSpPr>
        <p:spPr bwMode="auto">
          <a:xfrm>
            <a:off x="6723272" y="1099736"/>
            <a:ext cx="4043363" cy="1644818"/>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none" anchor="ctr" anchorCtr="0">
            <a:noAutofit/>
          </a:bodyPr>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b="1" dirty="0">
                <a:latin typeface="Courier New" panose="02070309020205020404" pitchFamily="49" charset="0"/>
                <a:ea typeface="宋体" panose="02010600030101010101" pitchFamily="2" charset="-122"/>
              </a:rPr>
              <a:t> </a:t>
            </a:r>
            <a:r>
              <a:rPr lang="en-US" b="1" dirty="0">
                <a:latin typeface="Courier New" panose="02070309020205020404" pitchFamily="49" charset="0"/>
                <a:ea typeface="宋体" panose="02010600030101010101" pitchFamily="2" charset="-122"/>
              </a:rPr>
              <a:t> 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17" name="矩形 16"/>
          <p:cNvSpPr/>
          <p:nvPr/>
        </p:nvSpPr>
        <p:spPr>
          <a:xfrm>
            <a:off x="5592763" y="1460184"/>
            <a:ext cx="476250" cy="923925"/>
          </a:xfrm>
          <a:prstGeom prst="rect">
            <a:avLst/>
          </a:prstGeom>
        </p:spPr>
        <p:txBody>
          <a:bodyPr>
            <a:spAutoFit/>
          </a:bodyPr>
          <a:p>
            <a:pPr algn="ctr">
              <a:defRPr/>
            </a:pPr>
            <a:r>
              <a:rPr lang="zh-CN" altLang="en-US" b="1" dirty="0">
                <a:latin typeface="+mn-ea"/>
              </a:rPr>
              <a:t>程序</a:t>
            </a:r>
            <a:r>
              <a:rPr lang="en-US" altLang="zh-CN" b="1" dirty="0">
                <a:latin typeface="+mn-ea"/>
              </a:rPr>
              <a:t>A</a:t>
            </a:r>
            <a:endParaRPr lang="zh-CN" altLang="en-US" b="1" dirty="0">
              <a:latin typeface="Arial" panose="020B0604020202020204" pitchFamily="34" charset="0"/>
            </a:endParaRPr>
          </a:p>
        </p:txBody>
      </p:sp>
      <p:sp>
        <p:nvSpPr>
          <p:cNvPr id="18" name="矩形 17"/>
          <p:cNvSpPr/>
          <p:nvPr/>
        </p:nvSpPr>
        <p:spPr>
          <a:xfrm>
            <a:off x="10766635" y="1460183"/>
            <a:ext cx="476250" cy="923925"/>
          </a:xfrm>
          <a:prstGeom prst="rect">
            <a:avLst/>
          </a:prstGeom>
        </p:spPr>
        <p:txBody>
          <a:bodyPr>
            <a:spAutoFit/>
          </a:bodyPr>
          <a:p>
            <a:pPr algn="ctr">
              <a:defRPr/>
            </a:pPr>
            <a:r>
              <a:rPr lang="zh-CN" altLang="en-US" b="1" dirty="0">
                <a:latin typeface="+mn-ea"/>
              </a:rPr>
              <a:t>程序</a:t>
            </a:r>
            <a:r>
              <a:rPr lang="en-US" altLang="zh-CN" b="1" dirty="0">
                <a:latin typeface="+mn-ea"/>
              </a:rPr>
              <a:t>B</a:t>
            </a:r>
            <a:endParaRPr lang="zh-CN" altLang="en-US"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left)">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left)">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solidFill>
                  <a:srgbClr val="C00000"/>
                </a:solidFill>
                <a:effectLst>
                  <a:outerShdw blurRad="38100" dist="38100" dir="2700000" algn="tl">
                    <a:srgbClr val="000000">
                      <a:alpha val="43137"/>
                    </a:srgbClr>
                  </a:outerShdw>
                </a:effectLst>
                <a:latin typeface="+mn-lt"/>
              </a:rPr>
              <a:t>4.2.9 cache</a:t>
            </a:r>
            <a:r>
              <a:rPr lang="zh-CN" altLang="en-US" b="1" dirty="0">
                <a:solidFill>
                  <a:srgbClr val="C00000"/>
                </a:solidFill>
                <a:effectLst>
                  <a:outerShdw blurRad="38100" dist="38100" dir="2700000" algn="tl">
                    <a:srgbClr val="000000">
                      <a:alpha val="43137"/>
                    </a:srgbClr>
                  </a:outerShdw>
                </a:effectLst>
                <a:latin typeface="+mn-lt"/>
              </a:rPr>
              <a:t>应用</a:t>
            </a:r>
            <a:endParaRPr lang="en-US" altLang="zh-CN" b="1" dirty="0">
              <a:solidFill>
                <a:srgbClr val="C00000"/>
              </a:solidFill>
              <a:effectLst>
                <a:outerShdw blurRad="38100" dist="38100" dir="2700000" algn="tl">
                  <a:srgbClr val="000000">
                    <a:alpha val="43137"/>
                  </a:srgbClr>
                </a:outerShdw>
              </a:effectLst>
              <a:latin typeface="+mn-lt"/>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cache</a:t>
            </a:r>
            <a:r>
              <a:rPr lang="zh-CN" altLang="en-US"/>
              <a:t>实际应用</a:t>
            </a:r>
            <a:endParaRPr lang="zh-CN" altLang="en-US"/>
          </a:p>
        </p:txBody>
      </p:sp>
      <p:grpSp>
        <p:nvGrpSpPr>
          <p:cNvPr id="133" name="组合 132"/>
          <p:cNvGrpSpPr/>
          <p:nvPr/>
        </p:nvGrpSpPr>
        <p:grpSpPr>
          <a:xfrm>
            <a:off x="487822" y="1778982"/>
            <a:ext cx="11471149" cy="3443257"/>
            <a:chOff x="1216574" y="1768823"/>
            <a:chExt cx="9052443" cy="2717242"/>
          </a:xfrm>
        </p:grpSpPr>
        <p:sp>
          <p:nvSpPr>
            <p:cNvPr id="69" name="矩形 68"/>
            <p:cNvSpPr/>
            <p:nvPr/>
          </p:nvSpPr>
          <p:spPr>
            <a:xfrm>
              <a:off x="1490790" y="3610614"/>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0" name="矩形 69"/>
            <p:cNvSpPr/>
            <p:nvPr/>
          </p:nvSpPr>
          <p:spPr>
            <a:xfrm>
              <a:off x="1480645" y="3132274"/>
              <a:ext cx="553090"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a:xfrm>
              <a:off x="1490790" y="258063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2" name="直接箭头连接符 71"/>
            <p:cNvCxnSpPr>
              <a:stCxn id="82" idx="2"/>
            </p:cNvCxnSpPr>
            <p:nvPr/>
          </p:nvCxnSpPr>
          <p:spPr>
            <a:xfrm>
              <a:off x="4442867" y="2707471"/>
              <a:ext cx="0" cy="231309"/>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箭头连接符 72"/>
            <p:cNvCxnSpPr>
              <a:stCxn id="70" idx="2"/>
              <a:endCxn id="69" idx="0"/>
            </p:cNvCxnSpPr>
            <p:nvPr/>
          </p:nvCxnSpPr>
          <p:spPr>
            <a:xfrm>
              <a:off x="1757190" y="3368908"/>
              <a:ext cx="0" cy="241706"/>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4" name="矩形 73"/>
            <p:cNvSpPr/>
            <p:nvPr/>
          </p:nvSpPr>
          <p:spPr>
            <a:xfrm>
              <a:off x="2909683" y="240887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5" name="矩形 74"/>
            <p:cNvSpPr/>
            <p:nvPr/>
          </p:nvSpPr>
          <p:spPr>
            <a:xfrm>
              <a:off x="2472013" y="2942520"/>
              <a:ext cx="56950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3303417" y="2942520"/>
              <a:ext cx="576239"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p:cNvSpPr/>
            <p:nvPr/>
          </p:nvSpPr>
          <p:spPr>
            <a:xfrm>
              <a:off x="2902063" y="3615276"/>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8" name="直接箭头连接符 77"/>
            <p:cNvCxnSpPr>
              <a:endCxn id="98" idx="1"/>
            </p:cNvCxnSpPr>
            <p:nvPr/>
          </p:nvCxnSpPr>
          <p:spPr>
            <a:xfrm flipH="1">
              <a:off x="6355091" y="2912633"/>
              <a:ext cx="179919" cy="445118"/>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矩形 78"/>
            <p:cNvSpPr/>
            <p:nvPr/>
          </p:nvSpPr>
          <p:spPr>
            <a:xfrm>
              <a:off x="4178369"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0" name="矩形 79"/>
            <p:cNvSpPr/>
            <p:nvPr/>
          </p:nvSpPr>
          <p:spPr>
            <a:xfrm>
              <a:off x="4669607" y="3611903"/>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1" name="矩形 80"/>
            <p:cNvSpPr/>
            <p:nvPr/>
          </p:nvSpPr>
          <p:spPr>
            <a:xfrm>
              <a:off x="5113343"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2" name="矩形 81"/>
            <p:cNvSpPr/>
            <p:nvPr/>
          </p:nvSpPr>
          <p:spPr>
            <a:xfrm>
              <a:off x="4178369" y="2470837"/>
              <a:ext cx="528996"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直接箭头连接符 82"/>
            <p:cNvCxnSpPr/>
            <p:nvPr/>
          </p:nvCxnSpPr>
          <p:spPr>
            <a:xfrm>
              <a:off x="4444769"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p:nvPr/>
          </p:nvCxnSpPr>
          <p:spPr>
            <a:xfrm>
              <a:off x="5378682"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120" idx="2"/>
              <a:endCxn id="117" idx="0"/>
            </p:cNvCxnSpPr>
            <p:nvPr/>
          </p:nvCxnSpPr>
          <p:spPr>
            <a:xfrm>
              <a:off x="9074913" y="2302536"/>
              <a:ext cx="1" cy="28159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矩形 85"/>
            <p:cNvSpPr/>
            <p:nvPr/>
          </p:nvSpPr>
          <p:spPr>
            <a:xfrm>
              <a:off x="4435648" y="3128749"/>
              <a:ext cx="1020843"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ache </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L2</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b="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a:xfrm>
              <a:off x="5120755" y="2470837"/>
              <a:ext cx="525388"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8" name="直接连接符 87"/>
            <p:cNvCxnSpPr/>
            <p:nvPr/>
          </p:nvCxnSpPr>
          <p:spPr>
            <a:xfrm>
              <a:off x="4457944" y="2939147"/>
              <a:ext cx="908050"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箭头连接符 88"/>
            <p:cNvCxnSpPr/>
            <p:nvPr/>
          </p:nvCxnSpPr>
          <p:spPr>
            <a:xfrm>
              <a:off x="5378682" y="2707471"/>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箭头连接符 89"/>
            <p:cNvCxnSpPr/>
            <p:nvPr/>
          </p:nvCxnSpPr>
          <p:spPr>
            <a:xfrm flipV="1">
              <a:off x="4929219" y="2938780"/>
              <a:ext cx="0" cy="17492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箭头连接符 90"/>
            <p:cNvCxnSpPr/>
            <p:nvPr/>
          </p:nvCxnSpPr>
          <p:spPr>
            <a:xfrm>
              <a:off x="4936007" y="3359830"/>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2" name="组合 91"/>
            <p:cNvGrpSpPr/>
            <p:nvPr/>
          </p:nvGrpSpPr>
          <p:grpSpPr>
            <a:xfrm>
              <a:off x="6250616" y="2072527"/>
              <a:ext cx="1173284" cy="840535"/>
              <a:chOff x="2937455" y="4102940"/>
              <a:chExt cx="1173284" cy="840535"/>
            </a:xfrm>
          </p:grpSpPr>
          <p:sp>
            <p:nvSpPr>
              <p:cNvPr id="93" name="矩形 92"/>
              <p:cNvSpPr/>
              <p:nvPr/>
            </p:nvSpPr>
            <p:spPr>
              <a:xfrm>
                <a:off x="2937455" y="4334267"/>
                <a:ext cx="1173284"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4" name="矩形 93"/>
              <p:cNvSpPr/>
              <p:nvPr/>
            </p:nvSpPr>
            <p:spPr>
              <a:xfrm>
                <a:off x="3059581" y="4355179"/>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操作系统</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5" name="矩形 94"/>
              <p:cNvSpPr/>
              <p:nvPr/>
            </p:nvSpPr>
            <p:spPr>
              <a:xfrm>
                <a:off x="3013176" y="4632982"/>
                <a:ext cx="1021842"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Buffer cache</a:t>
                </a:r>
                <a:endParaRPr lang="zh-CN" altLang="en-US" sz="2400" dirty="0"/>
              </a:p>
            </p:txBody>
          </p:sp>
          <p:sp>
            <p:nvSpPr>
              <p:cNvPr id="96" name="矩形 95"/>
              <p:cNvSpPr/>
              <p:nvPr/>
            </p:nvSpPr>
            <p:spPr>
              <a:xfrm>
                <a:off x="3254399" y="4102940"/>
                <a:ext cx="554135"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7" name="组合 96"/>
            <p:cNvGrpSpPr/>
            <p:nvPr/>
          </p:nvGrpSpPr>
          <p:grpSpPr>
            <a:xfrm>
              <a:off x="6006172" y="3357751"/>
              <a:ext cx="697838" cy="781050"/>
              <a:chOff x="2854936" y="5388164"/>
              <a:chExt cx="697838" cy="781050"/>
            </a:xfrm>
          </p:grpSpPr>
          <p:sp>
            <p:nvSpPr>
              <p:cNvPr id="98" name="圆柱形 97"/>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101" name="组合 100"/>
            <p:cNvGrpSpPr/>
            <p:nvPr/>
          </p:nvGrpSpPr>
          <p:grpSpPr>
            <a:xfrm>
              <a:off x="6971383" y="3368557"/>
              <a:ext cx="697838" cy="781050"/>
              <a:chOff x="2854936" y="5388164"/>
              <a:chExt cx="697838" cy="781050"/>
            </a:xfrm>
          </p:grpSpPr>
          <p:sp>
            <p:nvSpPr>
              <p:cNvPr id="102" name="圆柱形 101"/>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05" name="直接箭头连接符 104"/>
            <p:cNvCxnSpPr>
              <a:endCxn id="102" idx="1"/>
            </p:cNvCxnSpPr>
            <p:nvPr/>
          </p:nvCxnSpPr>
          <p:spPr>
            <a:xfrm>
              <a:off x="7165316" y="2916947"/>
              <a:ext cx="154986" cy="45161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8197612" y="3524039"/>
              <a:ext cx="689205" cy="609208"/>
              <a:chOff x="3068850" y="4334267"/>
              <a:chExt cx="929033" cy="609208"/>
            </a:xfrm>
          </p:grpSpPr>
          <p:sp>
            <p:nvSpPr>
              <p:cNvPr id="107" name="矩形 10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8" name="矩形 10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9" name="矩形 108"/>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grpSp>
          <p:nvGrpSpPr>
            <p:cNvPr id="110" name="组合 109"/>
            <p:cNvGrpSpPr/>
            <p:nvPr/>
          </p:nvGrpSpPr>
          <p:grpSpPr>
            <a:xfrm>
              <a:off x="9289259" y="3524289"/>
              <a:ext cx="689205" cy="609208"/>
              <a:chOff x="3068850" y="4334267"/>
              <a:chExt cx="929033" cy="609208"/>
            </a:xfrm>
          </p:grpSpPr>
          <p:sp>
            <p:nvSpPr>
              <p:cNvPr id="111" name="矩形 110"/>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2" name="矩形 111"/>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3" name="矩形 112"/>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cxnSp>
          <p:nvCxnSpPr>
            <p:cNvPr id="114" name="直接箭头连接符 113"/>
            <p:cNvCxnSpPr>
              <a:endCxn id="107" idx="0"/>
            </p:cNvCxnSpPr>
            <p:nvPr/>
          </p:nvCxnSpPr>
          <p:spPr>
            <a:xfrm flipH="1">
              <a:off x="8542215" y="3179154"/>
              <a:ext cx="196185" cy="344885"/>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箭头连接符 114"/>
            <p:cNvCxnSpPr>
              <a:endCxn id="111" idx="0"/>
            </p:cNvCxnSpPr>
            <p:nvPr/>
          </p:nvCxnSpPr>
          <p:spPr>
            <a:xfrm>
              <a:off x="9405083" y="3184076"/>
              <a:ext cx="228779" cy="34021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115"/>
            <p:cNvGrpSpPr/>
            <p:nvPr/>
          </p:nvGrpSpPr>
          <p:grpSpPr>
            <a:xfrm>
              <a:off x="8442448" y="2584129"/>
              <a:ext cx="1264931" cy="609208"/>
              <a:chOff x="3068850" y="4334267"/>
              <a:chExt cx="929033" cy="609208"/>
            </a:xfrm>
          </p:grpSpPr>
          <p:sp>
            <p:nvSpPr>
              <p:cNvPr id="117" name="矩形 11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8" name="矩形 11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Web Proxy</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9" name="矩形 118"/>
              <p:cNvSpPr/>
              <p:nvPr/>
            </p:nvSpPr>
            <p:spPr>
              <a:xfrm>
                <a:off x="3142563" y="4412012"/>
                <a:ext cx="78475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sp>
          <p:nvSpPr>
            <p:cNvPr id="120" name="矩形 119"/>
            <p:cNvSpPr/>
            <p:nvPr/>
          </p:nvSpPr>
          <p:spPr>
            <a:xfrm>
              <a:off x="8808513" y="1768823"/>
              <a:ext cx="532800" cy="533713"/>
            </a:xfrm>
            <a:prstGeom prst="rect">
              <a:avLst/>
            </a:prstGeom>
            <a:solidFill>
              <a:schemeClr val="bg1"/>
            </a:solidFill>
            <a:ln w="19050" cap="flat" cmpd="sng" algn="ctr">
              <a:solidFill>
                <a:srgbClr val="333333"/>
              </a:solidFill>
              <a:prstDash val="solid"/>
            </a:ln>
            <a:effectLst/>
          </p:spPr>
          <p:txBody>
            <a:bodyPr lIns="0" r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WEB</a:t>
              </a:r>
              <a:endPar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服务器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1" name="矩形 120"/>
            <p:cNvSpPr/>
            <p:nvPr/>
          </p:nvSpPr>
          <p:spPr>
            <a:xfrm>
              <a:off x="1216574" y="4244363"/>
              <a:ext cx="1081062" cy="236758"/>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统一</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矩形 121"/>
            <p:cNvSpPr/>
            <p:nvPr/>
          </p:nvSpPr>
          <p:spPr>
            <a:xfrm>
              <a:off x="2417894"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分离</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矩形 122"/>
            <p:cNvSpPr/>
            <p:nvPr/>
          </p:nvSpPr>
          <p:spPr>
            <a:xfrm>
              <a:off x="4219587"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多级</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a:xfrm>
              <a:off x="5717510" y="4239417"/>
              <a:ext cx="2480102"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Buffer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和硬盘缓存芯片</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5" name="直接箭头连接符 124"/>
            <p:cNvCxnSpPr/>
            <p:nvPr/>
          </p:nvCxnSpPr>
          <p:spPr>
            <a:xfrm>
              <a:off x="2756765" y="3180720"/>
              <a:ext cx="0" cy="215761"/>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2762568" y="3396848"/>
              <a:ext cx="823912"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箭头连接符 126"/>
            <p:cNvCxnSpPr/>
            <p:nvPr/>
          </p:nvCxnSpPr>
          <p:spPr>
            <a:xfrm>
              <a:off x="3585958" y="3165172"/>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箭头连接符 127"/>
            <p:cNvCxnSpPr/>
            <p:nvPr/>
          </p:nvCxnSpPr>
          <p:spPr>
            <a:xfrm flipV="1">
              <a:off x="3176083" y="3395980"/>
              <a:ext cx="0" cy="22345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9" name="直接箭头连接符 128"/>
            <p:cNvCxnSpPr>
              <a:stCxn id="71" idx="2"/>
              <a:endCxn id="70" idx="0"/>
            </p:cNvCxnSpPr>
            <p:nvPr/>
          </p:nvCxnSpPr>
          <p:spPr>
            <a:xfrm>
              <a:off x="1757190" y="2882604"/>
              <a:ext cx="0" cy="24967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0" name="肘形连接符 129"/>
            <p:cNvCxnSpPr>
              <a:stCxn id="74" idx="1"/>
              <a:endCxn id="75" idx="0"/>
            </p:cNvCxnSpPr>
            <p:nvPr/>
          </p:nvCxnSpPr>
          <p:spPr>
            <a:xfrm rot="10800000" flipV="1">
              <a:off x="2756765" y="2559858"/>
              <a:ext cx="152918"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1" name="肘形连接符 130"/>
            <p:cNvCxnSpPr>
              <a:stCxn id="74" idx="3"/>
              <a:endCxn id="76" idx="0"/>
            </p:cNvCxnSpPr>
            <p:nvPr/>
          </p:nvCxnSpPr>
          <p:spPr>
            <a:xfrm>
              <a:off x="3442483" y="2559858"/>
              <a:ext cx="149054"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矩形 131"/>
            <p:cNvSpPr/>
            <p:nvPr/>
          </p:nvSpPr>
          <p:spPr>
            <a:xfrm>
              <a:off x="7999277" y="4239417"/>
              <a:ext cx="226974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WEB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半导体存储器如何存储数据？</a:t>
            </a:r>
            <a:endParaRPr lang="zh-CN" altLang="en-US" dirty="0"/>
          </a:p>
        </p:txBody>
      </p:sp>
      <p:pic>
        <p:nvPicPr>
          <p:cNvPr id="8" name="Picture 5"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2" cstate="print"/>
          <a:srcRect/>
          <a:stretch>
            <a:fillRect/>
          </a:stretch>
        </p:blipFill>
        <p:spPr bwMode="auto">
          <a:xfrm>
            <a:off x="1600538" y="1862835"/>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endParaRPr lang="zh-CN" altLang="en-US" sz="2000" b="1" dirty="0">
              <a:solidFill>
                <a:srgbClr val="0000FF"/>
              </a:solidFill>
              <a:latin typeface="+mn-ea"/>
            </a:endParaRPr>
          </a:p>
        </p:txBody>
      </p:sp>
      <p:sp>
        <p:nvSpPr>
          <p:cNvPr id="11" name="Rectangle 106"/>
          <p:cNvSpPr>
            <a:spLocks noChangeArrowheads="1"/>
          </p:cNvSpPr>
          <p:nvPr/>
        </p:nvSpPr>
        <p:spPr bwMode="auto">
          <a:xfrm>
            <a:off x="7756061" y="4215027"/>
            <a:ext cx="2100727" cy="2413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endParaRPr lang="zh-CN" altLang="en-US" sz="2000" b="1" dirty="0">
              <a:solidFill>
                <a:srgbClr val="0000FF"/>
              </a:solidFill>
              <a:latin typeface="+mn-ea"/>
            </a:endParaRP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ln>
        </p:spPr>
        <p:txBody>
          <a:bodyPr/>
          <a:lstStyle/>
          <a:p>
            <a:pPr algn="ctr">
              <a:lnSpc>
                <a:spcPct val="120000"/>
              </a:lnSpc>
              <a:spcBef>
                <a:spcPct val="20000"/>
              </a:spcBef>
              <a:buClr>
                <a:schemeClr val="accent2"/>
              </a:buClr>
              <a:buFont typeface="Wingdings" panose="05000000000000000000" pitchFamily="2" charset="2"/>
              <a:buNone/>
              <a:defRPr/>
            </a:pPr>
            <a:r>
              <a:rPr lang="zh-CN" altLang="en-US" sz="2800" b="1" dirty="0">
                <a:latin typeface="Verdana" panose="020B0604030504040204" pitchFamily="34" charset="0"/>
              </a:rPr>
              <a:t>二者为什么存在性能、容量、价格差异</a:t>
            </a:r>
            <a:r>
              <a:rPr lang="en-US" altLang="zh-CN" sz="2800" b="1" dirty="0">
                <a:latin typeface="Verdana" panose="020B0604030504040204" pitchFamily="34" charset="0"/>
              </a:rPr>
              <a:t>?</a:t>
            </a:r>
            <a:endParaRPr lang="en-US" altLang="zh-CN" sz="2800" b="1" dirty="0">
              <a:latin typeface="Verdana" panose="020B0604030504040204" pitchFamily="34" charset="0"/>
            </a:endParaRPr>
          </a:p>
        </p:txBody>
      </p:sp>
      <p:pic>
        <p:nvPicPr>
          <p:cNvPr id="13" name="Picture 4" descr="j0433797[1]"/>
          <p:cNvPicPr>
            <a:picLocks noChangeAspect="1" noChangeArrowheads="1"/>
          </p:cNvPicPr>
          <p:nvPr/>
        </p:nvPicPr>
        <p:blipFill>
          <a:blip r:embed="rId3" cstate="print"/>
          <a:srcRect/>
          <a:stretch>
            <a:fillRect/>
          </a:stretch>
        </p:blipFill>
        <p:spPr bwMode="auto">
          <a:xfrm>
            <a:off x="9310688" y="285750"/>
            <a:ext cx="1092200" cy="1092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 </a:t>
            </a:r>
            <a:r>
              <a:rPr lang="en-US" altLang="zh-CN" dirty="0">
                <a:latin typeface="Times New Roman" panose="02020603050405020304" pitchFamily="18" charset="0"/>
                <a:cs typeface="Times New Roman" panose="02020603050405020304" pitchFamily="18" charset="0"/>
              </a:rPr>
              <a:t>buffer cache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endParaRPr lang="zh-CN" altLang="en-US" dirty="0"/>
          </a:p>
          <a:p>
            <a:pPr>
              <a:lnSpc>
                <a:spcPct val="125000"/>
              </a:lnSpc>
            </a:pPr>
            <a:r>
              <a:rPr lang="zh-CN" altLang="en-US" dirty="0"/>
              <a:t>将常用数据存放在高速缓存中，提高磁盘访问速度</a:t>
            </a:r>
            <a:endParaRPr lang="zh-CN" altLang="en-US" dirty="0"/>
          </a:p>
          <a:p>
            <a:pPr>
              <a:lnSpc>
                <a:spcPct val="125000"/>
              </a:lnSpc>
            </a:pPr>
            <a:r>
              <a:rPr lang="zh-CN" altLang="en-US" dirty="0"/>
              <a:t>通过预读等提高命中率的方式可减少读访问时间</a:t>
            </a:r>
            <a:endParaRPr lang="zh-CN" altLang="en-US" dirty="0"/>
          </a:p>
          <a:p>
            <a:pPr>
              <a:lnSpc>
                <a:spcPct val="125000"/>
              </a:lnSpc>
            </a:pPr>
            <a:r>
              <a:rPr lang="zh-CN" altLang="en-US" dirty="0"/>
              <a:t>通过写回策略减少写访问时间</a:t>
            </a:r>
            <a:endParaRPr lang="zh-CN" altLang="en-US" dirty="0"/>
          </a:p>
          <a:p>
            <a:pPr lvl="1"/>
            <a:r>
              <a:rPr lang="en-US" altLang="zh-CN" dirty="0"/>
              <a:t>CPU</a:t>
            </a:r>
            <a:r>
              <a:rPr lang="zh-CN" altLang="en-US" dirty="0"/>
              <a:t>将数据写入</a:t>
            </a:r>
            <a:r>
              <a:rPr lang="en-US" altLang="zh-CN" dirty="0"/>
              <a:t>cache</a:t>
            </a:r>
            <a:r>
              <a:rPr lang="zh-CN" altLang="en-US" dirty="0"/>
              <a:t>即完成写操作</a:t>
            </a:r>
            <a:endParaRPr lang="zh-CN" altLang="en-US" dirty="0"/>
          </a:p>
          <a:p>
            <a:pPr lvl="1"/>
            <a:r>
              <a:rPr lang="zh-CN" altLang="en-US" dirty="0"/>
              <a:t>提升突发写性能</a:t>
            </a:r>
            <a:endParaRPr lang="zh-CN" altLang="en-US" dirty="0"/>
          </a:p>
          <a:p>
            <a:pPr lvl="1"/>
            <a:r>
              <a:rPr lang="zh-CN" altLang="en-US" dirty="0"/>
              <a:t>仅写入</a:t>
            </a:r>
            <a:r>
              <a:rPr lang="en-US" altLang="zh-CN" dirty="0"/>
              <a:t>cache</a:t>
            </a:r>
            <a:r>
              <a:rPr lang="zh-CN" altLang="en-US" dirty="0"/>
              <a:t>的数据称为脏数据</a:t>
            </a:r>
            <a:endParaRPr lang="zh-CN" altLang="en-US" dirty="0"/>
          </a:p>
          <a:p>
            <a:pPr lvl="1"/>
            <a:r>
              <a:rPr lang="zh-CN" altLang="en-US" dirty="0"/>
              <a:t>操作系统定时将脏数据写入磁盘保证数据一致性</a:t>
            </a:r>
            <a:endParaRPr lang="zh-CN" altLang="en-US" dirty="0"/>
          </a:p>
          <a:p>
            <a:pPr lvl="1"/>
            <a:r>
              <a:rPr lang="zh-CN" altLang="en-US" dirty="0"/>
              <a:t>当系统中存在脏数据，磁盘断电</a:t>
            </a:r>
            <a:r>
              <a:rPr lang="en-US" altLang="zh-CN" sz="1600" dirty="0"/>
              <a:t>???</a:t>
            </a:r>
            <a:endParaRPr lang="en-US" altLang="zh-CN" sz="1600" dirty="0"/>
          </a:p>
          <a:p>
            <a:pPr lvl="1">
              <a:lnSpc>
                <a:spcPct val="125000"/>
              </a:lnSpc>
            </a:pPr>
            <a:endParaRPr lang="zh-CN" altLang="en-US" dirty="0"/>
          </a:p>
          <a:p>
            <a:pPr>
              <a:lnSpc>
                <a:spcPct val="125000"/>
              </a:lnSpc>
            </a:pPr>
            <a:endParaRPr lang="zh-CN" altLang="en-US" dirty="0"/>
          </a:p>
          <a:p>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endParaRPr lang="zh-CN" altLang="en-US" dirty="0"/>
          </a:p>
        </p:txBody>
      </p:sp>
      <p:sp>
        <p:nvSpPr>
          <p:cNvPr id="3" name="内容占位符 2"/>
          <p:cNvSpPr>
            <a:spLocks noGrp="1"/>
          </p:cNvSpPr>
          <p:nvPr>
            <p:ph idx="1"/>
          </p:nvPr>
        </p:nvSpPr>
        <p:spPr/>
        <p:txBody>
          <a:bodyPr/>
          <a:lstStyle/>
          <a:p>
            <a:r>
              <a:rPr lang="zh-CN" altLang="en-US" dirty="0"/>
              <a:t>硬盘缓存是硬盘上内存芯片</a:t>
            </a:r>
            <a:endParaRPr lang="zh-CN" altLang="en-US" dirty="0"/>
          </a:p>
          <a:p>
            <a:pPr lvl="1"/>
            <a:r>
              <a:rPr lang="zh-CN" altLang="en-US" sz="2400" dirty="0"/>
              <a:t>预读硬盘数据，写缓冲</a:t>
            </a:r>
            <a:r>
              <a:rPr lang="en-US" altLang="zh-CN" sz="2400" dirty="0"/>
              <a:t>CPU</a:t>
            </a:r>
            <a:r>
              <a:rPr lang="zh-CN" altLang="en-US" sz="2400" dirty="0"/>
              <a:t>数据</a:t>
            </a:r>
            <a:endParaRPr lang="zh-CN" altLang="en-US" sz="2400" dirty="0"/>
          </a:p>
          <a:p>
            <a:pPr lvl="1"/>
            <a:r>
              <a:rPr lang="zh-CN" altLang="en-US" sz="2400" dirty="0"/>
              <a:t>临时存储最近访问的硬盘数据</a:t>
            </a:r>
            <a:endParaRPr lang="zh-CN" altLang="en-US" sz="2400" dirty="0"/>
          </a:p>
          <a:p>
            <a:r>
              <a:rPr lang="zh-CN" altLang="en-US" dirty="0"/>
              <a:t>缓解硬盘与</a:t>
            </a:r>
            <a:r>
              <a:rPr lang="en-US" altLang="zh-CN" dirty="0"/>
              <a:t>CPU</a:t>
            </a:r>
            <a:r>
              <a:rPr lang="zh-CN" altLang="en-US" dirty="0"/>
              <a:t>、内存的速度不匹配</a:t>
            </a:r>
            <a:endParaRPr lang="zh-CN" altLang="en-US" dirty="0"/>
          </a:p>
          <a:p>
            <a:r>
              <a:rPr lang="zh-CN" altLang="en-US" dirty="0"/>
              <a:t>缓存容量越大，硬盘访问速度越快</a:t>
            </a:r>
            <a:endParaRPr lang="zh-CN" altLang="en-US" dirty="0"/>
          </a:p>
          <a:p>
            <a:pPr lvl="1"/>
            <a:r>
              <a:rPr lang="zh-CN" altLang="en-US" sz="2400" dirty="0"/>
              <a:t>副作用？</a:t>
            </a:r>
            <a:endParaRPr lang="zh-CN" altLang="en-US" sz="2400" dirty="0"/>
          </a:p>
          <a:p>
            <a:endParaRPr lang="zh-CN" altLang="en-US" dirty="0"/>
          </a:p>
        </p:txBody>
      </p:sp>
      <p:pic>
        <p:nvPicPr>
          <p:cNvPr id="4" name="Picture 3" descr="200212010105"/>
          <p:cNvPicPr>
            <a:picLocks noChangeAspect="1" noChangeArrowheads="1"/>
          </p:cNvPicPr>
          <p:nvPr/>
        </p:nvPicPr>
        <p:blipFill rotWithShape="1">
          <a:blip r:embed="rId1" cstate="print"/>
          <a:srcRect t="13992"/>
          <a:stretch>
            <a:fillRect/>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2"/>
          <a:srcRect b="55448"/>
          <a:stretch>
            <a:fillRect/>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endParaRPr lang="en-US" altLang="zh-CN" dirty="0"/>
          </a:p>
          <a:p>
            <a:r>
              <a:rPr lang="zh-CN" altLang="en-US" dirty="0"/>
              <a:t>将用户常访问的</a:t>
            </a:r>
            <a:r>
              <a:rPr lang="en-US" altLang="zh-CN" dirty="0"/>
              <a:t>web</a:t>
            </a:r>
            <a:r>
              <a:rPr lang="zh-CN" altLang="en-US" dirty="0"/>
              <a:t>内容暂存在离用户近的地方</a:t>
            </a:r>
            <a:endParaRPr lang="zh-CN" altLang="en-US" dirty="0"/>
          </a:p>
          <a:p>
            <a:r>
              <a:rPr lang="zh-CN" altLang="en-US" dirty="0"/>
              <a:t>其他用户再次访问这些内容时可以快速获得信息，缩短了响应时间，从而提高访问速度和降低国际通信费用。</a:t>
            </a:r>
            <a:endParaRPr lang="zh-CN" altLang="en-US" dirty="0"/>
          </a:p>
          <a:p>
            <a:r>
              <a:rPr lang="zh-CN" altLang="en-US" dirty="0"/>
              <a:t>应有机制保障用户每次访问的数据不会过时</a:t>
            </a:r>
            <a:endParaRPr lang="zh-CN" altLang="en-US" dirty="0"/>
          </a:p>
          <a:p>
            <a:pPr>
              <a:lnSpc>
                <a:spcPct val="130000"/>
              </a:lnSpc>
            </a:pPr>
            <a:endParaRPr lang="zh-CN" altLang="en-US" sz="2800" dirty="0"/>
          </a:p>
          <a:p>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ln>
        </p:spPr>
        <p:txBody>
          <a:bodyPr wrap="none" lIns="90487" tIns="44450" rIns="90487" bIns="44450" anchor="b"/>
          <a:lstStyle/>
          <a:p>
            <a:pPr algn="ctr" eaLnBrk="0" hangingPunct="0"/>
            <a:r>
              <a:rPr lang="en-US" altLang="zh-CN" b="1">
                <a:latin typeface="Helvetica" panose="020B0604020202020204"/>
                <a:ea typeface="宋体" panose="02010600030101010101" pitchFamily="2" charset="-122"/>
              </a:rPr>
              <a:t>Processor Chip</a:t>
            </a:r>
            <a:endParaRPr lang="en-US" altLang="zh-CN" b="1" dirty="0">
              <a:latin typeface="Helvetica" panose="020B0604020202020204"/>
              <a:ea typeface="宋体" panose="02010600030101010101" pitchFamily="2"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anose="020B0604020202020204" pitchFamily="34" charset="0"/>
                <a:ea typeface="宋体" panose="02010600030101010101" pitchFamily="2" charset="-122"/>
              </a:rPr>
              <a:t>L1 Data</a:t>
            </a:r>
            <a:endParaRPr lang="en-US" altLang="zh-CN" b="1">
              <a:latin typeface="Helvetica" panose="020B0604020202020204" pitchFamily="34" charset="0"/>
              <a:ea typeface="宋体" panose="02010600030101010101" pitchFamily="2" charset="-122"/>
            </a:endParaRPr>
          </a:p>
          <a:p>
            <a:pPr algn="ctr" eaLnBrk="0" hangingPunct="0">
              <a:defRPr/>
            </a:pPr>
            <a:r>
              <a:rPr lang="en-US" altLang="zh-CN" b="1">
                <a:latin typeface="Helvetica" panose="020B0604020202020204" pitchFamily="34" charset="0"/>
                <a:ea typeface="宋体" panose="02010600030101010101" pitchFamily="2" charset="-122"/>
              </a:rPr>
              <a:t>1 cycle latency</a:t>
            </a:r>
            <a:endParaRPr lang="en-US" altLang="zh-CN" b="1">
              <a:latin typeface="Helvetica" panose="020B0604020202020204" pitchFamily="34" charset="0"/>
              <a:ea typeface="宋体" panose="02010600030101010101" pitchFamily="2" charset="-122"/>
            </a:endParaRPr>
          </a:p>
          <a:p>
            <a:pPr algn="ctr" eaLnBrk="0" hangingPunct="0">
              <a:defRPr/>
            </a:pPr>
            <a:r>
              <a:rPr lang="en-US" altLang="zh-CN" b="1">
                <a:latin typeface="Helvetica" panose="020B0604020202020204" pitchFamily="34" charset="0"/>
                <a:ea typeface="宋体" panose="02010600030101010101" pitchFamily="2" charset="-122"/>
              </a:rPr>
              <a:t>16KB</a:t>
            </a:r>
            <a:endParaRPr lang="en-US" altLang="zh-CN" b="1">
              <a:latin typeface="Helvetica" panose="020B0604020202020204" pitchFamily="34" charset="0"/>
              <a:ea typeface="宋体" panose="02010600030101010101" pitchFamily="2" charset="-122"/>
            </a:endParaRPr>
          </a:p>
          <a:p>
            <a:pPr algn="ctr" eaLnBrk="0" hangingPunct="0">
              <a:defRPr/>
            </a:pPr>
            <a:r>
              <a:rPr lang="en-US" altLang="zh-CN" b="1">
                <a:latin typeface="Helvetica" panose="020B0604020202020204" pitchFamily="34" charset="0"/>
                <a:ea typeface="宋体" panose="02010600030101010101" pitchFamily="2" charset="-122"/>
              </a:rPr>
              <a:t>4-way assoc</a:t>
            </a:r>
            <a:endParaRPr lang="en-US" altLang="zh-CN" b="1">
              <a:latin typeface="Helvetica" panose="020B0604020202020204" pitchFamily="34" charset="0"/>
              <a:ea typeface="宋体" panose="02010600030101010101" pitchFamily="2" charset="-122"/>
            </a:endParaRPr>
          </a:p>
          <a:p>
            <a:pPr algn="ctr" eaLnBrk="0" hangingPunct="0">
              <a:defRPr/>
            </a:pPr>
            <a:r>
              <a:rPr lang="en-US" altLang="zh-CN" b="1">
                <a:latin typeface="Helvetica" panose="020B0604020202020204" pitchFamily="34" charset="0"/>
                <a:ea typeface="宋体" panose="02010600030101010101" pitchFamily="2" charset="-122"/>
              </a:rPr>
              <a:t>Write-through</a:t>
            </a:r>
            <a:endParaRPr lang="en-US" altLang="zh-CN" b="1">
              <a:latin typeface="Helvetica" panose="020B0604020202020204" pitchFamily="34" charset="0"/>
              <a:ea typeface="宋体" panose="02010600030101010101" pitchFamily="2" charset="-122"/>
            </a:endParaRPr>
          </a:p>
          <a:p>
            <a:pPr algn="ctr" eaLnBrk="0" hangingPunct="0">
              <a:defRPr/>
            </a:pPr>
            <a:r>
              <a:rPr lang="en-US" altLang="zh-CN" b="1">
                <a:latin typeface="Helvetica" panose="020B0604020202020204" pitchFamily="34" charset="0"/>
                <a:ea typeface="宋体" panose="02010600030101010101" pitchFamily="2" charset="-122"/>
              </a:rPr>
              <a:t>32B lines</a:t>
            </a:r>
            <a:endParaRPr lang="en-US" altLang="zh-CN" b="1">
              <a:latin typeface="Helvetica" panose="020B0604020202020204" pitchFamily="34" charset="0"/>
              <a:ea typeface="宋体" panose="02010600030101010101" pitchFamily="2" charset="-122"/>
            </a:endParaRP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anose="020B0604020202020204" pitchFamily="34" charset="0"/>
                <a:ea typeface="宋体" panose="02010600030101010101" pitchFamily="2" charset="-122"/>
              </a:rPr>
              <a:t>L1 Instruction</a:t>
            </a:r>
            <a:endParaRPr lang="en-US" altLang="zh-CN" b="1" dirty="0">
              <a:solidFill>
                <a:srgbClr val="CCFF66"/>
              </a:solidFill>
              <a:latin typeface="Helvetica" panose="020B0604020202020204" pitchFamily="34" charset="0"/>
              <a:ea typeface="宋体" panose="02010600030101010101" pitchFamily="2" charset="-122"/>
            </a:endParaRPr>
          </a:p>
          <a:p>
            <a:pPr algn="ctr" eaLnBrk="0" hangingPunct="0">
              <a:defRPr/>
            </a:pPr>
            <a:r>
              <a:rPr lang="en-US" altLang="zh-CN" b="1" dirty="0">
                <a:solidFill>
                  <a:srgbClr val="CCFF66"/>
                </a:solidFill>
                <a:latin typeface="Helvetica" panose="020B0604020202020204" pitchFamily="34" charset="0"/>
                <a:ea typeface="宋体" panose="02010600030101010101" pitchFamily="2" charset="-122"/>
              </a:rPr>
              <a:t>16KB, 4-way</a:t>
            </a:r>
            <a:endParaRPr lang="en-US" altLang="zh-CN" b="1" dirty="0">
              <a:solidFill>
                <a:srgbClr val="CCFF66"/>
              </a:solidFill>
              <a:latin typeface="Helvetica" panose="020B0604020202020204" pitchFamily="34" charset="0"/>
              <a:ea typeface="宋体" panose="02010600030101010101" pitchFamily="2" charset="-122"/>
            </a:endParaRPr>
          </a:p>
          <a:p>
            <a:pPr algn="ctr" eaLnBrk="0" hangingPunct="0">
              <a:defRPr/>
            </a:pPr>
            <a:r>
              <a:rPr lang="en-US" altLang="zh-CN" b="1" dirty="0">
                <a:solidFill>
                  <a:srgbClr val="CCFF66"/>
                </a:solidFill>
                <a:latin typeface="Helvetica" panose="020B0604020202020204" pitchFamily="34" charset="0"/>
                <a:ea typeface="宋体" panose="02010600030101010101" pitchFamily="2" charset="-122"/>
              </a:rPr>
              <a:t>32B lines</a:t>
            </a:r>
            <a:endParaRPr lang="en-US" altLang="zh-CN" b="1" dirty="0">
              <a:solidFill>
                <a:srgbClr val="CCFF66"/>
              </a:solidFill>
              <a:latin typeface="Helvetica" panose="020B0604020202020204" pitchFamily="34" charset="0"/>
              <a:ea typeface="宋体" panose="02010600030101010101" pitchFamily="2" charset="-122"/>
            </a:endParaRP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anose="020B0604020202020204" pitchFamily="34" charset="0"/>
                <a:ea typeface="宋体" panose="02010600030101010101" pitchFamily="2" charset="-122"/>
              </a:rPr>
              <a:t>Regs.</a:t>
            </a:r>
            <a:endParaRPr lang="en-US" altLang="zh-CN" b="1">
              <a:solidFill>
                <a:srgbClr val="CCFF66"/>
              </a:solidFill>
              <a:latin typeface="Helvetica" panose="020B0604020202020204" pitchFamily="34" charset="0"/>
              <a:ea typeface="宋体" panose="02010600030101010101" pitchFamily="2" charset="-122"/>
            </a:endParaRP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anose="020B0604020202020204" pitchFamily="34" charset="0"/>
                <a:ea typeface="宋体" panose="02010600030101010101" pitchFamily="2" charset="-122"/>
              </a:rPr>
              <a:t>L2 Unified</a:t>
            </a:r>
            <a:endParaRPr lang="en-US" altLang="zh-CN" b="1" dirty="0">
              <a:solidFill>
                <a:srgbClr val="C00000"/>
              </a:solidFill>
              <a:latin typeface="Helvetica" panose="020B0604020202020204" pitchFamily="34" charset="0"/>
              <a:ea typeface="宋体" panose="02010600030101010101" pitchFamily="2" charset="-122"/>
            </a:endParaRPr>
          </a:p>
          <a:p>
            <a:pPr algn="ctr" eaLnBrk="0" hangingPunct="0">
              <a:lnSpc>
                <a:spcPct val="150000"/>
              </a:lnSpc>
              <a:defRPr/>
            </a:pPr>
            <a:r>
              <a:rPr lang="en-US" altLang="zh-CN" dirty="0">
                <a:latin typeface="Helvetica" panose="020B0604020202020204" pitchFamily="34" charset="0"/>
                <a:ea typeface="宋体" panose="02010600030101010101" pitchFamily="2" charset="-122"/>
              </a:rPr>
              <a:t>128KB--2 MB</a:t>
            </a:r>
            <a:endParaRPr lang="en-US" altLang="zh-CN" dirty="0">
              <a:latin typeface="Helvetica" panose="020B0604020202020204" pitchFamily="34" charset="0"/>
              <a:ea typeface="宋体" panose="02010600030101010101" pitchFamily="2" charset="-122"/>
            </a:endParaRPr>
          </a:p>
          <a:p>
            <a:pPr algn="ctr" eaLnBrk="0" hangingPunct="0">
              <a:lnSpc>
                <a:spcPct val="150000"/>
              </a:lnSpc>
              <a:defRPr/>
            </a:pPr>
            <a:r>
              <a:rPr lang="en-US" altLang="zh-CN" dirty="0">
                <a:latin typeface="Helvetica" panose="020B0604020202020204" pitchFamily="34" charset="0"/>
                <a:ea typeface="宋体" panose="02010600030101010101" pitchFamily="2" charset="-122"/>
              </a:rPr>
              <a:t>4-way </a:t>
            </a:r>
            <a:r>
              <a:rPr lang="en-US" altLang="zh-CN" dirty="0" err="1">
                <a:latin typeface="Helvetica" panose="020B0604020202020204" pitchFamily="34" charset="0"/>
                <a:ea typeface="宋体" panose="02010600030101010101" pitchFamily="2" charset="-122"/>
              </a:rPr>
              <a:t>assoc</a:t>
            </a:r>
            <a:endParaRPr lang="en-US" altLang="zh-CN" dirty="0">
              <a:latin typeface="Helvetica" panose="020B0604020202020204" pitchFamily="34" charset="0"/>
              <a:ea typeface="宋体" panose="02010600030101010101" pitchFamily="2" charset="-122"/>
            </a:endParaRPr>
          </a:p>
          <a:p>
            <a:pPr algn="ctr" eaLnBrk="0" hangingPunct="0">
              <a:lnSpc>
                <a:spcPct val="150000"/>
              </a:lnSpc>
              <a:defRPr/>
            </a:pPr>
            <a:r>
              <a:rPr lang="en-US" altLang="zh-CN" dirty="0">
                <a:latin typeface="Helvetica" panose="020B0604020202020204" pitchFamily="34" charset="0"/>
                <a:ea typeface="宋体" panose="02010600030101010101" pitchFamily="2" charset="-122"/>
              </a:rPr>
              <a:t>Write-back</a:t>
            </a:r>
            <a:endParaRPr lang="en-US" altLang="zh-CN" dirty="0">
              <a:latin typeface="Helvetica" panose="020B0604020202020204" pitchFamily="34" charset="0"/>
              <a:ea typeface="宋体" panose="02010600030101010101" pitchFamily="2" charset="-122"/>
            </a:endParaRPr>
          </a:p>
          <a:p>
            <a:pPr algn="ctr" eaLnBrk="0" hangingPunct="0">
              <a:lnSpc>
                <a:spcPct val="150000"/>
              </a:lnSpc>
              <a:defRPr/>
            </a:pPr>
            <a:r>
              <a:rPr lang="en-US" altLang="zh-CN" dirty="0">
                <a:latin typeface="Helvetica" panose="020B0604020202020204" pitchFamily="34" charset="0"/>
                <a:ea typeface="宋体" panose="02010600030101010101" pitchFamily="2" charset="-122"/>
              </a:rPr>
              <a:t>Write allocate</a:t>
            </a:r>
            <a:endParaRPr lang="en-US" altLang="zh-CN" dirty="0">
              <a:latin typeface="Helvetica" panose="020B0604020202020204" pitchFamily="34" charset="0"/>
              <a:ea typeface="宋体" panose="02010600030101010101" pitchFamily="2" charset="-122"/>
            </a:endParaRPr>
          </a:p>
          <a:p>
            <a:pPr algn="ctr" eaLnBrk="0" hangingPunct="0">
              <a:lnSpc>
                <a:spcPct val="150000"/>
              </a:lnSpc>
              <a:defRPr/>
            </a:pPr>
            <a:r>
              <a:rPr lang="en-US" altLang="zh-CN" dirty="0">
                <a:latin typeface="Helvetica" panose="020B0604020202020204" pitchFamily="34" charset="0"/>
                <a:ea typeface="宋体" panose="02010600030101010101" pitchFamily="2" charset="-122"/>
              </a:rPr>
              <a:t>32B lines</a:t>
            </a:r>
            <a:endParaRPr lang="en-US" altLang="zh-CN" dirty="0">
              <a:latin typeface="Helvetica" panose="020B0604020202020204" pitchFamily="34" charset="0"/>
              <a:ea typeface="宋体" panose="02010600030101010101" pitchFamily="2" charset="-122"/>
            </a:endParaRP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anose="020B0604020202020204" pitchFamily="34" charset="0"/>
                <a:ea typeface="宋体" panose="02010600030101010101" pitchFamily="2" charset="-122"/>
              </a:rPr>
              <a:t>Main</a:t>
            </a:r>
            <a:endParaRPr lang="en-US" altLang="zh-CN" b="1">
              <a:solidFill>
                <a:srgbClr val="99FFCC"/>
              </a:solidFill>
              <a:latin typeface="Helvetica" panose="020B0604020202020204" pitchFamily="34" charset="0"/>
              <a:ea typeface="宋体" panose="02010600030101010101" pitchFamily="2" charset="-122"/>
            </a:endParaRPr>
          </a:p>
          <a:p>
            <a:pPr algn="ctr" eaLnBrk="0" hangingPunct="0">
              <a:defRPr/>
            </a:pPr>
            <a:r>
              <a:rPr lang="en-US" altLang="zh-CN" b="1">
                <a:solidFill>
                  <a:srgbClr val="99FFCC"/>
                </a:solidFill>
                <a:latin typeface="Helvetica" panose="020B0604020202020204" pitchFamily="34" charset="0"/>
                <a:ea typeface="宋体" panose="02010600030101010101" pitchFamily="2" charset="-122"/>
              </a:rPr>
              <a:t>Memory</a:t>
            </a:r>
            <a:endParaRPr lang="en-US" altLang="zh-CN" b="1">
              <a:solidFill>
                <a:srgbClr val="99FFCC"/>
              </a:solidFill>
              <a:latin typeface="Helvetica" panose="020B0604020202020204" pitchFamily="34" charset="0"/>
              <a:ea typeface="宋体" panose="02010600030101010101" pitchFamily="2" charset="-122"/>
            </a:endParaRPr>
          </a:p>
          <a:p>
            <a:pPr algn="ctr" eaLnBrk="0" hangingPunct="0">
              <a:defRPr/>
            </a:pPr>
            <a:r>
              <a:rPr lang="en-US" altLang="zh-CN" b="1">
                <a:solidFill>
                  <a:srgbClr val="99FFCC"/>
                </a:solidFill>
                <a:latin typeface="Helvetica" panose="020B0604020202020204" pitchFamily="34" charset="0"/>
                <a:ea typeface="宋体" panose="02010600030101010101" pitchFamily="2" charset="-122"/>
              </a:rPr>
              <a:t>Up to 4GB</a:t>
            </a:r>
            <a:endParaRPr lang="en-US" altLang="zh-CN" b="1">
              <a:solidFill>
                <a:srgbClr val="99FFCC"/>
              </a:solidFill>
              <a:latin typeface="Helvetica" panose="020B0604020202020204" pitchFamily="34" charset="0"/>
              <a:ea typeface="宋体" panose="02010600030101010101" pitchFamily="2" charset="-122"/>
            </a:endParaRP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1"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panose="02010600030101010101" pitchFamily="2" charset="-122"/>
              </a:rPr>
              <a:t>IBM Power4 , 1999</a:t>
            </a:r>
            <a:endParaRPr lang="en-US" altLang="zh-CN" dirty="0">
              <a:ea typeface="宋体" panose="02010600030101010101" pitchFamily="2" charset="-122"/>
            </a:endParaRPr>
          </a:p>
        </p:txBody>
      </p:sp>
      <p:pic>
        <p:nvPicPr>
          <p:cNvPr id="314370" name="Picture 3"/>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2182236" y="1235868"/>
            <a:ext cx="9000810" cy="4801395"/>
          </a:xfr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panose="020B0604020202020204" pitchFamily="34" charset="0"/>
              </a:rPr>
              <a:t>“</a:t>
            </a:r>
            <a:r>
              <a:rPr lang="en-US" altLang="zh-CN"/>
              <a:t>Typical</a:t>
            </a:r>
            <a:r>
              <a:rPr lang="en-US" altLang="zh-CN">
                <a:latin typeface="Arial" panose="020B0604020202020204" pitchFamily="34" charset="0"/>
              </a:rPr>
              <a:t>”</a:t>
            </a:r>
            <a:r>
              <a:rPr lang="en-US" altLang="zh-CN"/>
              <a:t> Processors</a:t>
            </a:r>
            <a:endParaRPr lang="en-US" altLang="zh-CN"/>
          </a:p>
        </p:txBody>
      </p:sp>
      <p:pic>
        <p:nvPicPr>
          <p:cNvPr id="315394" name="Picture 3" descr="Dothan die: With Dothan, the 2-MB L2 cache takes up more than half of the die surface..."/>
          <p:cNvPicPr>
            <a:picLocks noChangeAspect="1" noChangeArrowheads="1"/>
          </p:cNvPicPr>
          <p:nvPr/>
        </p:nvPicPr>
        <p:blipFill>
          <a:blip r:embed="rId1"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ln>
        </p:spPr>
        <p:txBody>
          <a:bodyPr wrap="none">
            <a:spAutoFit/>
          </a:bodyPr>
          <a:lstStyle/>
          <a:p>
            <a:pPr eaLnBrk="0" hangingPunct="0"/>
            <a:r>
              <a:rPr lang="en-US" altLang="zh-CN">
                <a:ea typeface="宋体" panose="02010600030101010101" pitchFamily="2" charset="-122"/>
              </a:rPr>
              <a:t>Intel 90 nm – Pentium M Processor (2 MB cache) – Tom’s Hardware</a:t>
            </a:r>
            <a:endParaRPr lang="en-US" altLang="zh-CN">
              <a:ea typeface="宋体" panose="02010600030101010101" pitchFamily="2"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p:cNvGraphicFramePr>
            <a:graphicFrameLocks noGrp="1"/>
          </p:cNvGraphicFramePr>
          <p:nvPr/>
        </p:nvGraphicFramePr>
        <p:xfrm>
          <a:off x="777766" y="1373189"/>
          <a:ext cx="10872950" cy="4657396"/>
        </p:xfrm>
        <a:graphic>
          <a:graphicData uri="http://schemas.openxmlformats.org/drawingml/2006/table">
            <a:tbl>
              <a:tblPr firstRow="1" bandRow="1">
                <a:tableStyleId>{5C22544A-7EE6-4342-B048-85BDC9FD1C3A}</a:tableStyleId>
              </a:tblPr>
              <a:tblGrid>
                <a:gridCol w="3138948"/>
                <a:gridCol w="3254832"/>
                <a:gridCol w="4479170"/>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Access Speed</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Size of 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Registers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1 cycle = 0.5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L1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L2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20 cycles =10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L3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30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Memory</a:t>
                      </a:r>
                      <a:endPar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400 cycles =200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16 Gigabytes</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6" name="Rectangle 5"/>
            <p:cNvSpPr>
              <a:spLocks noChangeArrowheads="1"/>
            </p:cNvSpPr>
            <p:nvPr/>
          </p:nvSpPr>
          <p:spPr bwMode="auto">
            <a:xfrm>
              <a:off x="3648" y="124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7" name="Rectangle 6"/>
            <p:cNvSpPr>
              <a:spLocks noChangeArrowheads="1"/>
            </p:cNvSpPr>
            <p:nvPr/>
          </p:nvSpPr>
          <p:spPr bwMode="auto">
            <a:xfrm>
              <a:off x="2352" y="124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TLB</a:t>
              </a:r>
              <a:endParaRPr lang="en-US" altLang="zh-CN" sz="1500" dirty="0">
                <a:latin typeface="Verdana" panose="020B0604030504040204" pitchFamily="34" charset="0"/>
              </a:endParaRPr>
            </a:p>
          </p:txBody>
        </p:sp>
        <p:sp>
          <p:nvSpPr>
            <p:cNvPr id="8" name="Rectangle 7"/>
            <p:cNvSpPr>
              <a:spLocks noChangeArrowheads="1"/>
            </p:cNvSpPr>
            <p:nvPr/>
          </p:nvSpPr>
          <p:spPr bwMode="auto">
            <a:xfrm>
              <a:off x="1152" y="124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Address translations</a:t>
              </a:r>
              <a:endParaRPr lang="en-US" altLang="zh-CN" sz="1500">
                <a:latin typeface="Verdana" panose="020B0604030504040204" pitchFamily="34" charset="0"/>
              </a:endParaRPr>
            </a:p>
          </p:txBody>
        </p:sp>
        <p:sp>
          <p:nvSpPr>
            <p:cNvPr id="9" name="Rectangle 8"/>
            <p:cNvSpPr>
              <a:spLocks noChangeArrowheads="1"/>
            </p:cNvSpPr>
            <p:nvPr/>
          </p:nvSpPr>
          <p:spPr bwMode="auto">
            <a:xfrm>
              <a:off x="0" y="124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TLB</a:t>
              </a:r>
              <a:endParaRPr lang="en-US" altLang="zh-CN" sz="1500">
                <a:latin typeface="Verdana" panose="020B0604030504040204" pitchFamily="34" charset="0"/>
              </a:endParaRPr>
            </a:p>
          </p:txBody>
        </p:sp>
        <p:sp>
          <p:nvSpPr>
            <p:cNvPr id="10" name="Rectangle 9"/>
            <p:cNvSpPr>
              <a:spLocks noChangeArrowheads="1"/>
            </p:cNvSpPr>
            <p:nvPr/>
          </p:nvSpPr>
          <p:spPr bwMode="auto">
            <a:xfrm>
              <a:off x="4752" y="3009"/>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browser</a:t>
              </a:r>
              <a:endParaRPr lang="en-US" altLang="zh-CN" sz="1500">
                <a:latin typeface="Verdana" panose="020B0604030504040204" pitchFamily="34" charset="0"/>
              </a:endParaRPr>
            </a:p>
          </p:txBody>
        </p:sp>
        <p:sp>
          <p:nvSpPr>
            <p:cNvPr id="11" name="Rectangle 10"/>
            <p:cNvSpPr>
              <a:spLocks noChangeArrowheads="1"/>
            </p:cNvSpPr>
            <p:nvPr/>
          </p:nvSpPr>
          <p:spPr bwMode="auto">
            <a:xfrm>
              <a:off x="3648" y="3009"/>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12" name="Rectangle 11"/>
            <p:cNvSpPr>
              <a:spLocks noChangeArrowheads="1"/>
            </p:cNvSpPr>
            <p:nvPr/>
          </p:nvSpPr>
          <p:spPr bwMode="auto">
            <a:xfrm>
              <a:off x="2352" y="3009"/>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13" name="Rectangle 12"/>
            <p:cNvSpPr>
              <a:spLocks noChangeArrowheads="1"/>
            </p:cNvSpPr>
            <p:nvPr/>
          </p:nvSpPr>
          <p:spPr bwMode="auto">
            <a:xfrm>
              <a:off x="1152" y="3009"/>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14" name="Rectangle 13"/>
            <p:cNvSpPr>
              <a:spLocks noChangeArrowheads="1"/>
            </p:cNvSpPr>
            <p:nvPr/>
          </p:nvSpPr>
          <p:spPr bwMode="auto">
            <a:xfrm>
              <a:off x="0" y="3009"/>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Browser cache</a:t>
              </a:r>
              <a:endParaRPr lang="en-US" altLang="zh-CN" sz="1500">
                <a:latin typeface="Verdana" panose="020B0604030504040204" pitchFamily="34" charset="0"/>
              </a:endParaRPr>
            </a:p>
          </p:txBody>
        </p:sp>
        <p:sp>
          <p:nvSpPr>
            <p:cNvPr id="15" name="Rectangle 14"/>
            <p:cNvSpPr>
              <a:spLocks noChangeArrowheads="1"/>
            </p:cNvSpPr>
            <p:nvPr/>
          </p:nvSpPr>
          <p:spPr bwMode="auto">
            <a:xfrm>
              <a:off x="0" y="337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cache</a:t>
              </a:r>
              <a:endParaRPr lang="en-US" altLang="zh-CN" sz="1500">
                <a:latin typeface="Verdana" panose="020B0604030504040204" pitchFamily="34" charset="0"/>
              </a:endParaRPr>
            </a:p>
          </p:txBody>
        </p:sp>
        <p:sp>
          <p:nvSpPr>
            <p:cNvPr id="16" name="Rectangle 15"/>
            <p:cNvSpPr>
              <a:spLocks noChangeArrowheads="1"/>
            </p:cNvSpPr>
            <p:nvPr/>
          </p:nvSpPr>
          <p:spPr bwMode="auto">
            <a:xfrm>
              <a:off x="0" y="2640"/>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Network buffer cache</a:t>
              </a:r>
              <a:endParaRPr lang="en-US" altLang="zh-CN" sz="1500">
                <a:latin typeface="Verdana" panose="020B0604030504040204" pitchFamily="34" charset="0"/>
              </a:endParaRPr>
            </a:p>
          </p:txBody>
        </p:sp>
        <p:sp>
          <p:nvSpPr>
            <p:cNvPr id="17" name="Rectangle 16"/>
            <p:cNvSpPr>
              <a:spLocks noChangeArrowheads="1"/>
            </p:cNvSpPr>
            <p:nvPr/>
          </p:nvSpPr>
          <p:spPr bwMode="auto">
            <a:xfrm>
              <a:off x="0" y="2412"/>
              <a:ext cx="115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Buffer cache</a:t>
              </a:r>
              <a:endParaRPr lang="en-US" altLang="zh-CN" sz="1500">
                <a:latin typeface="Verdana" panose="020B0604030504040204" pitchFamily="34" charset="0"/>
              </a:endParaRPr>
            </a:p>
          </p:txBody>
        </p:sp>
        <p:sp>
          <p:nvSpPr>
            <p:cNvPr id="18" name="Rectangle 17"/>
            <p:cNvSpPr>
              <a:spLocks noChangeArrowheads="1"/>
            </p:cNvSpPr>
            <p:nvPr/>
          </p:nvSpPr>
          <p:spPr bwMode="auto">
            <a:xfrm>
              <a:off x="0" y="2043"/>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Virtual Memory</a:t>
              </a:r>
              <a:endParaRPr lang="en-US" altLang="zh-CN" sz="1500">
                <a:latin typeface="Verdana" panose="020B0604030504040204" pitchFamily="34" charset="0"/>
              </a:endParaRPr>
            </a:p>
          </p:txBody>
        </p:sp>
        <p:sp>
          <p:nvSpPr>
            <p:cNvPr id="19" name="Rectangle 18"/>
            <p:cNvSpPr>
              <a:spLocks noChangeArrowheads="1"/>
            </p:cNvSpPr>
            <p:nvPr/>
          </p:nvSpPr>
          <p:spPr bwMode="auto">
            <a:xfrm>
              <a:off x="0" y="1830"/>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L2 cache</a:t>
              </a:r>
              <a:endParaRPr lang="en-US" altLang="zh-CN" sz="1500">
                <a:latin typeface="Verdana" panose="020B0604030504040204" pitchFamily="34" charset="0"/>
              </a:endParaRPr>
            </a:p>
          </p:txBody>
        </p:sp>
        <p:sp>
          <p:nvSpPr>
            <p:cNvPr id="20" name="Rectangle 19"/>
            <p:cNvSpPr>
              <a:spLocks noChangeArrowheads="1"/>
            </p:cNvSpPr>
            <p:nvPr/>
          </p:nvSpPr>
          <p:spPr bwMode="auto">
            <a:xfrm>
              <a:off x="0" y="1617"/>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L1 cache</a:t>
              </a:r>
              <a:endParaRPr lang="en-US" altLang="zh-CN" sz="1500">
                <a:latin typeface="Verdana" panose="020B0604030504040204" pitchFamily="34" charset="0"/>
              </a:endParaRPr>
            </a:p>
          </p:txBody>
        </p:sp>
        <p:sp>
          <p:nvSpPr>
            <p:cNvPr id="21" name="Rectangle 20"/>
            <p:cNvSpPr>
              <a:spLocks noChangeArrowheads="1"/>
            </p:cNvSpPr>
            <p:nvPr/>
          </p:nvSpPr>
          <p:spPr bwMode="auto">
            <a:xfrm>
              <a:off x="0" y="1027"/>
              <a:ext cx="115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dirty="0">
                  <a:latin typeface="Verdana" panose="020B0604030504040204" pitchFamily="34" charset="0"/>
                </a:rPr>
                <a:t>Cache Type</a:t>
              </a:r>
              <a:endParaRPr lang="en-US" altLang="zh-CN" sz="1600" b="1" dirty="0">
                <a:latin typeface="Verdana" panose="020B0604030504040204" pitchFamily="34" charset="0"/>
              </a:endParaRPr>
            </a:p>
          </p:txBody>
        </p:sp>
        <p:sp>
          <p:nvSpPr>
            <p:cNvPr id="23" name="Rectangle 22"/>
            <p:cNvSpPr>
              <a:spLocks noChangeArrowheads="1"/>
            </p:cNvSpPr>
            <p:nvPr/>
          </p:nvSpPr>
          <p:spPr bwMode="auto">
            <a:xfrm>
              <a:off x="1152" y="337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24" name="Rectangle 23"/>
            <p:cNvSpPr>
              <a:spLocks noChangeArrowheads="1"/>
            </p:cNvSpPr>
            <p:nvPr/>
          </p:nvSpPr>
          <p:spPr bwMode="auto">
            <a:xfrm>
              <a:off x="1152" y="2640"/>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5" name="Rectangle 24"/>
            <p:cNvSpPr>
              <a:spLocks noChangeArrowheads="1"/>
            </p:cNvSpPr>
            <p:nvPr/>
          </p:nvSpPr>
          <p:spPr bwMode="auto">
            <a:xfrm>
              <a:off x="1152" y="2412"/>
              <a:ext cx="1200"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6" name="Rectangle 25"/>
            <p:cNvSpPr>
              <a:spLocks noChangeArrowheads="1"/>
            </p:cNvSpPr>
            <p:nvPr/>
          </p:nvSpPr>
          <p:spPr bwMode="auto">
            <a:xfrm>
              <a:off x="1152" y="2043"/>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4-KB page</a:t>
              </a:r>
              <a:endParaRPr lang="en-US" altLang="zh-CN" sz="1500" dirty="0">
                <a:latin typeface="Verdana" panose="020B0604030504040204" pitchFamily="34" charset="0"/>
              </a:endParaRPr>
            </a:p>
          </p:txBody>
        </p:sp>
        <p:sp>
          <p:nvSpPr>
            <p:cNvPr id="27" name="Rectangle 26"/>
            <p:cNvSpPr>
              <a:spLocks noChangeArrowheads="1"/>
            </p:cNvSpPr>
            <p:nvPr/>
          </p:nvSpPr>
          <p:spPr bwMode="auto">
            <a:xfrm>
              <a:off x="1152" y="1830"/>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8" name="Rectangle 27"/>
            <p:cNvSpPr>
              <a:spLocks noChangeArrowheads="1"/>
            </p:cNvSpPr>
            <p:nvPr/>
          </p:nvSpPr>
          <p:spPr bwMode="auto">
            <a:xfrm>
              <a:off x="1152" y="1617"/>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9" name="Rectangle 28"/>
            <p:cNvSpPr>
              <a:spLocks noChangeArrowheads="1"/>
            </p:cNvSpPr>
            <p:nvPr/>
          </p:nvSpPr>
          <p:spPr bwMode="auto">
            <a:xfrm>
              <a:off x="1152" y="1027"/>
              <a:ext cx="1200"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4-byte word</a:t>
              </a:r>
              <a:endParaRPr lang="en-US" altLang="zh-CN" sz="1500">
                <a:latin typeface="Verdana" panose="020B0604030504040204" pitchFamily="34" charset="0"/>
              </a:endParaRP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What Cached</a:t>
              </a:r>
              <a:endParaRPr lang="en-US" altLang="zh-CN" sz="1600" b="1" dirty="0">
                <a:latin typeface="Verdana" panose="020B0604030504040204"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proxy server</a:t>
              </a:r>
              <a:endParaRPr lang="en-US" altLang="zh-CN" sz="1500">
                <a:latin typeface="Verdana" panose="020B0604030504040204" pitchFamily="34" charset="0"/>
              </a:endParaRPr>
            </a:p>
          </p:txBody>
        </p:sp>
        <p:sp>
          <p:nvSpPr>
            <p:cNvPr id="32" name="Rectangle 31"/>
            <p:cNvSpPr>
              <a:spLocks noChangeArrowheads="1"/>
            </p:cNvSpPr>
            <p:nvPr/>
          </p:nvSpPr>
          <p:spPr bwMode="auto">
            <a:xfrm>
              <a:off x="3648" y="337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1,000,000,000</a:t>
              </a:r>
              <a:endParaRPr lang="en-US" altLang="zh-CN" sz="1500">
                <a:latin typeface="Verdana" panose="020B0604030504040204" pitchFamily="34" charset="0"/>
              </a:endParaRPr>
            </a:p>
          </p:txBody>
        </p:sp>
        <p:sp>
          <p:nvSpPr>
            <p:cNvPr id="33" name="Rectangle 32"/>
            <p:cNvSpPr>
              <a:spLocks noChangeArrowheads="1"/>
            </p:cNvSpPr>
            <p:nvPr/>
          </p:nvSpPr>
          <p:spPr bwMode="auto">
            <a:xfrm>
              <a:off x="2352" y="337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Remote server disks</a:t>
              </a:r>
              <a:endParaRPr lang="en-US" altLang="zh-CN" sz="1500">
                <a:latin typeface="Verdana" panose="020B0604030504040204" pitchFamily="34" charset="0"/>
              </a:endParaRPr>
            </a:p>
          </p:txBody>
        </p:sp>
        <p:sp>
          <p:nvSpPr>
            <p:cNvPr id="34" name="Rectangle 33"/>
            <p:cNvSpPr>
              <a:spLocks noChangeArrowheads="1"/>
            </p:cNvSpPr>
            <p:nvPr/>
          </p:nvSpPr>
          <p:spPr bwMode="auto">
            <a:xfrm>
              <a:off x="4752" y="2412"/>
              <a:ext cx="91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OS</a:t>
              </a:r>
              <a:endParaRPr lang="en-US" altLang="zh-CN" sz="1500">
                <a:latin typeface="Verdana" panose="020B0604030504040204" pitchFamily="34" charset="0"/>
              </a:endParaRPr>
            </a:p>
          </p:txBody>
        </p:sp>
        <p:sp>
          <p:nvSpPr>
            <p:cNvPr id="35" name="Rectangle 34"/>
            <p:cNvSpPr>
              <a:spLocks noChangeArrowheads="1"/>
            </p:cNvSpPr>
            <p:nvPr/>
          </p:nvSpPr>
          <p:spPr bwMode="auto">
            <a:xfrm>
              <a:off x="3648" y="2412"/>
              <a:ext cx="1104" cy="228"/>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36" name="Rectangle 35"/>
            <p:cNvSpPr>
              <a:spLocks noChangeArrowheads="1"/>
            </p:cNvSpPr>
            <p:nvPr/>
          </p:nvSpPr>
          <p:spPr bwMode="auto">
            <a:xfrm>
              <a:off x="2352" y="2412"/>
              <a:ext cx="1296"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37" name="Rectangle 36"/>
            <p:cNvSpPr>
              <a:spLocks noChangeArrowheads="1"/>
            </p:cNvSpPr>
            <p:nvPr/>
          </p:nvSpPr>
          <p:spPr bwMode="auto">
            <a:xfrm>
              <a:off x="4752" y="1617"/>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38" name="Rectangle 37"/>
            <p:cNvSpPr>
              <a:spLocks noChangeArrowheads="1"/>
            </p:cNvSpPr>
            <p:nvPr/>
          </p:nvSpPr>
          <p:spPr bwMode="auto">
            <a:xfrm>
              <a:off x="3648" y="1617"/>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a:t>
              </a:r>
              <a:endParaRPr lang="en-US" altLang="zh-CN" sz="1500">
                <a:latin typeface="Verdana" panose="020B0604030504040204" pitchFamily="34" charset="0"/>
              </a:endParaRPr>
            </a:p>
          </p:txBody>
        </p:sp>
        <p:sp>
          <p:nvSpPr>
            <p:cNvPr id="39" name="Rectangle 38"/>
            <p:cNvSpPr>
              <a:spLocks noChangeArrowheads="1"/>
            </p:cNvSpPr>
            <p:nvPr/>
          </p:nvSpPr>
          <p:spPr bwMode="auto">
            <a:xfrm>
              <a:off x="2352" y="1617"/>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L1</a:t>
              </a:r>
              <a:endParaRPr lang="en-US" altLang="zh-CN" sz="1500" dirty="0">
                <a:latin typeface="Verdana" panose="020B0604030504040204" pitchFamily="34" charset="0"/>
              </a:endParaRPr>
            </a:p>
          </p:txBody>
        </p:sp>
        <p:sp>
          <p:nvSpPr>
            <p:cNvPr id="40" name="Rectangle 39"/>
            <p:cNvSpPr>
              <a:spLocks noChangeArrowheads="1"/>
            </p:cNvSpPr>
            <p:nvPr/>
          </p:nvSpPr>
          <p:spPr bwMode="auto">
            <a:xfrm>
              <a:off x="4752" y="1830"/>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41" name="Rectangle 40"/>
            <p:cNvSpPr>
              <a:spLocks noChangeArrowheads="1"/>
            </p:cNvSpPr>
            <p:nvPr/>
          </p:nvSpPr>
          <p:spPr bwMode="auto">
            <a:xfrm>
              <a:off x="3648" y="1830"/>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a:t>
              </a:r>
              <a:endParaRPr lang="en-US" altLang="zh-CN" sz="1500">
                <a:latin typeface="Verdana" panose="020B0604030504040204" pitchFamily="34" charset="0"/>
              </a:endParaRPr>
            </a:p>
          </p:txBody>
        </p:sp>
        <p:sp>
          <p:nvSpPr>
            <p:cNvPr id="42" name="Rectangle 41"/>
            <p:cNvSpPr>
              <a:spLocks noChangeArrowheads="1"/>
            </p:cNvSpPr>
            <p:nvPr/>
          </p:nvSpPr>
          <p:spPr bwMode="auto">
            <a:xfrm>
              <a:off x="2352" y="1830"/>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Off-Chip </a:t>
              </a:r>
              <a:r>
                <a:rPr lang="en-US" altLang="zh-CN" sz="1500" dirty="0">
                  <a:latin typeface="Verdana" panose="020B0604030504040204" pitchFamily="34" charset="0"/>
                </a:rPr>
                <a:t>L2</a:t>
              </a:r>
              <a:endParaRPr lang="en-US" altLang="zh-CN" sz="1500" dirty="0">
                <a:latin typeface="Verdana" panose="020B0604030504040204" pitchFamily="34" charset="0"/>
              </a:endParaRPr>
            </a:p>
          </p:txBody>
        </p:sp>
        <p:sp>
          <p:nvSpPr>
            <p:cNvPr id="43" name="Rectangle 42"/>
            <p:cNvSpPr>
              <a:spLocks noChangeArrowheads="1"/>
            </p:cNvSpPr>
            <p:nvPr/>
          </p:nvSpPr>
          <p:spPr bwMode="auto">
            <a:xfrm>
              <a:off x="4752" y="2640"/>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AFS/NFS client</a:t>
              </a:r>
              <a:endParaRPr lang="en-US" altLang="zh-CN" sz="1500">
                <a:latin typeface="Verdana" panose="020B0604030504040204" pitchFamily="34" charset="0"/>
              </a:endParaRPr>
            </a:p>
          </p:txBody>
        </p:sp>
        <p:sp>
          <p:nvSpPr>
            <p:cNvPr id="44" name="Rectangle 43"/>
            <p:cNvSpPr>
              <a:spLocks noChangeArrowheads="1"/>
            </p:cNvSpPr>
            <p:nvPr/>
          </p:nvSpPr>
          <p:spPr bwMode="auto">
            <a:xfrm>
              <a:off x="3648" y="2640"/>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45" name="Rectangle 44"/>
            <p:cNvSpPr>
              <a:spLocks noChangeArrowheads="1"/>
            </p:cNvSpPr>
            <p:nvPr/>
          </p:nvSpPr>
          <p:spPr bwMode="auto">
            <a:xfrm>
              <a:off x="2352" y="2640"/>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46" name="Rectangle 45"/>
            <p:cNvSpPr>
              <a:spLocks noChangeArrowheads="1"/>
            </p:cNvSpPr>
            <p:nvPr/>
          </p:nvSpPr>
          <p:spPr bwMode="auto">
            <a:xfrm>
              <a:off x="4752" y="2043"/>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Hardware+OS</a:t>
              </a:r>
              <a:endParaRPr lang="en-US" altLang="zh-CN" sz="1500">
                <a:latin typeface="Verdana" panose="020B0604030504040204" pitchFamily="34" charset="0"/>
              </a:endParaRPr>
            </a:p>
          </p:txBody>
        </p:sp>
        <p:sp>
          <p:nvSpPr>
            <p:cNvPr id="47" name="Rectangle 46"/>
            <p:cNvSpPr>
              <a:spLocks noChangeArrowheads="1"/>
            </p:cNvSpPr>
            <p:nvPr/>
          </p:nvSpPr>
          <p:spPr bwMode="auto">
            <a:xfrm>
              <a:off x="3648" y="2043"/>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48" name="Rectangle 47"/>
            <p:cNvSpPr>
              <a:spLocks noChangeArrowheads="1"/>
            </p:cNvSpPr>
            <p:nvPr/>
          </p:nvSpPr>
          <p:spPr bwMode="auto">
            <a:xfrm>
              <a:off x="2352" y="2043"/>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49" name="Rectangle 48"/>
            <p:cNvSpPr>
              <a:spLocks noChangeArrowheads="1"/>
            </p:cNvSpPr>
            <p:nvPr/>
          </p:nvSpPr>
          <p:spPr bwMode="auto">
            <a:xfrm>
              <a:off x="4752" y="1027"/>
              <a:ext cx="91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Compiler</a:t>
              </a:r>
              <a:endParaRPr lang="en-US" altLang="zh-CN" sz="1500" dirty="0">
                <a:latin typeface="Verdana" panose="020B0604030504040204"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51" name="Rectangle 50"/>
            <p:cNvSpPr>
              <a:spLocks noChangeArrowheads="1"/>
            </p:cNvSpPr>
            <p:nvPr/>
          </p:nvSpPr>
          <p:spPr bwMode="auto">
            <a:xfrm>
              <a:off x="2352" y="1027"/>
              <a:ext cx="1296"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 CPU </a:t>
              </a: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a:latin typeface="Verdana" panose="020B0604030504040204" pitchFamily="34" charset="0"/>
                </a:rPr>
                <a:t>Managed</a:t>
              </a:r>
              <a:r>
                <a:rPr lang="en-US" altLang="zh-CN" sz="1600" b="1">
                  <a:latin typeface="Verdana" panose="020B0604030504040204" pitchFamily="34" charset="0"/>
                </a:rPr>
                <a:t> By</a:t>
              </a:r>
              <a:endParaRPr lang="en-US" altLang="zh-CN" sz="1600" b="1">
                <a:latin typeface="Verdana" panose="020B0604030504040204" pitchFamily="34" charset="0"/>
              </a:endParaRP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dirty="0">
                  <a:latin typeface="Verdana" panose="020B0604030504040204" pitchFamily="34" charset="0"/>
                </a:rPr>
                <a:t>Latency (cycles)</a:t>
              </a:r>
              <a:endParaRPr lang="en-US" altLang="zh-CN" sz="1400" b="1" dirty="0">
                <a:latin typeface="Verdana" panose="020B0604030504040204" pitchFamily="34" charset="0"/>
              </a:endParaRP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Where Cached</a:t>
              </a:r>
              <a:endParaRPr lang="en-US" altLang="zh-CN" sz="1600" b="1" dirty="0">
                <a:latin typeface="Verdana" panose="020B0604030504040204"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ln>
          </p:spPr>
          <p:txBody>
            <a:bodyPr/>
            <a:lstStyle/>
            <a:p>
              <a:endParaRPr lang="zh-CN" altLang="en-US"/>
            </a:p>
          </p:txBody>
        </p:sp>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4.6 </a:t>
            </a:r>
            <a:r>
              <a:rPr lang="zh-CN" altLang="en-US" b="1" dirty="0">
                <a:solidFill>
                  <a:srgbClr val="C00000"/>
                </a:solidFill>
                <a:effectLst>
                  <a:outerShdw blurRad="38100" dist="38100" dir="2700000" algn="tl">
                    <a:srgbClr val="000000">
                      <a:alpha val="43137"/>
                    </a:srgbClr>
                  </a:outerShdw>
                </a:effectLst>
                <a:latin typeface="+mj-lt"/>
              </a:rPr>
              <a:t>虚拟存储器</a:t>
            </a:r>
            <a:endParaRPr lang="zh-CN" altLang="en-US" b="1" dirty="0">
              <a:solidFill>
                <a:srgbClr val="C00000"/>
              </a:solidFill>
              <a:effectLst>
                <a:outerShdw blurRad="38100" dist="38100" dir="2700000" algn="tl">
                  <a:srgbClr val="000000">
                    <a:alpha val="43137"/>
                  </a:srgbClr>
                </a:outerShdw>
              </a:effectLst>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endParaRPr lang="zh-CN" altLang="en-US" dirty="0"/>
          </a:p>
        </p:txBody>
      </p:sp>
      <p:sp>
        <p:nvSpPr>
          <p:cNvPr id="3" name="内容占位符 2"/>
          <p:cNvSpPr>
            <a:spLocks noGrp="1"/>
          </p:cNvSpPr>
          <p:nvPr>
            <p:ph idx="1"/>
          </p:nvPr>
        </p:nvSpPr>
        <p:spPr/>
        <p:txBody>
          <a:bodyPr/>
          <a:lstStyle/>
          <a:p>
            <a:r>
              <a:rPr lang="zh-CN" altLang="en-US" b="1" dirty="0">
                <a:solidFill>
                  <a:srgbClr val="1387B7"/>
                </a:solidFill>
              </a:rPr>
              <a:t>静态</a:t>
            </a:r>
            <a:r>
              <a:rPr lang="en-US" altLang="zh-CN" dirty="0"/>
              <a:t>MOS</a:t>
            </a:r>
            <a:r>
              <a:rPr lang="zh-CN" altLang="en-US" dirty="0"/>
              <a:t>存储器</a:t>
            </a:r>
            <a:endParaRPr lang="zh-CN" altLang="en-US" dirty="0"/>
          </a:p>
          <a:p>
            <a:pPr lvl="1"/>
            <a:r>
              <a:rPr lang="en-US" altLang="zh-CN" sz="2400" dirty="0"/>
              <a:t>SRAM</a:t>
            </a:r>
            <a:endParaRPr lang="en-US" altLang="zh-CN" sz="2400" dirty="0"/>
          </a:p>
          <a:p>
            <a:r>
              <a:rPr lang="zh-CN" altLang="en-US" b="1" dirty="0">
                <a:solidFill>
                  <a:srgbClr val="1387B7"/>
                </a:solidFill>
              </a:rPr>
              <a:t>动态</a:t>
            </a:r>
            <a:r>
              <a:rPr lang="en-US" altLang="zh-CN" dirty="0"/>
              <a:t>MOS</a:t>
            </a:r>
            <a:r>
              <a:rPr lang="zh-CN" altLang="en-US" dirty="0"/>
              <a:t>存储器</a:t>
            </a:r>
            <a:endParaRPr lang="zh-CN" altLang="en-US" dirty="0"/>
          </a:p>
          <a:p>
            <a:pPr lvl="1"/>
            <a:r>
              <a:rPr lang="en-US" altLang="zh-CN" sz="2400" dirty="0"/>
              <a:t>DRAM</a:t>
            </a:r>
            <a:endParaRPr lang="en-US" altLang="zh-CN" sz="2400" dirty="0"/>
          </a:p>
          <a:p>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4.6.1 </a:t>
            </a:r>
            <a:r>
              <a:rPr lang="zh-CN" altLang="en-US" b="1" dirty="0">
                <a:solidFill>
                  <a:srgbClr val="C00000"/>
                </a:solidFill>
                <a:effectLst>
                  <a:outerShdw blurRad="38100" dist="38100" dir="2700000" algn="tl">
                    <a:srgbClr val="000000">
                      <a:alpha val="43137"/>
                    </a:srgbClr>
                  </a:outerShdw>
                </a:effectLst>
                <a:latin typeface="+mn-lt"/>
              </a:rPr>
              <a:t>虚拟存储器工作原理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endParaRPr lang="zh-CN" altLang="en-US" dirty="0"/>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endParaRPr lang="zh-CN" altLang="en-US" b="1" dirty="0"/>
          </a:p>
          <a:p>
            <a:pPr>
              <a:lnSpc>
                <a:spcPct val="145000"/>
              </a:lnSpc>
            </a:pPr>
            <a:r>
              <a:rPr lang="zh-CN" altLang="en-US" dirty="0"/>
              <a:t>如何在有限的主存空间运行</a:t>
            </a:r>
            <a:r>
              <a:rPr lang="zh-CN" altLang="en-US" b="1" u="sng" dirty="0">
                <a:solidFill>
                  <a:srgbClr val="1387B7"/>
                </a:solidFill>
              </a:rPr>
              <a:t>较多</a:t>
            </a:r>
            <a:r>
              <a:rPr lang="zh-CN" altLang="en-US" dirty="0"/>
              <a:t>的</a:t>
            </a:r>
            <a:r>
              <a:rPr lang="zh-CN" altLang="en-US" b="1" u="sng" dirty="0">
                <a:solidFill>
                  <a:srgbClr val="1387B7"/>
                </a:solidFill>
              </a:rPr>
              <a:t>较大</a:t>
            </a:r>
            <a:r>
              <a:rPr lang="zh-CN" altLang="en-US" dirty="0"/>
              <a:t>的用户程序？</a:t>
            </a:r>
            <a:endParaRPr lang="zh-CN" altLang="en-US" dirty="0"/>
          </a:p>
          <a:p>
            <a:pPr lvl="1">
              <a:lnSpc>
                <a:spcPct val="145000"/>
              </a:lnSpc>
            </a:pPr>
            <a:r>
              <a:rPr lang="zh-CN" altLang="en-US" dirty="0"/>
              <a:t>初衷：   采用虚存来扩大寻址空间</a:t>
            </a:r>
            <a:endParaRPr lang="zh-CN" altLang="en-US" dirty="0"/>
          </a:p>
          <a:p>
            <a:pPr lvl="1">
              <a:lnSpc>
                <a:spcPct val="145000"/>
              </a:lnSpc>
            </a:pPr>
            <a:r>
              <a:rPr lang="zh-CN" altLang="en-US" dirty="0"/>
              <a:t>现在：   主要用于存储保护，程序共享</a:t>
            </a:r>
            <a:endParaRPr lang="zh-CN" altLang="en-US" dirty="0"/>
          </a:p>
          <a:p>
            <a:pPr algn="just">
              <a:lnSpc>
                <a:spcPct val="145000"/>
              </a:lnSpc>
            </a:pPr>
            <a:r>
              <a:rPr lang="zh-CN" altLang="en-US" dirty="0"/>
              <a:t>主存、辅存在</a:t>
            </a:r>
            <a:r>
              <a:rPr lang="en-US" altLang="zh-CN" b="1" u="sng" dirty="0">
                <a:solidFill>
                  <a:srgbClr val="1387B7"/>
                </a:solidFill>
              </a:rPr>
              <a:t>OS</a:t>
            </a:r>
            <a:r>
              <a:rPr lang="zh-CN" altLang="en-US" b="1" u="sng" dirty="0">
                <a:solidFill>
                  <a:srgbClr val="1387B7"/>
                </a:solidFill>
              </a:rPr>
              <a:t>和硬件</a:t>
            </a:r>
            <a:r>
              <a:rPr lang="zh-CN" altLang="en-US" dirty="0"/>
              <a:t>的管理之下，提供更大的存储空间</a:t>
            </a:r>
            <a:endParaRPr lang="zh-CN" altLang="en-US" dirty="0">
              <a:solidFill>
                <a:srgbClr val="FF0000"/>
              </a:solidFill>
            </a:endParaRPr>
          </a:p>
          <a:p>
            <a:pPr algn="just">
              <a:lnSpc>
                <a:spcPct val="145000"/>
              </a:lnSpc>
            </a:pPr>
            <a:r>
              <a:rPr lang="zh-CN" altLang="en-US" dirty="0"/>
              <a:t>虚存空间是靠辅存（磁盘）来支持的</a:t>
            </a:r>
            <a:endParaRPr lang="zh-CN" altLang="en-US" dirty="0"/>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endParaRPr lang="zh-CN" altLang="en-US" dirty="0"/>
          </a:p>
          <a:p>
            <a:endParaRPr lang="zh-CN" altLang="en-US" dirty="0"/>
          </a:p>
          <a:p>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1575" t="5987" r="10697" b="15592"/>
          <a:stretch>
            <a:fillRect/>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endParaRPr lang="zh-CN" altLang="en-US" dirty="0"/>
          </a:p>
        </p:txBody>
      </p:sp>
      <p:sp>
        <p:nvSpPr>
          <p:cNvPr id="3" name="内容占位符 2"/>
          <p:cNvSpPr>
            <a:spLocks noGrp="1"/>
          </p:cNvSpPr>
          <p:nvPr>
            <p:ph idx="1"/>
          </p:nvPr>
        </p:nvSpPr>
        <p:spPr/>
        <p:txBody>
          <a:bodyPr/>
          <a:lstStyle/>
          <a:p>
            <a:r>
              <a:rPr lang="en-US" altLang="zh-CN" dirty="0"/>
              <a:t>Linux</a:t>
            </a:r>
            <a:endParaRPr lang="en-US" altLang="zh-CN" dirty="0"/>
          </a:p>
          <a:p>
            <a:pPr lvl="1"/>
            <a:r>
              <a:rPr lang="zh-CN" altLang="en-US" dirty="0"/>
              <a:t>交换分区</a:t>
            </a:r>
            <a:r>
              <a:rPr lang="en-US" altLang="zh-CN" dirty="0"/>
              <a:t>swap</a:t>
            </a:r>
            <a:endParaRPr lang="en-US" altLang="zh-CN" dirty="0"/>
          </a:p>
          <a:p>
            <a:r>
              <a:rPr lang="en-US" altLang="zh-CN" dirty="0"/>
              <a:t>Windows</a:t>
            </a:r>
            <a:endParaRPr lang="en-US" altLang="zh-CN" dirty="0"/>
          </a:p>
          <a:p>
            <a:pPr lvl="1"/>
            <a:r>
              <a:rPr lang="zh-CN" altLang="en-US" dirty="0"/>
              <a:t>页面文件</a:t>
            </a:r>
            <a:endParaRPr lang="zh-CN" altLang="en-US" dirty="0"/>
          </a:p>
          <a:p>
            <a:endParaRPr lang="zh-CN" altLang="en-US" dirty="0"/>
          </a:p>
        </p:txBody>
      </p:sp>
      <p:pic>
        <p:nvPicPr>
          <p:cNvPr id="4" name="Picture 3"/>
          <p:cNvPicPr>
            <a:picLocks noChangeAspect="1" noChangeArrowheads="1"/>
          </p:cNvPicPr>
          <p:nvPr/>
        </p:nvPicPr>
        <p:blipFill>
          <a:blip r:embed="rId2"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dirty="0"/>
              <a:t>页式虚拟地址空间（页大小固定）</a:t>
            </a:r>
            <a:endParaRPr lang="zh-CN" altLang="en-US" dirty="0"/>
          </a:p>
        </p:txBody>
      </p:sp>
      <p:grpSp>
        <p:nvGrpSpPr>
          <p:cNvPr id="5" name="Group 30"/>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endParaRPr lang="zh-CN" altLang="en-US" sz="1600" dirty="0">
              <a:solidFill>
                <a:srgbClr val="003300"/>
              </a:solidFill>
              <a:latin typeface="+mn-ea"/>
            </a:endParaRP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endParaRPr lang="zh-CN" altLang="en-US" sz="1600">
              <a:solidFill>
                <a:srgbClr val="003300"/>
              </a:solidFill>
              <a:latin typeface="+mn-ea"/>
            </a:endParaRP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endParaRPr lang="zh-CN" altLang="en-US" sz="1600">
              <a:solidFill>
                <a:srgbClr val="003300"/>
              </a:solidFill>
              <a:latin typeface="+mn-ea"/>
            </a:endParaRP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ln>
        </p:spPr>
        <p:txBody>
          <a:bodyPr>
            <a:spAutoFit/>
          </a:bodyPr>
          <a:lstStyle/>
          <a:p>
            <a:pPr algn="ctr"/>
            <a:r>
              <a:rPr lang="zh-CN" altLang="en-US" sz="2000" dirty="0">
                <a:latin typeface="+mn-ea"/>
              </a:rPr>
              <a:t>虚拟空间</a:t>
            </a:r>
            <a:endParaRPr lang="zh-CN" altLang="en-US" sz="2000" dirty="0">
              <a:latin typeface="+mn-ea"/>
            </a:endParaRP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7621242" y="278196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endParaRPr lang="zh-CN" altLang="en-US" sz="1600">
                <a:solidFill>
                  <a:srgbClr val="003300"/>
                </a:solidFill>
                <a:latin typeface="+mn-ea"/>
              </a:endParaRP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endParaRPr lang="en-US" altLang="zh-CN" sz="1600">
                <a:solidFill>
                  <a:srgbClr val="003300"/>
                </a:solidFill>
                <a:latin typeface="+mn-ea"/>
              </a:endParaRP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endParaRPr lang="en-US" altLang="zh-CN" sz="1600">
                <a:solidFill>
                  <a:srgbClr val="003300"/>
                </a:solidFill>
                <a:latin typeface="+mn-ea"/>
              </a:endParaRP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endParaRPr lang="en-US" altLang="zh-CN" sz="1600">
                <a:solidFill>
                  <a:srgbClr val="003300"/>
                </a:solidFill>
                <a:latin typeface="+mn-ea"/>
              </a:endParaRP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ln>
          </p:spPr>
          <p:txBody>
            <a:bodyPr>
              <a:spAutoFit/>
            </a:bodyPr>
            <a:lstStyle/>
            <a:p>
              <a:pPr algn="ctr"/>
              <a:r>
                <a:rPr lang="zh-CN" altLang="en-US">
                  <a:latin typeface="+mn-ea"/>
                </a:rPr>
                <a:t>主存空间</a:t>
              </a:r>
              <a:endParaRPr lang="zh-CN" altLang="en-US">
                <a:latin typeface="+mn-ea"/>
              </a:endParaRPr>
            </a:p>
          </p:txBody>
        </p:sp>
      </p:grpSp>
      <p:grpSp>
        <p:nvGrpSpPr>
          <p:cNvPr id="6" name="组合 5"/>
          <p:cNvGrpSpPr/>
          <p:nvPr/>
        </p:nvGrpSpPr>
        <p:grpSpPr>
          <a:xfrm>
            <a:off x="7626946" y="452968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ln>
          </p:spPr>
          <p:txBody>
            <a:bodyPr wrap="none" anchor="ctr"/>
            <a:lstStyle/>
            <a:p>
              <a:pPr algn="ctr"/>
              <a:r>
                <a:rPr lang="zh-CN" altLang="en-US">
                  <a:solidFill>
                    <a:srgbClr val="003300"/>
                  </a:solidFill>
                  <a:latin typeface="+mn-ea"/>
                </a:rPr>
                <a:t>磁盘</a:t>
              </a:r>
              <a:endParaRPr lang="zh-CN" altLang="en-US">
                <a:solidFill>
                  <a:srgbClr val="003300"/>
                </a:solidFill>
                <a:latin typeface="+mn-ea"/>
              </a:endParaRP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ln>
          </p:spPr>
          <p:txBody>
            <a:bodyPr wrap="none" anchor="ctr"/>
            <a:lstStyle/>
            <a:p>
              <a:pPr algn="ctr"/>
              <a:r>
                <a:rPr lang="zh-CN" altLang="en-US" dirty="0">
                  <a:solidFill>
                    <a:srgbClr val="003300"/>
                  </a:solidFill>
                  <a:latin typeface="+mn-ea"/>
                </a:rPr>
                <a:t>部分磁盘</a:t>
              </a:r>
              <a:endParaRPr lang="zh-CN" altLang="en-US" dirty="0">
                <a:solidFill>
                  <a:srgbClr val="003300"/>
                </a:solidFill>
                <a:latin typeface="+mn-ea"/>
              </a:endParaRPr>
            </a:p>
          </p:txBody>
        </p:sp>
      </p:grpSp>
      <p:sp>
        <p:nvSpPr>
          <p:cNvPr id="3" name="右大括号 2"/>
          <p:cNvSpPr/>
          <p:nvPr/>
        </p:nvSpPr>
        <p:spPr>
          <a:xfrm flipH="1">
            <a:off x="7437119" y="315034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p:cNvGrpSpPr/>
          <p:nvPr/>
        </p:nvGrpSpPr>
        <p:grpSpPr>
          <a:xfrm>
            <a:off x="7765614" y="1533943"/>
            <a:ext cx="3375355" cy="451006"/>
            <a:chOff x="752517" y="4732302"/>
            <a:chExt cx="1390768" cy="451006"/>
          </a:xfrm>
        </p:grpSpPr>
        <p:sp>
          <p:nvSpPr>
            <p:cNvPr id="48" name="矩形 47"/>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什么时候使用虚拟地址？</a:t>
              </a:r>
              <a:endParaRPr lang="en-US" altLang="zh-CN" sz="2000" b="1" dirty="0">
                <a:solidFill>
                  <a:srgbClr val="FF0000"/>
                </a:solidFill>
                <a:latin typeface="+mn-ea"/>
              </a:endParaRPr>
            </a:p>
          </p:txBody>
        </p:sp>
      </p:grpSp>
      <p:pic>
        <p:nvPicPr>
          <p:cNvPr id="10"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endParaRPr lang="zh-CN" altLang="en-US" dirty="0"/>
          </a:p>
        </p:txBody>
      </p:sp>
      <p:sp>
        <p:nvSpPr>
          <p:cNvPr id="3" name="内容占位符 2"/>
          <p:cNvSpPr>
            <a:spLocks noGrp="1"/>
          </p:cNvSpPr>
          <p:nvPr>
            <p:ph idx="1"/>
          </p:nvPr>
        </p:nvSpPr>
        <p:spPr/>
        <p:txBody>
          <a:bodyPr/>
          <a:lstStyle/>
          <a:p>
            <a:r>
              <a:rPr lang="en-US" altLang="zh-CN" sz="2800" b="1" dirty="0"/>
              <a:t>CPU</a:t>
            </a:r>
            <a:r>
              <a:rPr lang="zh-CN" altLang="en-US" sz="2800" b="1" dirty="0"/>
              <a:t>地址：物理内存地址</a:t>
            </a:r>
            <a:endParaRPr lang="en-US" altLang="zh-CN" sz="2800" b="1" dirty="0"/>
          </a:p>
          <a:p>
            <a:pPr lvl="1"/>
            <a:r>
              <a:rPr lang="zh-CN" altLang="en-US" sz="2200" dirty="0"/>
              <a:t>大多数</a:t>
            </a:r>
            <a:r>
              <a:rPr lang="en-US" altLang="zh-CN" sz="2200" dirty="0"/>
              <a:t>Cray</a:t>
            </a:r>
            <a:r>
              <a:rPr lang="zh-CN" altLang="en-US" sz="2200" dirty="0"/>
              <a:t>计算机，早期</a:t>
            </a:r>
            <a:r>
              <a:rPr lang="en-US" altLang="zh-CN" sz="2200" dirty="0"/>
              <a:t>PC</a:t>
            </a:r>
            <a:r>
              <a:rPr lang="zh-CN" altLang="en-US" sz="2200" dirty="0"/>
              <a:t>，大多数嵌入式系统</a:t>
            </a:r>
            <a:endParaRPr lang="en-US" altLang="zh-CN" dirty="0"/>
          </a:p>
          <a:p>
            <a:pPr lvl="8"/>
            <a:endParaRPr lang="zh-CN" altLang="en-US" dirty="0"/>
          </a:p>
        </p:txBody>
      </p:sp>
      <p:grpSp>
        <p:nvGrpSpPr>
          <p:cNvPr id="4" name="Group 36"/>
          <p:cNvGrpSpPr/>
          <p:nvPr/>
        </p:nvGrpSpPr>
        <p:grpSpPr bwMode="auto">
          <a:xfrm>
            <a:off x="3783014" y="2692397"/>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panose="020B0604020202020204"/>
                  <a:ea typeface="宋体" panose="02010600030101010101" pitchFamily="2" charset="-122"/>
                </a:rPr>
                <a:t>CPU</a:t>
              </a:r>
              <a:endParaRPr lang="en-US" altLang="zh-CN" sz="2000" b="1" dirty="0">
                <a:latin typeface="Helvetica" panose="020B0604020202020204"/>
                <a:ea typeface="宋体" panose="02010600030101010101" pitchFamily="2"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0:</a:t>
              </a:r>
              <a:endParaRPr lang="en-US" altLang="zh-CN" sz="2400" b="1">
                <a:latin typeface="Helvetica" panose="020B0604020202020204"/>
                <a:ea typeface="宋体" panose="02010600030101010101" pitchFamily="2"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1:</a:t>
              </a:r>
              <a:endParaRPr lang="en-US" altLang="zh-CN" sz="2400" b="1">
                <a:latin typeface="Helvetica" panose="020B0604020202020204"/>
                <a:ea typeface="宋体" panose="02010600030101010101" pitchFamily="2"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N-1:</a:t>
              </a:r>
              <a:endParaRPr lang="en-US" altLang="zh-CN" sz="2400" b="1">
                <a:latin typeface="Helvetica" panose="020B0604020202020204"/>
                <a:ea typeface="宋体" panose="02010600030101010101" pitchFamily="2"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Memory</a:t>
              </a:r>
              <a:endParaRPr lang="en-US" altLang="zh-CN" b="1">
                <a:latin typeface="Helvetica" panose="020B0604020202020204"/>
                <a:ea typeface="宋体" panose="02010600030101010101" pitchFamily="2" charset="-122"/>
              </a:endParaRP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panose="020B0604020202020204"/>
                  <a:ea typeface="宋体" panose="02010600030101010101" pitchFamily="2" charset="-122"/>
                </a:rPr>
                <a:t>Physical</a:t>
              </a:r>
              <a:endParaRPr lang="en-US" altLang="zh-CN" b="1">
                <a:latin typeface="Helvetica" panose="020B0604020202020204"/>
                <a:ea typeface="宋体" panose="02010600030101010101" pitchFamily="2" charset="-122"/>
              </a:endParaRPr>
            </a:p>
            <a:p>
              <a:pPr algn="r" eaLnBrk="0" hangingPunct="0">
                <a:lnSpc>
                  <a:spcPct val="80000"/>
                </a:lnSpc>
              </a:pPr>
              <a:r>
                <a:rPr lang="en-US" altLang="zh-CN" b="1">
                  <a:latin typeface="Helvetica" panose="020B0604020202020204"/>
                  <a:ea typeface="宋体" panose="02010600030101010101" pitchFamily="2" charset="-122"/>
                </a:rPr>
                <a:t>Addresses</a:t>
              </a:r>
              <a:endParaRPr lang="en-US" altLang="zh-CN" sz="2400" b="1">
                <a:latin typeface="Helvetica" panose="020B0604020202020204"/>
                <a:ea typeface="宋体" panose="02010600030101010101" pitchFamily="2"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endParaRPr lang="zh-CN" altLang="en-US" dirty="0"/>
          </a:p>
        </p:txBody>
      </p:sp>
      <p:sp>
        <p:nvSpPr>
          <p:cNvPr id="3" name="内容占位符 2"/>
          <p:cNvSpPr>
            <a:spLocks noGrp="1"/>
          </p:cNvSpPr>
          <p:nvPr>
            <p:ph idx="1"/>
          </p:nvPr>
        </p:nvSpPr>
        <p:spPr/>
        <p:txBody>
          <a:bodyPr/>
          <a:lstStyle/>
          <a:p>
            <a:r>
              <a:rPr lang="en-US" altLang="zh-CN" sz="2800" b="1" dirty="0"/>
              <a:t>CPU</a:t>
            </a:r>
            <a:r>
              <a:rPr lang="zh-CN" altLang="en-US" sz="2800" b="1" dirty="0"/>
              <a:t>地址：虚拟地址</a:t>
            </a:r>
            <a:endParaRPr lang="en-US" altLang="zh-CN" sz="2800" b="1" dirty="0"/>
          </a:p>
          <a:p>
            <a:pPr lvl="1"/>
            <a:r>
              <a:rPr lang="zh-CN" altLang="en-US" sz="2200" dirty="0"/>
              <a:t>需要虚实变换，硬件通过</a:t>
            </a:r>
            <a:r>
              <a:rPr lang="en-US" altLang="zh-CN" sz="2200" dirty="0"/>
              <a:t>OS</a:t>
            </a:r>
            <a:r>
              <a:rPr lang="zh-CN" altLang="en-US" sz="2200" dirty="0"/>
              <a:t>维护的页表将虚拟地址转换为物理地址</a:t>
            </a:r>
            <a:endParaRPr lang="en-US" altLang="zh-CN" sz="2200" dirty="0"/>
          </a:p>
          <a:p>
            <a:pPr lvl="1"/>
            <a:r>
              <a:rPr lang="zh-CN" altLang="en-US" sz="2200" dirty="0"/>
              <a:t>工作站，服务器，现代</a:t>
            </a:r>
            <a:r>
              <a:rPr lang="en-US" altLang="zh-CN" sz="2200" dirty="0"/>
              <a:t>PC</a:t>
            </a:r>
            <a:endParaRPr lang="en-US" altLang="zh-CN" sz="2200" dirty="0"/>
          </a:p>
          <a:p>
            <a:endParaRPr lang="zh-CN" altLang="en-US" dirty="0"/>
          </a:p>
        </p:txBody>
      </p:sp>
      <p:grpSp>
        <p:nvGrpSpPr>
          <p:cNvPr id="4" name="Group 5"/>
          <p:cNvGrpSpPr/>
          <p:nvPr/>
        </p:nvGrpSpPr>
        <p:grpSpPr bwMode="auto">
          <a:xfrm>
            <a:off x="2688266" y="400244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panose="020B0604020202020204"/>
                  <a:ea typeface="宋体" panose="02010600030101010101" pitchFamily="2" charset="-122"/>
                </a:rPr>
                <a:t>CPU</a:t>
              </a:r>
              <a:endParaRPr lang="en-US" altLang="zh-CN" sz="2000" b="1" dirty="0">
                <a:latin typeface="Helvetica" panose="020B0604020202020204"/>
                <a:ea typeface="宋体" panose="02010600030101010101" pitchFamily="2" charset="-122"/>
              </a:endParaRPr>
            </a:p>
          </p:txBody>
        </p:sp>
      </p:grpSp>
      <p:grpSp>
        <p:nvGrpSpPr>
          <p:cNvPr id="8" name="Group 9"/>
          <p:cNvGrpSpPr/>
          <p:nvPr/>
        </p:nvGrpSpPr>
        <p:grpSpPr bwMode="auto">
          <a:xfrm>
            <a:off x="7793666" y="263084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grpSp>
          <p:nvGrpSpPr>
            <p:cNvPr id="11" name="Group 12"/>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0:</a:t>
              </a:r>
              <a:endParaRPr lang="en-US" altLang="zh-CN" sz="2400" b="1">
                <a:latin typeface="Helvetica" panose="020B0604020202020204"/>
                <a:ea typeface="宋体" panose="02010600030101010101" pitchFamily="2"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1:</a:t>
              </a:r>
              <a:endParaRPr lang="en-US" altLang="zh-CN" sz="2400" b="1">
                <a:latin typeface="Helvetica" panose="020B0604020202020204"/>
                <a:ea typeface="宋体" panose="02010600030101010101" pitchFamily="2"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N-1:</a:t>
              </a:r>
              <a:endParaRPr lang="en-US" altLang="zh-CN" sz="2400" b="1">
                <a:latin typeface="Helvetica" panose="020B0604020202020204"/>
                <a:ea typeface="宋体" panose="02010600030101010101" pitchFamily="2" charset="-122"/>
              </a:endParaRPr>
            </a:p>
          </p:txBody>
        </p:sp>
      </p:grpSp>
      <p:sp>
        <p:nvSpPr>
          <p:cNvPr id="28" name="Text Box 29"/>
          <p:cNvSpPr txBox="1">
            <a:spLocks noChangeArrowheads="1"/>
          </p:cNvSpPr>
          <p:nvPr/>
        </p:nvSpPr>
        <p:spPr bwMode="auto">
          <a:xfrm>
            <a:off x="8222292" y="6021744"/>
            <a:ext cx="10572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Memory</a:t>
            </a:r>
            <a:endParaRPr lang="en-US" altLang="zh-CN" b="1">
              <a:latin typeface="Helvetica" panose="020B0604020202020204"/>
              <a:ea typeface="宋体" panose="02010600030101010101" pitchFamily="2" charset="-122"/>
            </a:endParaRPr>
          </a:p>
        </p:txBody>
      </p:sp>
      <p:sp>
        <p:nvSpPr>
          <p:cNvPr id="29" name="Rectangle 30"/>
          <p:cNvSpPr>
            <a:spLocks noChangeArrowheads="1"/>
          </p:cNvSpPr>
          <p:nvPr/>
        </p:nvSpPr>
        <p:spPr bwMode="auto">
          <a:xfrm>
            <a:off x="5050466" y="3469044"/>
            <a:ext cx="1219200" cy="2362200"/>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0" name="Rectangle 31"/>
          <p:cNvSpPr>
            <a:spLocks noChangeArrowheads="1"/>
          </p:cNvSpPr>
          <p:nvPr/>
        </p:nvSpPr>
        <p:spPr bwMode="auto">
          <a:xfrm>
            <a:off x="4974266" y="3392844"/>
            <a:ext cx="1219200" cy="2362200"/>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grpSp>
        <p:nvGrpSpPr>
          <p:cNvPr id="31" name="Group 32"/>
          <p:cNvGrpSpPr/>
          <p:nvPr/>
        </p:nvGrpSpPr>
        <p:grpSpPr bwMode="auto">
          <a:xfrm>
            <a:off x="5507666" y="354524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grpSp>
      <p:sp>
        <p:nvSpPr>
          <p:cNvPr id="41" name="Text Box 42"/>
          <p:cNvSpPr txBox="1">
            <a:spLocks noChangeArrowheads="1"/>
          </p:cNvSpPr>
          <p:nvPr/>
        </p:nvSpPr>
        <p:spPr bwMode="auto">
          <a:xfrm>
            <a:off x="5202867" y="34690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0:</a:t>
            </a:r>
            <a:endParaRPr lang="en-US" altLang="zh-CN" sz="2400" b="1">
              <a:latin typeface="Helvetica" panose="020B0604020202020204"/>
              <a:ea typeface="宋体" panose="02010600030101010101" pitchFamily="2" charset="-122"/>
            </a:endParaRPr>
          </a:p>
        </p:txBody>
      </p:sp>
      <p:sp>
        <p:nvSpPr>
          <p:cNvPr id="42" name="Text Box 43"/>
          <p:cNvSpPr txBox="1">
            <a:spLocks noChangeArrowheads="1"/>
          </p:cNvSpPr>
          <p:nvPr/>
        </p:nvSpPr>
        <p:spPr bwMode="auto">
          <a:xfrm>
            <a:off x="5202867" y="36976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1:</a:t>
            </a:r>
            <a:endParaRPr lang="en-US" altLang="zh-CN" sz="2400" b="1">
              <a:latin typeface="Helvetica" panose="020B0604020202020204"/>
              <a:ea typeface="宋体" panose="02010600030101010101" pitchFamily="2" charset="-122"/>
            </a:endParaRPr>
          </a:p>
        </p:txBody>
      </p:sp>
      <p:sp>
        <p:nvSpPr>
          <p:cNvPr id="43" name="Text Box 44"/>
          <p:cNvSpPr txBox="1">
            <a:spLocks noChangeArrowheads="1"/>
          </p:cNvSpPr>
          <p:nvPr/>
        </p:nvSpPr>
        <p:spPr bwMode="auto">
          <a:xfrm>
            <a:off x="4974267" y="5297844"/>
            <a:ext cx="6127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P-1:</a:t>
            </a:r>
            <a:endParaRPr lang="en-US" altLang="zh-CN" sz="2400" b="1">
              <a:latin typeface="Helvetica" panose="020B0604020202020204"/>
              <a:ea typeface="宋体" panose="02010600030101010101" pitchFamily="2" charset="-122"/>
            </a:endParaRPr>
          </a:p>
        </p:txBody>
      </p:sp>
      <p:sp>
        <p:nvSpPr>
          <p:cNvPr id="44" name="Text Box 45"/>
          <p:cNvSpPr txBox="1">
            <a:spLocks noChangeArrowheads="1"/>
          </p:cNvSpPr>
          <p:nvPr/>
        </p:nvSpPr>
        <p:spPr bwMode="auto">
          <a:xfrm>
            <a:off x="4958392" y="2980094"/>
            <a:ext cx="13874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panose="020B0604020202020204"/>
                <a:ea typeface="宋体" panose="02010600030101010101" pitchFamily="2" charset="-122"/>
              </a:rPr>
              <a:t>Page Table</a:t>
            </a:r>
            <a:endParaRPr lang="en-US" altLang="zh-CN" b="1">
              <a:latin typeface="Helvetica" panose="020B0604020202020204"/>
              <a:ea typeface="宋体" panose="02010600030101010101" pitchFamily="2" charset="-122"/>
            </a:endParaRPr>
          </a:p>
        </p:txBody>
      </p:sp>
      <p:sp>
        <p:nvSpPr>
          <p:cNvPr id="45" name="Line 46"/>
          <p:cNvSpPr>
            <a:spLocks noChangeShapeType="1"/>
          </p:cNvSpPr>
          <p:nvPr/>
        </p:nvSpPr>
        <p:spPr bwMode="auto">
          <a:xfrm flipV="1">
            <a:off x="3831266" y="4154844"/>
            <a:ext cx="1676400" cy="228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031019"/>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47" name="Oval 48"/>
          <p:cNvSpPr>
            <a:spLocks noChangeArrowheads="1"/>
          </p:cNvSpPr>
          <p:nvPr/>
        </p:nvSpPr>
        <p:spPr bwMode="auto">
          <a:xfrm>
            <a:off x="5726741" y="4954944"/>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panose="020B0604020202020204"/>
              <a:ea typeface="宋体" panose="02010600030101010101" pitchFamily="2" charset="-122"/>
            </a:endParaRPr>
          </a:p>
        </p:txBody>
      </p:sp>
      <p:sp>
        <p:nvSpPr>
          <p:cNvPr id="48" name="Line 49"/>
          <p:cNvSpPr>
            <a:spLocks noChangeShapeType="1"/>
          </p:cNvSpPr>
          <p:nvPr/>
        </p:nvSpPr>
        <p:spPr bwMode="auto">
          <a:xfrm>
            <a:off x="5802942" y="4116744"/>
            <a:ext cx="2486025" cy="863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3850044"/>
            <a:ext cx="2514600" cy="11430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688244"/>
            <a:ext cx="1676400" cy="304800"/>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grpSp>
        <p:nvGrpSpPr>
          <p:cNvPr id="51" name="Group 52"/>
          <p:cNvGrpSpPr/>
          <p:nvPr/>
        </p:nvGrpSpPr>
        <p:grpSpPr bwMode="auto">
          <a:xfrm>
            <a:off x="5507666" y="514544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grpSp>
        <p:nvGrpSpPr>
          <p:cNvPr id="54" name="Group 55"/>
          <p:cNvGrpSpPr/>
          <p:nvPr/>
        </p:nvGrpSpPr>
        <p:grpSpPr bwMode="auto">
          <a:xfrm>
            <a:off x="5507666" y="445964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126520"/>
            <a:ext cx="182806" cy="339067"/>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endParaRPr lang="en-US" altLang="zh-CN" b="1">
              <a:latin typeface="Helvetica" panose="020B0604020202020204"/>
              <a:ea typeface="宋体" panose="02010600030101010101" pitchFamily="2" charset="-122"/>
            </a:endParaRPr>
          </a:p>
        </p:txBody>
      </p:sp>
      <p:sp>
        <p:nvSpPr>
          <p:cNvPr id="58" name="Freeform 66"/>
          <p:cNvSpPr/>
          <p:nvPr/>
        </p:nvSpPr>
        <p:spPr bwMode="auto">
          <a:xfrm>
            <a:off x="5783891" y="458347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59" name="Freeform 67"/>
          <p:cNvSpPr/>
          <p:nvPr/>
        </p:nvSpPr>
        <p:spPr bwMode="auto">
          <a:xfrm>
            <a:off x="5774366" y="525974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2404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panose="020B0604020202020204"/>
                <a:ea typeface="宋体" panose="02010600030101010101" pitchFamily="2" charset="-122"/>
              </a:rPr>
              <a:t>Virtual</a:t>
            </a:r>
            <a:endParaRPr lang="en-US" altLang="zh-CN" b="1">
              <a:latin typeface="Helvetica" panose="020B0604020202020204"/>
              <a:ea typeface="宋体" panose="02010600030101010101" pitchFamily="2" charset="-122"/>
            </a:endParaRPr>
          </a:p>
          <a:p>
            <a:pPr algn="r" eaLnBrk="0" hangingPunct="0">
              <a:lnSpc>
                <a:spcPct val="80000"/>
              </a:lnSpc>
            </a:pPr>
            <a:r>
              <a:rPr lang="en-US" altLang="zh-CN" b="1">
                <a:latin typeface="Helvetica" panose="020B0604020202020204"/>
                <a:ea typeface="宋体" panose="02010600030101010101" pitchFamily="2" charset="-122"/>
              </a:rPr>
              <a:t>Addresses</a:t>
            </a:r>
            <a:endParaRPr lang="en-US" altLang="zh-CN" sz="2400" b="1">
              <a:latin typeface="Helvetica" panose="020B0604020202020204"/>
              <a:ea typeface="宋体" panose="02010600030101010101" pitchFamily="2" charset="-122"/>
            </a:endParaRPr>
          </a:p>
        </p:txBody>
      </p:sp>
      <p:sp>
        <p:nvSpPr>
          <p:cNvPr id="61" name="Text Box 69"/>
          <p:cNvSpPr txBox="1">
            <a:spLocks noChangeArrowheads="1"/>
          </p:cNvSpPr>
          <p:nvPr/>
        </p:nvSpPr>
        <p:spPr bwMode="auto">
          <a:xfrm>
            <a:off x="6332691" y="33166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panose="020B0604020202020204"/>
                <a:ea typeface="宋体" panose="02010600030101010101" pitchFamily="2" charset="-122"/>
              </a:rPr>
              <a:t>Physical</a:t>
            </a:r>
            <a:endParaRPr lang="en-US" altLang="zh-CN" b="1">
              <a:latin typeface="Helvetica" panose="020B0604020202020204"/>
              <a:ea typeface="宋体" panose="02010600030101010101" pitchFamily="2" charset="-122"/>
            </a:endParaRPr>
          </a:p>
          <a:p>
            <a:pPr algn="r" eaLnBrk="0" hangingPunct="0">
              <a:lnSpc>
                <a:spcPct val="80000"/>
              </a:lnSpc>
            </a:pPr>
            <a:r>
              <a:rPr lang="en-US" altLang="zh-CN" b="1">
                <a:latin typeface="Helvetica" panose="020B0604020202020204"/>
                <a:ea typeface="宋体" panose="02010600030101010101" pitchFamily="2" charset="-122"/>
              </a:rPr>
              <a:t>Addresses</a:t>
            </a:r>
            <a:endParaRPr lang="en-US" altLang="zh-CN" sz="2400" b="1">
              <a:latin typeface="Helvetica" panose="020B0604020202020204"/>
              <a:ea typeface="宋体" panose="02010600030101010101" pitchFamily="2" charset="-122"/>
            </a:endParaRPr>
          </a:p>
        </p:txBody>
      </p:sp>
      <p:sp>
        <p:nvSpPr>
          <p:cNvPr id="62" name="AutoShape 70"/>
          <p:cNvSpPr>
            <a:spLocks noChangeArrowheads="1"/>
          </p:cNvSpPr>
          <p:nvPr/>
        </p:nvSpPr>
        <p:spPr bwMode="auto">
          <a:xfrm>
            <a:off x="6188704" y="5899507"/>
            <a:ext cx="1581150" cy="479425"/>
          </a:xfrm>
          <a:prstGeom prst="can">
            <a:avLst>
              <a:gd name="adj" fmla="val 25000"/>
            </a:avLst>
          </a:prstGeom>
          <a:solidFill>
            <a:srgbClr val="CCFF66"/>
          </a:solidFill>
          <a:ln w="9525">
            <a:solidFill>
              <a:schemeClr val="tx1"/>
            </a:solidFill>
            <a:round/>
          </a:ln>
        </p:spPr>
        <p:txBody>
          <a:bodyPr wrap="none" anchor="ctr"/>
          <a:lstStyle/>
          <a:p>
            <a:pPr algn="r" eaLnBrk="0" hangingPunct="0">
              <a:lnSpc>
                <a:spcPct val="90000"/>
              </a:lnSpc>
              <a:spcBef>
                <a:spcPct val="30000"/>
              </a:spcBef>
            </a:pPr>
            <a:r>
              <a:rPr lang="en-US" altLang="zh-CN" b="1">
                <a:latin typeface="Verdana" panose="020B0604030504040204" pitchFamily="34" charset="0"/>
                <a:ea typeface="宋体" panose="02010600030101010101" pitchFamily="2" charset="-122"/>
              </a:rPr>
              <a:t>Part Disk</a:t>
            </a:r>
            <a:endParaRPr lang="en-US" altLang="zh-CN" sz="3800">
              <a:latin typeface="Verdana" panose="020B0604030504040204" pitchFamily="34" charset="0"/>
              <a:ea typeface="宋体" panose="02010600030101010101" pitchFamily="2"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endParaRPr lang="zh-CN" altLang="en-US" sz="2800" b="1" dirty="0"/>
          </a:p>
          <a:p>
            <a:pPr lvl="1"/>
            <a:r>
              <a:rPr lang="zh-CN" altLang="en-US" dirty="0"/>
              <a:t>操作系统负责将数据从磁盘迁移到内存中</a:t>
            </a:r>
            <a:endParaRPr lang="zh-CN" altLang="en-US" dirty="0"/>
          </a:p>
          <a:p>
            <a:pPr lvl="1"/>
            <a:r>
              <a:rPr lang="zh-CN" altLang="en-US" dirty="0"/>
              <a:t>当前进程挂起</a:t>
            </a:r>
            <a:endParaRPr lang="zh-CN" altLang="en-US" dirty="0"/>
          </a:p>
          <a:p>
            <a:pPr lvl="1"/>
            <a:r>
              <a:rPr lang="zh-CN" altLang="en-US" dirty="0"/>
              <a:t>操作系统负责所有的替换策略</a:t>
            </a:r>
            <a:endParaRPr lang="zh-CN" altLang="en-US" dirty="0"/>
          </a:p>
          <a:p>
            <a:pPr lvl="1"/>
            <a:r>
              <a:rPr lang="zh-CN" altLang="en-US" dirty="0"/>
              <a:t>唤醒挂起进程</a:t>
            </a:r>
            <a:endParaRPr lang="zh-CN" altLang="en-US" dirty="0"/>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CPU</a:t>
            </a:r>
            <a:endParaRPr lang="en-US" altLang="zh-CN" sz="1400" b="1" dirty="0">
              <a:latin typeface="Helvetica" panose="020B0604020202020204"/>
              <a:ea typeface="宋体" panose="02010600030101010101" pitchFamily="2"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Memory</a:t>
            </a:r>
            <a:endParaRPr lang="en-US" altLang="zh-CN" sz="1400" b="1">
              <a:latin typeface="Helvetica" panose="020B0604020202020204"/>
              <a:ea typeface="宋体" panose="02010600030101010101" pitchFamily="2" charset="-122"/>
            </a:endParaRP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Page Table</a:t>
            </a:r>
            <a:endParaRPr lang="en-US" altLang="zh-CN" sz="1400" b="1">
              <a:latin typeface="Helvetica" panose="020B0604020202020204"/>
              <a:ea typeface="宋体" panose="02010600030101010101" pitchFamily="2" charset="-122"/>
            </a:endParaRP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panose="020B0604020202020204"/>
                <a:ea typeface="宋体" panose="02010600030101010101" pitchFamily="2" charset="-122"/>
              </a:rPr>
              <a:t>Virtual</a:t>
            </a:r>
            <a:endParaRPr lang="en-US" altLang="zh-CN" sz="1400" b="1">
              <a:latin typeface="Helvetica" panose="020B0604020202020204"/>
              <a:ea typeface="宋体" panose="02010600030101010101" pitchFamily="2" charset="-122"/>
            </a:endParaRPr>
          </a:p>
          <a:p>
            <a:pPr algn="ctr" eaLnBrk="0" hangingPunct="0">
              <a:lnSpc>
                <a:spcPct val="80000"/>
              </a:lnSpc>
            </a:pPr>
            <a:r>
              <a:rPr lang="en-US" altLang="zh-CN" sz="1400" b="1">
                <a:latin typeface="Helvetica" panose="020B0604020202020204"/>
                <a:ea typeface="宋体" panose="02010600030101010101" pitchFamily="2" charset="-122"/>
              </a:rPr>
              <a:t>Addresses</a:t>
            </a:r>
            <a:endParaRPr lang="en-US" altLang="zh-CN" sz="1400" b="1">
              <a:latin typeface="Helvetica" panose="020B0604020202020204"/>
              <a:ea typeface="宋体" panose="02010600030101010101" pitchFamily="2" charset="-122"/>
            </a:endParaRP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panose="020B0604020202020204"/>
                <a:ea typeface="宋体" panose="02010600030101010101" pitchFamily="2" charset="-122"/>
              </a:rPr>
              <a:t>Physical</a:t>
            </a:r>
            <a:endParaRPr lang="en-US" altLang="zh-CN" sz="1400" b="1">
              <a:latin typeface="Helvetica" panose="020B0604020202020204"/>
              <a:ea typeface="宋体" panose="02010600030101010101" pitchFamily="2" charset="-122"/>
            </a:endParaRPr>
          </a:p>
          <a:p>
            <a:pPr algn="ctr" eaLnBrk="0" hangingPunct="0">
              <a:lnSpc>
                <a:spcPct val="80000"/>
              </a:lnSpc>
            </a:pPr>
            <a:r>
              <a:rPr lang="en-US" altLang="zh-CN" sz="1400" b="1">
                <a:latin typeface="Helvetica" panose="020B0604020202020204"/>
                <a:ea typeface="宋体" panose="02010600030101010101" pitchFamily="2" charset="-122"/>
              </a:rPr>
              <a:t>Addresses</a:t>
            </a:r>
            <a:endParaRPr lang="en-US" altLang="zh-CN" sz="1400" b="1">
              <a:latin typeface="Helvetica" panose="020B0604020202020204"/>
              <a:ea typeface="宋体" panose="02010600030101010101" pitchFamily="2" charset="-122"/>
            </a:endParaRP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panose="020B0604020202020204"/>
                <a:ea typeface="宋体" panose="02010600030101010101" pitchFamily="2" charset="-122"/>
              </a:rPr>
              <a:t>Before fault</a:t>
            </a:r>
            <a:endParaRPr lang="en-US" altLang="zh-CN" sz="2400" b="1" dirty="0">
              <a:latin typeface="Helvetica" panose="020B0604020202020204"/>
              <a:ea typeface="宋体" panose="02010600030101010101" pitchFamily="2" charset="-122"/>
            </a:endParaRP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CPU</a:t>
              </a:r>
              <a:endParaRPr lang="en-US" altLang="zh-CN" sz="1400" b="1" dirty="0">
                <a:latin typeface="Helvetica" panose="020B0604020202020204"/>
                <a:ea typeface="宋体" panose="02010600030101010101" pitchFamily="2"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Memory</a:t>
              </a:r>
              <a:endParaRPr lang="en-US" altLang="zh-CN" sz="1400" b="1">
                <a:latin typeface="Helvetica" panose="020B0604020202020204"/>
                <a:ea typeface="宋体" panose="02010600030101010101" pitchFamily="2" charset="-122"/>
              </a:endParaRP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panose="020B0604020202020204"/>
                <a:ea typeface="宋体" panose="02010600030101010101" pitchFamily="2"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panose="020B0604020202020204"/>
                  <a:ea typeface="宋体" panose="02010600030101010101" pitchFamily="2" charset="-122"/>
                </a:rPr>
                <a:t>Page Table</a:t>
              </a:r>
              <a:endParaRPr lang="en-US" altLang="zh-CN" sz="1400" b="1">
                <a:latin typeface="Helvetica" panose="020B0604020202020204"/>
                <a:ea typeface="宋体" panose="02010600030101010101" pitchFamily="2" charset="-122"/>
              </a:endParaRP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panose="020B0604020202020204"/>
                  <a:ea typeface="宋体" panose="02010600030101010101" pitchFamily="2" charset="-122"/>
                </a:rPr>
                <a:t>Virtual</a:t>
              </a:r>
              <a:endParaRPr lang="en-US" altLang="zh-CN" sz="1400" b="1">
                <a:latin typeface="Helvetica" panose="020B0604020202020204"/>
                <a:ea typeface="宋体" panose="02010600030101010101" pitchFamily="2" charset="-122"/>
              </a:endParaRPr>
            </a:p>
            <a:p>
              <a:pPr algn="ctr" eaLnBrk="0" hangingPunct="0">
                <a:lnSpc>
                  <a:spcPct val="80000"/>
                </a:lnSpc>
              </a:pPr>
              <a:r>
                <a:rPr lang="en-US" altLang="zh-CN" sz="1400" b="1">
                  <a:latin typeface="Helvetica" panose="020B0604020202020204"/>
                  <a:ea typeface="宋体" panose="02010600030101010101" pitchFamily="2" charset="-122"/>
                </a:rPr>
                <a:t>Addresses</a:t>
              </a:r>
              <a:endParaRPr lang="en-US" altLang="zh-CN" sz="1400" b="1">
                <a:latin typeface="Helvetica" panose="020B0604020202020204"/>
                <a:ea typeface="宋体" panose="02010600030101010101" pitchFamily="2" charset="-122"/>
              </a:endParaRP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panose="020B0604020202020204"/>
                  <a:ea typeface="宋体" panose="02010600030101010101" pitchFamily="2" charset="-122"/>
                </a:rPr>
                <a:t>Physical</a:t>
              </a:r>
              <a:endParaRPr lang="en-US" altLang="zh-CN" sz="1400" b="1">
                <a:latin typeface="Helvetica" panose="020B0604020202020204"/>
                <a:ea typeface="宋体" panose="02010600030101010101" pitchFamily="2" charset="-122"/>
              </a:endParaRPr>
            </a:p>
            <a:p>
              <a:pPr algn="ctr" eaLnBrk="0" hangingPunct="0">
                <a:lnSpc>
                  <a:spcPct val="80000"/>
                </a:lnSpc>
              </a:pPr>
              <a:r>
                <a:rPr lang="en-US" altLang="zh-CN" sz="1400" b="1">
                  <a:latin typeface="Helvetica" panose="020B0604020202020204"/>
                  <a:ea typeface="宋体" panose="02010600030101010101" pitchFamily="2" charset="-122"/>
                </a:rPr>
                <a:t>Addresses</a:t>
              </a:r>
              <a:endParaRPr lang="en-US" altLang="zh-CN" sz="1400" b="1">
                <a:latin typeface="Helvetica" panose="020B0604020202020204"/>
                <a:ea typeface="宋体" panose="02010600030101010101" pitchFamily="2" charset="-122"/>
              </a:endParaRP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panose="020B0604020202020204"/>
                  <a:ea typeface="宋体" panose="02010600030101010101" pitchFamily="2" charset="-122"/>
                </a:rPr>
                <a:t>After fault</a:t>
              </a:r>
              <a:endParaRPr lang="en-US" altLang="zh-CN" sz="2400" b="1" dirty="0">
                <a:latin typeface="Helvetica" panose="020B0604020202020204"/>
                <a:ea typeface="宋体" panose="02010600030101010101" pitchFamily="2" charset="-122"/>
              </a:endParaRP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柱形 11"/>
          <p:cNvSpPr/>
          <p:nvPr/>
        </p:nvSpPr>
        <p:spPr>
          <a:xfrm>
            <a:off x="7139940" y="2753958"/>
            <a:ext cx="2028825" cy="2545104"/>
          </a:xfrm>
          <a:prstGeom prst="can">
            <a:avLst>
              <a:gd name="adj" fmla="val 15703"/>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1" name="矩形 90"/>
          <p:cNvSpPr/>
          <p:nvPr/>
        </p:nvSpPr>
        <p:spPr>
          <a:xfrm>
            <a:off x="7330440" y="3989556"/>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2" name="矩形 91"/>
          <p:cNvSpPr/>
          <p:nvPr/>
        </p:nvSpPr>
        <p:spPr>
          <a:xfrm>
            <a:off x="7330440" y="4151659"/>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3" name="矩形 92"/>
          <p:cNvSpPr/>
          <p:nvPr/>
        </p:nvSpPr>
        <p:spPr>
          <a:xfrm>
            <a:off x="7330440" y="4317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4" name="矩形 93"/>
          <p:cNvSpPr/>
          <p:nvPr/>
        </p:nvSpPr>
        <p:spPr>
          <a:xfrm>
            <a:off x="7330440" y="447575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5" name="矩形 94"/>
          <p:cNvSpPr/>
          <p:nvPr/>
        </p:nvSpPr>
        <p:spPr>
          <a:xfrm>
            <a:off x="7330129" y="4641238"/>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6" name="矩形 95"/>
          <p:cNvSpPr/>
          <p:nvPr/>
        </p:nvSpPr>
        <p:spPr>
          <a:xfrm>
            <a:off x="7330129" y="4803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7" name="矩形 96"/>
          <p:cNvSpPr/>
          <p:nvPr/>
        </p:nvSpPr>
        <p:spPr>
          <a:xfrm>
            <a:off x="7330129" y="496426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331777" name="标题 1"/>
          <p:cNvSpPr>
            <a:spLocks noGrp="1"/>
          </p:cNvSpPr>
          <p:nvPr>
            <p:ph type="title"/>
          </p:nvPr>
        </p:nvSpPr>
        <p:spPr/>
        <p:txBody>
          <a:bodyPr/>
          <a:lstStyle/>
          <a:p>
            <a:r>
              <a:rPr lang="zh-CN" altLang="en-US" dirty="0"/>
              <a:t>地址转换机制：</a:t>
            </a:r>
            <a:r>
              <a:rPr lang="en-US" altLang="zh-CN" dirty="0"/>
              <a:t>Page  table</a:t>
            </a:r>
            <a:r>
              <a:rPr lang="zh-CN" altLang="en-US" dirty="0"/>
              <a:t>（页表，查找表）</a:t>
            </a:r>
            <a:endParaRPr lang="zh-CN" altLang="en-US" dirty="0"/>
          </a:p>
        </p:txBody>
      </p:sp>
      <p:grpSp>
        <p:nvGrpSpPr>
          <p:cNvPr id="6" name="组合 5"/>
          <p:cNvGrpSpPr/>
          <p:nvPr/>
        </p:nvGrpSpPr>
        <p:grpSpPr>
          <a:xfrm>
            <a:off x="9455377" y="5648378"/>
            <a:ext cx="2205882" cy="451006"/>
            <a:chOff x="747312" y="4732302"/>
            <a:chExt cx="1413294" cy="451006"/>
          </a:xfrm>
        </p:grpSpPr>
        <p:sp>
          <p:nvSpPr>
            <p:cNvPr id="7" name="矩形 6"/>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9" name="组合 8"/>
          <p:cNvGrpSpPr/>
          <p:nvPr/>
        </p:nvGrpSpPr>
        <p:grpSpPr>
          <a:xfrm>
            <a:off x="899994" y="5662057"/>
            <a:ext cx="8478468" cy="451006"/>
            <a:chOff x="707446" y="4732302"/>
            <a:chExt cx="1390768" cy="451006"/>
          </a:xfrm>
        </p:grpSpPr>
        <p:sp>
          <p:nvSpPr>
            <p:cNvPr id="10" name="矩形 9"/>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7446" y="4762469"/>
              <a:ext cx="1390768" cy="390672"/>
            </a:xfrm>
            <a:prstGeom prst="rect">
              <a:avLst/>
            </a:prstGeom>
          </p:spPr>
          <p:txBody>
            <a:bodyPr wrap="square">
              <a:noAutofit/>
            </a:bodyPr>
            <a:lstStyle/>
            <a:p>
              <a:pPr algn="ctr">
                <a:defRPr/>
              </a:pPr>
              <a:r>
                <a:rPr lang="zh-CN" altLang="en-US" sz="2000" b="1" dirty="0">
                  <a:solidFill>
                    <a:schemeClr val="bg1"/>
                  </a:solidFill>
                  <a:latin typeface="+mn-ea"/>
                </a:rPr>
                <a:t>页表大小？页表存放哪里？ 页表有多少个？页表体积太大怎么办</a:t>
              </a:r>
              <a:r>
                <a:rPr lang="en-US" altLang="zh-CN" sz="2000" b="1" dirty="0">
                  <a:solidFill>
                    <a:schemeClr val="bg1"/>
                  </a:solidFill>
                  <a:latin typeface="+mn-ea"/>
                </a:rPr>
                <a:t>?</a:t>
              </a:r>
              <a:endParaRPr lang="en-US" altLang="zh-CN" sz="2000" b="1" dirty="0">
                <a:solidFill>
                  <a:schemeClr val="bg1"/>
                </a:solidFill>
                <a:latin typeface="+mn-ea"/>
              </a:endParaRPr>
            </a:p>
            <a:p>
              <a:pPr algn="ctr">
                <a:defRPr/>
              </a:pPr>
              <a:endParaRPr lang="zh-CN" altLang="en-US" sz="2000" b="1" dirty="0">
                <a:solidFill>
                  <a:schemeClr val="bg1"/>
                </a:solidFill>
                <a:latin typeface="+mn-ea"/>
              </a:endParaRPr>
            </a:p>
          </p:txBody>
        </p:sp>
      </p:grpSp>
      <p:sp>
        <p:nvSpPr>
          <p:cNvPr id="13" name="矩形 12"/>
          <p:cNvSpPr/>
          <p:nvPr/>
        </p:nvSpPr>
        <p:spPr>
          <a:xfrm>
            <a:off x="7330440" y="1610957"/>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100" b="1">
              <a:solidFill>
                <a:schemeClr val="tx1"/>
              </a:solidFill>
              <a:latin typeface="+mn-ea"/>
              <a:cs typeface="Times New Roman" panose="02020603050405020304" pitchFamily="18" charset="0"/>
            </a:endParaRPr>
          </a:p>
        </p:txBody>
      </p:sp>
      <p:grpSp>
        <p:nvGrpSpPr>
          <p:cNvPr id="14" name="组合 13"/>
          <p:cNvGrpSpPr/>
          <p:nvPr/>
        </p:nvGrpSpPr>
        <p:grpSpPr>
          <a:xfrm>
            <a:off x="3025140" y="2055457"/>
            <a:ext cx="2247900" cy="2235200"/>
            <a:chOff x="3238500" y="254000"/>
            <a:chExt cx="2247900" cy="2235200"/>
          </a:xfrm>
        </p:grpSpPr>
        <p:grpSp>
          <p:nvGrpSpPr>
            <p:cNvPr id="15" name="组合 14"/>
            <p:cNvGrpSpPr/>
            <p:nvPr/>
          </p:nvGrpSpPr>
          <p:grpSpPr>
            <a:xfrm>
              <a:off x="3238500" y="254000"/>
              <a:ext cx="2247900" cy="279400"/>
              <a:chOff x="3403600" y="2197100"/>
              <a:chExt cx="2247900" cy="279400"/>
            </a:xfrm>
          </p:grpSpPr>
          <p:sp>
            <p:nvSpPr>
              <p:cNvPr id="37" name="矩形 3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38" name="矩形 3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6" name="组合 15"/>
            <p:cNvGrpSpPr/>
            <p:nvPr/>
          </p:nvGrpSpPr>
          <p:grpSpPr>
            <a:xfrm>
              <a:off x="3238500" y="533400"/>
              <a:ext cx="2247900" cy="279400"/>
              <a:chOff x="3403600" y="2197100"/>
              <a:chExt cx="2247900" cy="279400"/>
            </a:xfrm>
          </p:grpSpPr>
          <p:sp>
            <p:nvSpPr>
              <p:cNvPr id="35" name="矩形 3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6" name="矩形 35"/>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7" name="组合 16"/>
            <p:cNvGrpSpPr/>
            <p:nvPr/>
          </p:nvGrpSpPr>
          <p:grpSpPr>
            <a:xfrm>
              <a:off x="3238500" y="812800"/>
              <a:ext cx="2247900" cy="279400"/>
              <a:chOff x="3403600" y="2197100"/>
              <a:chExt cx="2247900" cy="279400"/>
            </a:xfrm>
          </p:grpSpPr>
          <p:sp>
            <p:nvSpPr>
              <p:cNvPr id="33" name="矩形 3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4" name="矩形 3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8" name="组合 17"/>
            <p:cNvGrpSpPr/>
            <p:nvPr/>
          </p:nvGrpSpPr>
          <p:grpSpPr>
            <a:xfrm>
              <a:off x="3238500" y="1092200"/>
              <a:ext cx="2247900" cy="279400"/>
              <a:chOff x="3403600" y="2197100"/>
              <a:chExt cx="2247900" cy="279400"/>
            </a:xfrm>
          </p:grpSpPr>
          <p:sp>
            <p:nvSpPr>
              <p:cNvPr id="31" name="矩形 30"/>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2" name="矩形 31"/>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9" name="组合 18"/>
            <p:cNvGrpSpPr/>
            <p:nvPr/>
          </p:nvGrpSpPr>
          <p:grpSpPr>
            <a:xfrm>
              <a:off x="3238500" y="1371600"/>
              <a:ext cx="2247900" cy="279400"/>
              <a:chOff x="3403600" y="2197100"/>
              <a:chExt cx="2247900" cy="279400"/>
            </a:xfrm>
          </p:grpSpPr>
          <p:sp>
            <p:nvSpPr>
              <p:cNvPr id="29" name="矩形 28"/>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0" name="矩形 29"/>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20" name="组合 19"/>
            <p:cNvGrpSpPr/>
            <p:nvPr/>
          </p:nvGrpSpPr>
          <p:grpSpPr>
            <a:xfrm>
              <a:off x="3238500" y="1651000"/>
              <a:ext cx="2247900" cy="279400"/>
              <a:chOff x="3403600" y="2197100"/>
              <a:chExt cx="2247900" cy="279400"/>
            </a:xfrm>
          </p:grpSpPr>
          <p:sp>
            <p:nvSpPr>
              <p:cNvPr id="27" name="矩形 2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28" name="矩形 2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1" name="组合 20"/>
            <p:cNvGrpSpPr/>
            <p:nvPr/>
          </p:nvGrpSpPr>
          <p:grpSpPr>
            <a:xfrm>
              <a:off x="3238500" y="1930400"/>
              <a:ext cx="2247900" cy="279400"/>
              <a:chOff x="3403600" y="2197100"/>
              <a:chExt cx="2247900" cy="279400"/>
            </a:xfrm>
          </p:grpSpPr>
          <p:sp>
            <p:nvSpPr>
              <p:cNvPr id="25" name="矩形 2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6" name="矩形 25"/>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2" name="组合 21"/>
            <p:cNvGrpSpPr/>
            <p:nvPr/>
          </p:nvGrpSpPr>
          <p:grpSpPr>
            <a:xfrm>
              <a:off x="3238500" y="2209800"/>
              <a:ext cx="2247900" cy="279400"/>
              <a:chOff x="3403600" y="2197100"/>
              <a:chExt cx="2247900" cy="279400"/>
            </a:xfrm>
          </p:grpSpPr>
          <p:sp>
            <p:nvSpPr>
              <p:cNvPr id="23" name="矩形 2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4" name="矩形 2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cxnSp>
        <p:nvCxnSpPr>
          <p:cNvPr id="39" name="直接箭头连接符 38"/>
          <p:cNvCxnSpPr>
            <a:endCxn id="13" idx="1"/>
          </p:cNvCxnSpPr>
          <p:nvPr/>
        </p:nvCxnSpPr>
        <p:spPr>
          <a:xfrm flipV="1">
            <a:off x="4326890" y="1692009"/>
            <a:ext cx="3003550" cy="776198"/>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接箭头连接符 39"/>
          <p:cNvCxnSpPr/>
          <p:nvPr/>
        </p:nvCxnSpPr>
        <p:spPr>
          <a:xfrm flipV="1">
            <a:off x="4326890" y="1868711"/>
            <a:ext cx="2995990" cy="885246"/>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接箭头连接符 40"/>
          <p:cNvCxnSpPr>
            <a:endCxn id="55" idx="1"/>
          </p:cNvCxnSpPr>
          <p:nvPr/>
        </p:nvCxnSpPr>
        <p:spPr>
          <a:xfrm flipV="1">
            <a:off x="4326890" y="2148111"/>
            <a:ext cx="3003550" cy="1176434"/>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箭头连接符 41"/>
          <p:cNvCxnSpPr/>
          <p:nvPr/>
        </p:nvCxnSpPr>
        <p:spPr>
          <a:xfrm>
            <a:off x="4326890" y="3036016"/>
            <a:ext cx="3003550" cy="558744"/>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箭头连接符 42"/>
          <p:cNvCxnSpPr/>
          <p:nvPr/>
        </p:nvCxnSpPr>
        <p:spPr>
          <a:xfrm>
            <a:off x="4326890" y="3876793"/>
            <a:ext cx="3003550" cy="521600"/>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2379277" y="1990925"/>
            <a:ext cx="691215" cy="338554"/>
          </a:xfrm>
          <a:prstGeom prst="rect">
            <a:avLst/>
          </a:prstGeom>
          <a:noFill/>
          <a:ln w="28575">
            <a:noFill/>
          </a:ln>
        </p:spPr>
        <p:txBody>
          <a:bodyPr wrap="none" rtlCol="0">
            <a:spAutoFit/>
          </a:bodyPr>
          <a:lstStyle/>
          <a:p>
            <a:pPr algn="ctr"/>
            <a:r>
              <a:rPr lang="en-US" altLang="zh-CN" sz="1600" b="1">
                <a:latin typeface="+mn-ea"/>
              </a:rPr>
              <a:t>PTE0</a:t>
            </a:r>
            <a:endParaRPr lang="zh-CN" altLang="en-US" sz="1600" b="1" dirty="0">
              <a:latin typeface="+mn-ea"/>
            </a:endParaRPr>
          </a:p>
        </p:txBody>
      </p:sp>
      <p:sp>
        <p:nvSpPr>
          <p:cNvPr id="45" name="文本框 44"/>
          <p:cNvSpPr txBox="1"/>
          <p:nvPr/>
        </p:nvSpPr>
        <p:spPr>
          <a:xfrm>
            <a:off x="2379277" y="3968880"/>
            <a:ext cx="691215" cy="338554"/>
          </a:xfrm>
          <a:prstGeom prst="rect">
            <a:avLst/>
          </a:prstGeom>
          <a:noFill/>
          <a:ln w="28575">
            <a:noFill/>
          </a:ln>
        </p:spPr>
        <p:txBody>
          <a:bodyPr wrap="none" rtlCol="0">
            <a:spAutoFit/>
          </a:bodyPr>
          <a:lstStyle/>
          <a:p>
            <a:pPr algn="ctr"/>
            <a:r>
              <a:rPr lang="en-US" altLang="zh-CN" sz="1600" b="1">
                <a:latin typeface="+mn-ea"/>
              </a:rPr>
              <a:t>PTE7</a:t>
            </a:r>
            <a:endParaRPr lang="zh-CN" altLang="en-US" sz="1600" b="1" dirty="0">
              <a:latin typeface="+mn-ea"/>
            </a:endParaRPr>
          </a:p>
        </p:txBody>
      </p:sp>
      <p:sp>
        <p:nvSpPr>
          <p:cNvPr id="48" name="文本框 47"/>
          <p:cNvSpPr txBox="1"/>
          <p:nvPr/>
        </p:nvSpPr>
        <p:spPr>
          <a:xfrm>
            <a:off x="7665938" y="2734606"/>
            <a:ext cx="1005403" cy="338554"/>
          </a:xfrm>
          <a:prstGeom prst="rect">
            <a:avLst/>
          </a:prstGeom>
          <a:noFill/>
          <a:ln w="28575">
            <a:noFill/>
          </a:ln>
        </p:spPr>
        <p:txBody>
          <a:bodyPr wrap="none" rtlCol="0">
            <a:spAutoFit/>
          </a:bodyPr>
          <a:lstStyle/>
          <a:p>
            <a:pPr algn="ctr"/>
            <a:r>
              <a:rPr lang="zh-CN" altLang="en-US" sz="1600" b="1">
                <a:latin typeface="+mn-ea"/>
              </a:rPr>
              <a:t>磁盘页面</a:t>
            </a:r>
            <a:endParaRPr lang="zh-CN" altLang="en-US" sz="1600" b="1" dirty="0">
              <a:latin typeface="+mn-ea"/>
            </a:endParaRPr>
          </a:p>
        </p:txBody>
      </p:sp>
      <p:sp>
        <p:nvSpPr>
          <p:cNvPr id="50" name="文本框 49"/>
          <p:cNvSpPr txBox="1"/>
          <p:nvPr/>
        </p:nvSpPr>
        <p:spPr>
          <a:xfrm>
            <a:off x="7399824" y="1279042"/>
            <a:ext cx="1415772" cy="338554"/>
          </a:xfrm>
          <a:prstGeom prst="rect">
            <a:avLst/>
          </a:prstGeom>
          <a:noFill/>
          <a:ln w="28575">
            <a:noFill/>
          </a:ln>
        </p:spPr>
        <p:txBody>
          <a:bodyPr wrap="none" rtlCol="0">
            <a:spAutoFit/>
          </a:bodyPr>
          <a:lstStyle/>
          <a:p>
            <a:pPr algn="ctr"/>
            <a:r>
              <a:rPr lang="zh-CN" altLang="en-US" sz="1600" b="1">
                <a:latin typeface="+mn-ea"/>
              </a:rPr>
              <a:t>主存物理页面</a:t>
            </a:r>
            <a:endParaRPr lang="en-US" altLang="zh-CN" sz="1600" b="1">
              <a:latin typeface="+mn-ea"/>
            </a:endParaRPr>
          </a:p>
        </p:txBody>
      </p:sp>
      <p:sp>
        <p:nvSpPr>
          <p:cNvPr id="51" name="文本框 50"/>
          <p:cNvSpPr txBox="1"/>
          <p:nvPr/>
        </p:nvSpPr>
        <p:spPr>
          <a:xfrm>
            <a:off x="2822223" y="1698825"/>
            <a:ext cx="800219" cy="338554"/>
          </a:xfrm>
          <a:prstGeom prst="rect">
            <a:avLst/>
          </a:prstGeom>
          <a:noFill/>
          <a:ln w="28575">
            <a:noFill/>
          </a:ln>
        </p:spPr>
        <p:txBody>
          <a:bodyPr wrap="none" rtlCol="0">
            <a:spAutoFit/>
          </a:bodyPr>
          <a:lstStyle/>
          <a:p>
            <a:pPr algn="ctr"/>
            <a:r>
              <a:rPr lang="zh-CN" altLang="en-US" sz="1600" b="1">
                <a:latin typeface="+mn-ea"/>
              </a:rPr>
              <a:t>有效位</a:t>
            </a:r>
            <a:endParaRPr lang="zh-CN" altLang="en-US" sz="1600" b="1" dirty="0">
              <a:latin typeface="+mn-ea"/>
            </a:endParaRPr>
          </a:p>
        </p:txBody>
      </p:sp>
      <p:sp>
        <p:nvSpPr>
          <p:cNvPr id="52" name="文本框 51"/>
          <p:cNvSpPr txBox="1"/>
          <p:nvPr/>
        </p:nvSpPr>
        <p:spPr>
          <a:xfrm>
            <a:off x="3529124" y="1698825"/>
            <a:ext cx="1654620" cy="338554"/>
          </a:xfrm>
          <a:prstGeom prst="rect">
            <a:avLst/>
          </a:prstGeom>
          <a:noFill/>
          <a:ln w="28575">
            <a:noFill/>
          </a:ln>
        </p:spPr>
        <p:txBody>
          <a:bodyPr wrap="none" rtlCol="0">
            <a:spAutoFit/>
          </a:bodyPr>
          <a:lstStyle/>
          <a:p>
            <a:pPr algn="ctr"/>
            <a:r>
              <a:rPr lang="en-US" altLang="zh-CN" sz="1600" b="1">
                <a:latin typeface="+mn-ea"/>
              </a:rPr>
              <a:t>PPN</a:t>
            </a:r>
            <a:r>
              <a:rPr lang="zh-CN" altLang="en-US" sz="1600" b="1">
                <a:latin typeface="+mn-ea"/>
              </a:rPr>
              <a:t>或磁盘地址</a:t>
            </a:r>
            <a:endParaRPr lang="zh-CN" altLang="en-US" sz="1600" b="1" dirty="0">
              <a:latin typeface="+mn-ea"/>
            </a:endParaRPr>
          </a:p>
        </p:txBody>
      </p:sp>
      <p:sp>
        <p:nvSpPr>
          <p:cNvPr id="53" name="矩形 52"/>
          <p:cNvSpPr/>
          <p:nvPr/>
        </p:nvSpPr>
        <p:spPr>
          <a:xfrm>
            <a:off x="7330440" y="176299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4" name="矩形 53"/>
          <p:cNvSpPr/>
          <p:nvPr/>
        </p:nvSpPr>
        <p:spPr>
          <a:xfrm>
            <a:off x="7330440" y="1915025"/>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5" name="矩形 54"/>
          <p:cNvSpPr/>
          <p:nvPr/>
        </p:nvSpPr>
        <p:spPr>
          <a:xfrm>
            <a:off x="7330440" y="206705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3" name="组合 2"/>
          <p:cNvGrpSpPr/>
          <p:nvPr/>
        </p:nvGrpSpPr>
        <p:grpSpPr>
          <a:xfrm>
            <a:off x="8992185" y="3190686"/>
            <a:ext cx="757447" cy="653060"/>
            <a:chOff x="8992185" y="3190686"/>
            <a:chExt cx="757447" cy="653060"/>
          </a:xfrm>
        </p:grpSpPr>
        <p:sp>
          <p:nvSpPr>
            <p:cNvPr id="47" name="文本框 46"/>
            <p:cNvSpPr txBox="1"/>
            <p:nvPr/>
          </p:nvSpPr>
          <p:spPr>
            <a:xfrm>
              <a:off x="9154597" y="3192652"/>
              <a:ext cx="595035" cy="584775"/>
            </a:xfrm>
            <a:prstGeom prst="rect">
              <a:avLst/>
            </a:prstGeom>
            <a:noFill/>
            <a:ln w="28575">
              <a:noFill/>
            </a:ln>
          </p:spPr>
          <p:txBody>
            <a:bodyPr wrap="none" rtlCol="0">
              <a:spAutoFit/>
            </a:bodyPr>
            <a:lstStyle/>
            <a:p>
              <a:pPr algn="ctr"/>
              <a:r>
                <a:rPr lang="zh-CN" altLang="en-US" sz="1600" b="1" dirty="0">
                  <a:solidFill>
                    <a:srgbClr val="1387B7"/>
                  </a:solidFill>
                  <a:latin typeface="+mn-ea"/>
                </a:rPr>
                <a:t>交换</a:t>
              </a:r>
              <a:endParaRPr lang="en-US" altLang="zh-CN" sz="1600" b="1" dirty="0">
                <a:solidFill>
                  <a:srgbClr val="1387B7"/>
                </a:solidFill>
                <a:latin typeface="+mn-ea"/>
              </a:endParaRPr>
            </a:p>
            <a:p>
              <a:pPr algn="ctr"/>
              <a:r>
                <a:rPr lang="zh-CN" altLang="en-US" sz="1600" b="1" dirty="0">
                  <a:solidFill>
                    <a:srgbClr val="1387B7"/>
                  </a:solidFill>
                  <a:latin typeface="+mn-ea"/>
                </a:rPr>
                <a:t>分区</a:t>
              </a:r>
              <a:endParaRPr lang="en-US" altLang="zh-CN" sz="1600" b="1" dirty="0">
                <a:solidFill>
                  <a:srgbClr val="1387B7"/>
                </a:solidFill>
                <a:latin typeface="+mn-ea"/>
              </a:endParaRPr>
            </a:p>
          </p:txBody>
        </p:sp>
        <p:sp>
          <p:nvSpPr>
            <p:cNvPr id="67" name="右大括号 66"/>
            <p:cNvSpPr/>
            <p:nvPr/>
          </p:nvSpPr>
          <p:spPr>
            <a:xfrm>
              <a:off x="8992185" y="3190686"/>
              <a:ext cx="100380" cy="653060"/>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2" name="组合 1"/>
          <p:cNvGrpSpPr/>
          <p:nvPr/>
        </p:nvGrpSpPr>
        <p:grpSpPr>
          <a:xfrm>
            <a:off x="9671107" y="1603109"/>
            <a:ext cx="944285" cy="3623953"/>
            <a:chOff x="9671107" y="1603109"/>
            <a:chExt cx="944285" cy="3623953"/>
          </a:xfrm>
        </p:grpSpPr>
        <p:sp>
          <p:nvSpPr>
            <p:cNvPr id="49" name="右大括号 48"/>
            <p:cNvSpPr/>
            <p:nvPr/>
          </p:nvSpPr>
          <p:spPr>
            <a:xfrm>
              <a:off x="9671107" y="1603109"/>
              <a:ext cx="253274" cy="3623953"/>
            </a:xfrm>
            <a:prstGeom prst="rightBrace">
              <a:avLst>
                <a:gd name="adj1" fmla="val 26904"/>
                <a:gd name="adj2" fmla="val 48033"/>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70" name="文本框 69"/>
            <p:cNvSpPr txBox="1"/>
            <p:nvPr/>
          </p:nvSpPr>
          <p:spPr>
            <a:xfrm>
              <a:off x="9876728" y="3051705"/>
              <a:ext cx="738664" cy="584775"/>
            </a:xfrm>
            <a:prstGeom prst="rect">
              <a:avLst/>
            </a:prstGeom>
            <a:noFill/>
            <a:ln w="28575">
              <a:noFill/>
            </a:ln>
          </p:spPr>
          <p:txBody>
            <a:bodyPr vert="horz" wrap="square" rtlCol="0">
              <a:spAutoFit/>
            </a:bodyPr>
            <a:lstStyle/>
            <a:p>
              <a:pPr algn="ctr"/>
              <a:r>
                <a:rPr lang="zh-CN" altLang="en-US" sz="1600" b="1">
                  <a:latin typeface="+mn-ea"/>
                </a:rPr>
                <a:t>虚拟空间</a:t>
              </a:r>
              <a:endParaRPr lang="en-US" altLang="zh-CN" sz="1600" b="1">
                <a:latin typeface="+mn-ea"/>
              </a:endParaRPr>
            </a:p>
          </p:txBody>
        </p:sp>
      </p:grpSp>
      <p:sp>
        <p:nvSpPr>
          <p:cNvPr id="71" name="矩形 70"/>
          <p:cNvSpPr/>
          <p:nvPr/>
        </p:nvSpPr>
        <p:spPr>
          <a:xfrm rot="636307">
            <a:off x="5772011" y="4200474"/>
            <a:ext cx="1005403" cy="338554"/>
          </a:xfrm>
          <a:prstGeom prst="rect">
            <a:avLst/>
          </a:prstGeom>
        </p:spPr>
        <p:txBody>
          <a:bodyPr wrap="none">
            <a:spAutoFit/>
          </a:bodyPr>
          <a:lstStyle/>
          <a:p>
            <a:pPr algn="ctr"/>
            <a:r>
              <a:rPr lang="zh-CN" altLang="en-US" sz="1600" b="1">
                <a:latin typeface="+mn-ea"/>
              </a:rPr>
              <a:t>磁盘地址</a:t>
            </a:r>
            <a:endParaRPr lang="zh-CN" altLang="en-US" sz="1600" b="1" dirty="0">
              <a:latin typeface="+mn-ea"/>
            </a:endParaRPr>
          </a:p>
        </p:txBody>
      </p:sp>
      <p:sp>
        <p:nvSpPr>
          <p:cNvPr id="72" name="矩形 71"/>
          <p:cNvSpPr/>
          <p:nvPr/>
        </p:nvSpPr>
        <p:spPr>
          <a:xfrm rot="20676257">
            <a:off x="5833749" y="1709317"/>
            <a:ext cx="628698" cy="338554"/>
          </a:xfrm>
          <a:prstGeom prst="rect">
            <a:avLst/>
          </a:prstGeom>
        </p:spPr>
        <p:txBody>
          <a:bodyPr wrap="none">
            <a:spAutoFit/>
          </a:bodyPr>
          <a:lstStyle/>
          <a:p>
            <a:r>
              <a:rPr lang="en-US" altLang="zh-CN" sz="1600" b="1">
                <a:latin typeface="+mn-ea"/>
              </a:rPr>
              <a:t>PPN</a:t>
            </a:r>
            <a:endParaRPr lang="zh-CN" altLang="en-US" sz="1600" b="1">
              <a:latin typeface="+mn-ea"/>
            </a:endParaRPr>
          </a:p>
        </p:txBody>
      </p:sp>
      <p:sp>
        <p:nvSpPr>
          <p:cNvPr id="73" name="文本框 72"/>
          <p:cNvSpPr txBox="1"/>
          <p:nvPr/>
        </p:nvSpPr>
        <p:spPr>
          <a:xfrm>
            <a:off x="9154597" y="1691582"/>
            <a:ext cx="595035" cy="338554"/>
          </a:xfrm>
          <a:prstGeom prst="rect">
            <a:avLst/>
          </a:prstGeom>
          <a:noFill/>
          <a:ln w="28575">
            <a:noFill/>
          </a:ln>
        </p:spPr>
        <p:txBody>
          <a:bodyPr wrap="none" rtlCol="0">
            <a:spAutoFit/>
          </a:bodyPr>
          <a:lstStyle/>
          <a:p>
            <a:pPr algn="ctr"/>
            <a:r>
              <a:rPr lang="zh-CN" altLang="en-US" sz="1600" b="1">
                <a:latin typeface="+mn-ea"/>
              </a:rPr>
              <a:t>主存</a:t>
            </a:r>
            <a:endParaRPr lang="en-US" altLang="zh-CN" sz="1600" b="1">
              <a:latin typeface="+mn-ea"/>
            </a:endParaRPr>
          </a:p>
        </p:txBody>
      </p:sp>
      <p:sp>
        <p:nvSpPr>
          <p:cNvPr id="74" name="右大括号 73"/>
          <p:cNvSpPr/>
          <p:nvPr/>
        </p:nvSpPr>
        <p:spPr>
          <a:xfrm>
            <a:off x="9017327" y="1610385"/>
            <a:ext cx="111622" cy="61877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75" name="直接箭头连接符 74"/>
          <p:cNvCxnSpPr>
            <a:endCxn id="54" idx="1"/>
          </p:cNvCxnSpPr>
          <p:nvPr/>
        </p:nvCxnSpPr>
        <p:spPr>
          <a:xfrm flipV="1">
            <a:off x="4326890" y="1996077"/>
            <a:ext cx="3003550" cy="2147290"/>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矩形 75"/>
          <p:cNvSpPr/>
          <p:nvPr/>
        </p:nvSpPr>
        <p:spPr>
          <a:xfrm>
            <a:off x="7914279" y="1535591"/>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77" name="矩形 76"/>
          <p:cNvSpPr/>
          <p:nvPr/>
        </p:nvSpPr>
        <p:spPr>
          <a:xfrm>
            <a:off x="7914279" y="1689037"/>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78" name="矩形 77"/>
          <p:cNvSpPr/>
          <p:nvPr/>
        </p:nvSpPr>
        <p:spPr>
          <a:xfrm>
            <a:off x="7914279" y="1842483"/>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grpSp>
        <p:nvGrpSpPr>
          <p:cNvPr id="4" name="组合 3"/>
          <p:cNvGrpSpPr/>
          <p:nvPr/>
        </p:nvGrpSpPr>
        <p:grpSpPr>
          <a:xfrm>
            <a:off x="7914279" y="3918656"/>
            <a:ext cx="1835354" cy="1242369"/>
            <a:chOff x="7914279" y="3918656"/>
            <a:chExt cx="1835354" cy="1242369"/>
          </a:xfrm>
        </p:grpSpPr>
        <p:sp>
          <p:nvSpPr>
            <p:cNvPr id="68" name="右大括号 67"/>
            <p:cNvSpPr/>
            <p:nvPr/>
          </p:nvSpPr>
          <p:spPr>
            <a:xfrm>
              <a:off x="8992185" y="3989555"/>
              <a:ext cx="100380" cy="113680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69" name="文本框 68"/>
            <p:cNvSpPr txBox="1"/>
            <p:nvPr/>
          </p:nvSpPr>
          <p:spPr>
            <a:xfrm>
              <a:off x="9154598" y="4291911"/>
              <a:ext cx="595035" cy="584775"/>
            </a:xfrm>
            <a:prstGeom prst="rect">
              <a:avLst/>
            </a:prstGeom>
            <a:noFill/>
            <a:ln w="28575">
              <a:noFill/>
            </a:ln>
          </p:spPr>
          <p:txBody>
            <a:bodyPr wrap="none" rtlCol="0">
              <a:spAutoFit/>
            </a:bodyPr>
            <a:lstStyle/>
            <a:p>
              <a:pPr algn="ctr"/>
              <a:r>
                <a:rPr lang="zh-CN" altLang="en-US" sz="1600" b="1">
                  <a:latin typeface="+mn-ea"/>
                </a:rPr>
                <a:t>数据</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79" name="矩形 78"/>
            <p:cNvSpPr/>
            <p:nvPr/>
          </p:nvSpPr>
          <p:spPr>
            <a:xfrm>
              <a:off x="7914279" y="391865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80" name="矩形 79"/>
            <p:cNvSpPr/>
            <p:nvPr/>
          </p:nvSpPr>
          <p:spPr>
            <a:xfrm>
              <a:off x="7914279" y="407972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81" name="矩形 80"/>
            <p:cNvSpPr/>
            <p:nvPr/>
          </p:nvSpPr>
          <p:spPr>
            <a:xfrm>
              <a:off x="7914279" y="4240788"/>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vp3</a:t>
              </a:r>
              <a:endParaRPr lang="zh-CN" altLang="en-US" sz="1200" b="1">
                <a:latin typeface="+mn-ea"/>
                <a:cs typeface="Times New Roman" panose="02020603050405020304" pitchFamily="18" charset="0"/>
              </a:endParaRPr>
            </a:p>
          </p:txBody>
        </p:sp>
        <p:sp>
          <p:nvSpPr>
            <p:cNvPr id="82" name="矩形 81"/>
            <p:cNvSpPr/>
            <p:nvPr/>
          </p:nvSpPr>
          <p:spPr>
            <a:xfrm>
              <a:off x="7914279" y="440185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vp4</a:t>
              </a:r>
              <a:endParaRPr lang="zh-CN" altLang="en-US" sz="1200" b="1">
                <a:latin typeface="+mn-ea"/>
                <a:cs typeface="Times New Roman" panose="02020603050405020304" pitchFamily="18" charset="0"/>
              </a:endParaRPr>
            </a:p>
          </p:txBody>
        </p:sp>
        <p:sp>
          <p:nvSpPr>
            <p:cNvPr id="83" name="矩形 82"/>
            <p:cNvSpPr/>
            <p:nvPr/>
          </p:nvSpPr>
          <p:spPr>
            <a:xfrm>
              <a:off x="7914279" y="457636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sp>
          <p:nvSpPr>
            <p:cNvPr id="84" name="矩形 83"/>
            <p:cNvSpPr/>
            <p:nvPr/>
          </p:nvSpPr>
          <p:spPr>
            <a:xfrm>
              <a:off x="7914279" y="473019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vp6</a:t>
              </a:r>
              <a:endParaRPr lang="zh-CN" altLang="en-US" sz="1200" b="1">
                <a:latin typeface="+mn-ea"/>
                <a:cs typeface="Times New Roman" panose="02020603050405020304" pitchFamily="18" charset="0"/>
              </a:endParaRPr>
            </a:p>
          </p:txBody>
        </p:sp>
        <p:sp>
          <p:nvSpPr>
            <p:cNvPr id="85" name="矩形 84"/>
            <p:cNvSpPr/>
            <p:nvPr/>
          </p:nvSpPr>
          <p:spPr>
            <a:xfrm>
              <a:off x="7914279" y="488402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vp7</a:t>
              </a:r>
              <a:endParaRPr lang="zh-CN" altLang="en-US" sz="1200" b="1">
                <a:latin typeface="+mn-ea"/>
                <a:cs typeface="Times New Roman" panose="02020603050405020304" pitchFamily="18" charset="0"/>
              </a:endParaRPr>
            </a:p>
          </p:txBody>
        </p:sp>
      </p:grpSp>
      <p:sp>
        <p:nvSpPr>
          <p:cNvPr id="87" name="矩形 86"/>
          <p:cNvSpPr/>
          <p:nvPr/>
        </p:nvSpPr>
        <p:spPr>
          <a:xfrm>
            <a:off x="7330440" y="3190686"/>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8" name="矩形 87"/>
          <p:cNvSpPr/>
          <p:nvPr/>
        </p:nvSpPr>
        <p:spPr>
          <a:xfrm>
            <a:off x="7330440" y="335278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9" name="矩形 88"/>
          <p:cNvSpPr/>
          <p:nvPr/>
        </p:nvSpPr>
        <p:spPr>
          <a:xfrm>
            <a:off x="7330440" y="3513708"/>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0" name="矩形 89"/>
          <p:cNvSpPr/>
          <p:nvPr/>
        </p:nvSpPr>
        <p:spPr>
          <a:xfrm>
            <a:off x="7330440" y="3676880"/>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6" name="文本框 85"/>
          <p:cNvSpPr txBox="1"/>
          <p:nvPr/>
        </p:nvSpPr>
        <p:spPr>
          <a:xfrm>
            <a:off x="3329951" y="4333356"/>
            <a:ext cx="1620957" cy="584775"/>
          </a:xfrm>
          <a:prstGeom prst="rect">
            <a:avLst/>
          </a:prstGeom>
          <a:noFill/>
          <a:ln w="28575">
            <a:noFill/>
          </a:ln>
        </p:spPr>
        <p:txBody>
          <a:bodyPr wrap="none" rtlCol="0">
            <a:spAutoFit/>
          </a:bodyPr>
          <a:lstStyle/>
          <a:p>
            <a:pPr algn="ctr"/>
            <a:r>
              <a:rPr lang="zh-CN" altLang="en-US" sz="1600" b="1" dirty="0">
                <a:latin typeface="+mn-ea"/>
              </a:rPr>
              <a:t>常驻内存的页表</a:t>
            </a:r>
            <a:endParaRPr lang="en-US" altLang="zh-CN" sz="1600" b="1" dirty="0">
              <a:latin typeface="+mn-ea"/>
            </a:endParaRPr>
          </a:p>
          <a:p>
            <a:pPr algn="ctr"/>
            <a:r>
              <a:rPr lang="en-US" altLang="zh-CN" sz="1600" b="1" dirty="0">
                <a:latin typeface="+mn-ea"/>
              </a:rPr>
              <a:t>DRAM</a:t>
            </a:r>
            <a:endParaRPr lang="zh-CN" altLang="en-US" sz="16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endParaRPr lang="zh-CN" altLang="en-US" dirty="0"/>
          </a:p>
        </p:txBody>
      </p:sp>
      <p:grpSp>
        <p:nvGrpSpPr>
          <p:cNvPr id="4" name="组合 3"/>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ln>
          </p:spPr>
          <p:txBody>
            <a:bodyPr wrap="none" anchor="ctr" anchorCtr="1"/>
            <a:lstStyle/>
            <a:p>
              <a:pPr algn="ctr"/>
              <a:r>
                <a:rPr lang="zh-CN" altLang="en-US" sz="2400" b="1" dirty="0">
                  <a:ea typeface="宋体" panose="02010600030101010101" pitchFamily="2" charset="-122"/>
                </a:rPr>
                <a:t>＋</a:t>
              </a:r>
              <a:endParaRPr lang="zh-CN" altLang="en-US" sz="2400" b="1" dirty="0">
                <a:ea typeface="宋体" panose="02010600030101010101" pitchFamily="2" charset="-122"/>
              </a:endParaRPr>
            </a:p>
          </p:txBody>
        </p:sp>
        <p:grpSp>
          <p:nvGrpSpPr>
            <p:cNvPr id="3" name="组合 2"/>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endParaRPr lang="zh-CN" altLang="en-US" b="1" dirty="0">
                <a:latin typeface="微软雅黑" panose="020B0503020204020204" pitchFamily="34" charset="-122"/>
                <a:ea typeface="微软雅黑" panose="020B0503020204020204" pitchFamily="34" charset="-122"/>
              </a:endParaRP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ln>
          </p:spPr>
          <p:txBody>
            <a:bodyPr anchor="ctr" anchorCtr="1">
              <a:spAutoFit/>
            </a:bodyPr>
            <a:lstStyle/>
            <a:p>
              <a:pPr algn="ctr"/>
              <a:r>
                <a:rPr lang="zh-CN" altLang="en-US" b="1" dirty="0">
                  <a:latin typeface="+mn-ea"/>
                </a:rPr>
                <a:t>主存页面号</a:t>
              </a:r>
              <a:endParaRPr lang="zh-CN" altLang="en-US" b="1" dirty="0">
                <a:latin typeface="+mn-ea"/>
              </a:endParaRP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56</a:t>
                </a:r>
                <a:endParaRPr lang="en-US" altLang="zh-CN">
                  <a:solidFill>
                    <a:srgbClr val="003300"/>
                  </a:solidFill>
                  <a:ea typeface="宋体" panose="02010600030101010101" pitchFamily="2" charset="-122"/>
                </a:endParaRP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445</a:t>
                </a:r>
                <a:endParaRPr lang="en-US" altLang="zh-CN">
                  <a:solidFill>
                    <a:srgbClr val="003300"/>
                  </a:solidFill>
                  <a:ea typeface="宋体" panose="02010600030101010101" pitchFamily="2" charset="-122"/>
                </a:endParaRP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anose="02010600030101010101"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anose="02010600030101010101" pitchFamily="2" charset="-122"/>
                  </a:rPr>
                  <a:t>666</a:t>
                </a:r>
                <a:endParaRPr lang="zh-CN" altLang="zh-CN" dirty="0">
                  <a:solidFill>
                    <a:srgbClr val="FF0000"/>
                  </a:solidFill>
                  <a:ea typeface="宋体" panose="02010600030101010101"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anose="02010600030101010101"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ln>
          </p:spPr>
          <p:txBody>
            <a:bodyPr wrap="square" anchor="ctr" anchorCtr="1">
              <a:spAutoFit/>
            </a:bodyPr>
            <a:lstStyle/>
            <a:p>
              <a:pPr algn="ctr"/>
              <a:r>
                <a:rPr lang="en-US" altLang="zh-CN" b="1" dirty="0">
                  <a:ea typeface="宋体" panose="02010600030101010101" pitchFamily="2" charset="-122"/>
                </a:rPr>
                <a:t>V</a:t>
              </a:r>
              <a:endParaRPr lang="zh-CN" altLang="en-US" b="1" dirty="0">
                <a:ea typeface="宋体" panose="02010600030101010101" pitchFamily="2" charset="-122"/>
              </a:endParaRPr>
            </a:p>
          </p:txBody>
        </p:sp>
      </p:grpSp>
      <p:grpSp>
        <p:nvGrpSpPr>
          <p:cNvPr id="8" name="组合 7"/>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endParaRPr lang="en-US" altLang="zh-CN" b="1" dirty="0">
                <a:latin typeface="+mj-ea"/>
                <a:ea typeface="+mj-ea"/>
              </a:endParaRPr>
            </a:p>
            <a:p>
              <a:pPr algn="ctr"/>
              <a:r>
                <a:rPr lang="zh-CN" altLang="en-US" b="1" dirty="0">
                  <a:latin typeface="+mj-ea"/>
                  <a:ea typeface="+mj-ea"/>
                </a:rPr>
                <a:t>页表项地址</a:t>
              </a:r>
              <a:endParaRPr lang="zh-CN" altLang="en-US" b="1" dirty="0">
                <a:latin typeface="+mj-ea"/>
                <a:ea typeface="+mj-ea"/>
              </a:endParaRP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endParaRPr lang="zh-CN" altLang="en-US" b="1" dirty="0">
                  <a:solidFill>
                    <a:schemeClr val="bg1"/>
                  </a:solidFill>
                  <a:latin typeface="+mn-ea"/>
                </a:endParaRP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endParaRPr lang="zh-CN" altLang="en-US" b="1" dirty="0">
                  <a:solidFill>
                    <a:schemeClr val="bg1"/>
                  </a:solidFill>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4.6.2 </a:t>
            </a:r>
            <a:r>
              <a:rPr lang="zh-CN" altLang="en-US" b="1" dirty="0">
                <a:solidFill>
                  <a:srgbClr val="C00000"/>
                </a:solidFill>
                <a:effectLst>
                  <a:outerShdw blurRad="38100" dist="38100" dir="2700000" algn="tl">
                    <a:srgbClr val="000000">
                      <a:alpha val="43137"/>
                    </a:srgbClr>
                  </a:outerShdw>
                </a:effectLst>
                <a:latin typeface="+mn-lt"/>
              </a:rPr>
              <a:t>虚拟存储器地址映射与变换</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四、存储系统</a:t>
            </a:r>
            <a:endParaRPr lang="zh-CN" altLang="en-US" sz="44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Picture 19" descr="MCj02157180000[1]"/>
          <p:cNvPicPr>
            <a:picLocks noChangeAspect="1" noChangeArrowheads="1"/>
          </p:cNvPicPr>
          <p:nvPr/>
        </p:nvPicPr>
        <p:blipFill>
          <a:blip r:embed="rId5" cstate="print"/>
          <a:srcRect/>
          <a:stretch>
            <a:fillRect/>
          </a:stretch>
        </p:blipFill>
        <p:spPr bwMode="auto">
          <a:xfrm>
            <a:off x="9369794" y="4178512"/>
            <a:ext cx="1818502" cy="1694711"/>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endParaRPr lang="zh-CN" altLang="en-US" dirty="0"/>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endParaRPr lang="zh-CN" altLang="en-US" dirty="0"/>
          </a:p>
          <a:p>
            <a:pPr>
              <a:lnSpc>
                <a:spcPct val="150000"/>
              </a:lnSpc>
              <a:buClr>
                <a:srgbClr val="FFC000"/>
              </a:buClr>
              <a:buFont typeface="Wingdings" panose="05000000000000000000" pitchFamily="2" charset="2"/>
              <a:buChar char="n"/>
            </a:pPr>
            <a:r>
              <a:rPr lang="zh-CN" altLang="en-US" dirty="0"/>
              <a:t> </a:t>
            </a:r>
            <a:r>
              <a:rPr lang="zh-CN" altLang="en-US" b="1" dirty="0">
                <a:solidFill>
                  <a:srgbClr val="1387B7"/>
                </a:solidFill>
              </a:rPr>
              <a:t>截止状态</a:t>
            </a:r>
            <a:endParaRPr lang="zh-CN" altLang="en-US" b="1" dirty="0">
              <a:solidFill>
                <a:srgbClr val="1387B7"/>
              </a:solidFill>
            </a:endParaRPr>
          </a:p>
          <a:p>
            <a:pPr>
              <a:lnSpc>
                <a:spcPct val="150000"/>
              </a:lnSpc>
              <a:buClr>
                <a:srgbClr val="FFC000"/>
              </a:buClr>
              <a:buFont typeface="Wingdings" panose="05000000000000000000" pitchFamily="2" charset="2"/>
              <a:buChar char="n"/>
            </a:pPr>
            <a:r>
              <a:rPr lang="zh-CN" altLang="en-US" b="1" dirty="0">
                <a:solidFill>
                  <a:srgbClr val="1387B7"/>
                </a:solidFill>
              </a:rPr>
              <a:t> 导通状态</a:t>
            </a:r>
            <a:endParaRPr lang="zh-CN" altLang="en-US" sz="2400" b="1" dirty="0">
              <a:solidFill>
                <a:srgbClr val="1387B7"/>
              </a:solidFill>
            </a:endParaRPr>
          </a:p>
        </p:txBody>
      </p:sp>
      <p:sp>
        <p:nvSpPr>
          <p:cNvPr id="5" name="Oval 26"/>
          <p:cNvSpPr>
            <a:spLocks noChangeArrowheads="1"/>
          </p:cNvSpPr>
          <p:nvPr/>
        </p:nvSpPr>
        <p:spPr bwMode="auto">
          <a:xfrm>
            <a:off x="3458062" y="2360904"/>
            <a:ext cx="3022600" cy="3086100"/>
          </a:xfrm>
          <a:prstGeom prst="ellipse">
            <a:avLst/>
          </a:prstGeom>
          <a:noFill/>
          <a:ln w="9525" algn="ctr">
            <a:noFill/>
            <a:round/>
          </a:ln>
        </p:spPr>
        <p:txBody>
          <a:bodyPr wrap="none" anchor="ctr"/>
          <a:lstStyle/>
          <a:p>
            <a:pPr algn="r"/>
            <a:endParaRPr lang="zh-CN" altLang="zh-CN"/>
          </a:p>
        </p:txBody>
      </p:sp>
      <p:grpSp>
        <p:nvGrpSpPr>
          <p:cNvPr id="6" name="Group 6"/>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ln>
          </p:spPr>
          <p:txBody>
            <a:bodyPr lIns="12700" tIns="12700" rIns="12700" bIns="12700"/>
            <a:lstStyle/>
            <a:p>
              <a:pPr algn="just"/>
              <a:r>
                <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5" name="Rectangle 21"/>
            <p:cNvSpPr>
              <a:spLocks noChangeArrowheads="1"/>
            </p:cNvSpPr>
            <p:nvPr/>
          </p:nvSpPr>
          <p:spPr bwMode="auto">
            <a:xfrm>
              <a:off x="2208" y="3040"/>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E</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6" name="Rectangle 22"/>
            <p:cNvSpPr>
              <a:spLocks noChangeArrowheads="1"/>
            </p:cNvSpPr>
            <p:nvPr/>
          </p:nvSpPr>
          <p:spPr bwMode="auto">
            <a:xfrm>
              <a:off x="1920" y="2112"/>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panose="02010600030101010101" pitchFamily="2"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a:t>层次性结构</a:t>
            </a:r>
            <a:endParaRPr lang="zh-CN" altLang="en-US"/>
          </a:p>
        </p:txBody>
      </p:sp>
      <p:grpSp>
        <p:nvGrpSpPr>
          <p:cNvPr id="28" name="组合 27"/>
          <p:cNvGrpSpPr/>
          <p:nvPr/>
        </p:nvGrpSpPr>
        <p:grpSpPr>
          <a:xfrm>
            <a:off x="7526734" y="4361083"/>
            <a:ext cx="4250901" cy="451006"/>
            <a:chOff x="695663" y="4732302"/>
            <a:chExt cx="1390768" cy="451006"/>
          </a:xfrm>
        </p:grpSpPr>
        <p:sp>
          <p:nvSpPr>
            <p:cNvPr id="29" name="矩形 28"/>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endParaRPr lang="zh-CN" altLang="en-US" sz="2000" b="1" dirty="0">
                <a:solidFill>
                  <a:schemeClr val="bg1"/>
                </a:solidFill>
                <a:latin typeface="+mn-ea"/>
              </a:endParaRPr>
            </a:p>
          </p:txBody>
        </p:sp>
      </p:grpSp>
      <p:cxnSp>
        <p:nvCxnSpPr>
          <p:cNvPr id="31" name="Line 263"/>
          <p:cNvCxnSpPr/>
          <p:nvPr/>
        </p:nvCxnSpPr>
        <p:spPr bwMode="auto">
          <a:xfrm>
            <a:off x="5460664" y="2523551"/>
            <a:ext cx="0" cy="53652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3609639" y="1109089"/>
            <a:ext cx="2503488" cy="469900"/>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3600115" y="3077590"/>
            <a:ext cx="2505075" cy="466725"/>
          </a:xfrm>
          <a:prstGeom prst="rect">
            <a:avLst/>
          </a:prstGeom>
          <a:solidFill>
            <a:srgbClr val="FFFF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3595353" y="4106290"/>
            <a:ext cx="2505075" cy="509587"/>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endParaRPr lang="zh-CN" altLang="en-US" sz="1600" b="1" kern="100" dirty="0">
              <a:latin typeface="+mj-ea"/>
              <a:ea typeface="+mj-ea"/>
            </a:endParaRPr>
          </a:p>
        </p:txBody>
      </p:sp>
      <p:sp>
        <p:nvSpPr>
          <p:cNvPr id="35" name="Rectangle 258"/>
          <p:cNvSpPr>
            <a:spLocks noChangeArrowheads="1"/>
          </p:cNvSpPr>
          <p:nvPr/>
        </p:nvSpPr>
        <p:spPr bwMode="auto">
          <a:xfrm>
            <a:off x="3568365" y="5134990"/>
            <a:ext cx="2505075" cy="511175"/>
          </a:xfrm>
          <a:prstGeom prst="rect">
            <a:avLst/>
          </a:prstGeom>
          <a:solidFill>
            <a:srgbClr val="149C99"/>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endParaRPr lang="zh-CN" altLang="en-US" sz="1600" b="1" kern="100" dirty="0">
              <a:solidFill>
                <a:schemeClr val="bg1"/>
              </a:solidFill>
              <a:latin typeface="+mj-ea"/>
              <a:ea typeface="+mj-ea"/>
            </a:endParaRPr>
          </a:p>
        </p:txBody>
      </p:sp>
      <p:grpSp>
        <p:nvGrpSpPr>
          <p:cNvPr id="36" name="Group 259"/>
          <p:cNvGrpSpPr/>
          <p:nvPr/>
        </p:nvGrpSpPr>
        <p:grpSpPr bwMode="auto">
          <a:xfrm>
            <a:off x="4860590" y="2021902"/>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defPPr>
                <a:defRPr lang="zh-CN"/>
              </a:defPPr>
              <a:lvl1pPr algn="ctr">
                <a:spcAft>
                  <a:spcPts val="0"/>
                </a:spcAft>
                <a:defRPr sz="1600" i="0" kern="100">
                  <a:latin typeface="Times New Roman" panose="02020603050405020304"/>
                  <a:ea typeface="宋体" panose="02010600030101010101" pitchFamily="2" charset="-122"/>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5460664" y="1580577"/>
            <a:ext cx="0" cy="420239"/>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5453552" y="3550664"/>
            <a:ext cx="0" cy="541502"/>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4812964" y="4625401"/>
            <a:ext cx="0" cy="490538"/>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5001878" y="4714301"/>
            <a:ext cx="1158875" cy="312738"/>
          </a:xfrm>
          <a:prstGeom prst="rect">
            <a:avLst/>
          </a:prstGeom>
          <a:noFill/>
          <a:ln w="9525">
            <a:noFill/>
            <a:miter lim="800000"/>
          </a:ln>
        </p:spPr>
        <p:txBody>
          <a:bodyPr/>
          <a:lstStyle/>
          <a:p>
            <a:pPr algn="ctr"/>
            <a:r>
              <a:rPr lang="en-US" altLang="zh-CN" sz="1400" b="1">
                <a:latin typeface="+mj-ea"/>
                <a:ea typeface="+mj-ea"/>
              </a:rPr>
              <a:t>DMA</a:t>
            </a:r>
            <a:r>
              <a:rPr lang="zh-CN" altLang="en-US" sz="1400" b="1">
                <a:latin typeface="+mj-ea"/>
                <a:ea typeface="+mj-ea"/>
              </a:rPr>
              <a:t>传送</a:t>
            </a:r>
            <a:endParaRPr lang="zh-CN" altLang="en-US" sz="1400" b="1">
              <a:latin typeface="+mj-ea"/>
              <a:ea typeface="+mj-ea"/>
            </a:endParaRPr>
          </a:p>
        </p:txBody>
      </p:sp>
      <p:sp>
        <p:nvSpPr>
          <p:cNvPr id="43" name="Text Box 267"/>
          <p:cNvSpPr txBox="1">
            <a:spLocks noChangeArrowheads="1"/>
          </p:cNvSpPr>
          <p:nvPr/>
        </p:nvSpPr>
        <p:spPr bwMode="auto">
          <a:xfrm>
            <a:off x="5478127" y="3655440"/>
            <a:ext cx="1041400" cy="301625"/>
          </a:xfrm>
          <a:prstGeom prst="rect">
            <a:avLst/>
          </a:prstGeom>
          <a:noFill/>
          <a:ln w="9525">
            <a:noFill/>
            <a:miter lim="800000"/>
          </a:ln>
        </p:spPr>
        <p:txBody>
          <a:bodyPr/>
          <a:lstStyle/>
          <a:p>
            <a:pPr algn="ctr"/>
            <a:r>
              <a:rPr lang="zh-CN" altLang="en-US" sz="1400" b="1">
                <a:latin typeface="+mj-ea"/>
                <a:ea typeface="+mj-ea"/>
              </a:rPr>
              <a:t>物理地址</a:t>
            </a:r>
            <a:endParaRPr lang="zh-CN" altLang="en-US" sz="1400" b="1">
              <a:latin typeface="+mj-ea"/>
              <a:ea typeface="+mj-ea"/>
            </a:endParaRPr>
          </a:p>
        </p:txBody>
      </p:sp>
      <p:sp>
        <p:nvSpPr>
          <p:cNvPr id="44" name="Text Box 268"/>
          <p:cNvSpPr txBox="1">
            <a:spLocks noChangeArrowheads="1"/>
          </p:cNvSpPr>
          <p:nvPr/>
        </p:nvSpPr>
        <p:spPr bwMode="auto">
          <a:xfrm>
            <a:off x="5543215" y="2648964"/>
            <a:ext cx="976313" cy="303212"/>
          </a:xfrm>
          <a:prstGeom prst="rect">
            <a:avLst/>
          </a:prstGeom>
          <a:noFill/>
          <a:ln w="9525">
            <a:noFill/>
            <a:miter lim="800000"/>
          </a:ln>
        </p:spPr>
        <p:txBody>
          <a:bodyPr/>
          <a:lstStyle/>
          <a:p>
            <a:pPr algn="ctr"/>
            <a:r>
              <a:rPr lang="zh-CN" altLang="en-US" sz="1400" b="1" dirty="0">
                <a:latin typeface="+mj-ea"/>
                <a:ea typeface="+mj-ea"/>
              </a:rPr>
              <a:t>物理地址</a:t>
            </a:r>
            <a:endParaRPr lang="zh-CN" altLang="en-US" sz="1400" b="1" dirty="0">
              <a:latin typeface="+mj-ea"/>
              <a:ea typeface="+mj-ea"/>
            </a:endParaRPr>
          </a:p>
        </p:txBody>
      </p:sp>
      <p:sp>
        <p:nvSpPr>
          <p:cNvPr id="45" name="Text Box 269"/>
          <p:cNvSpPr txBox="1">
            <a:spLocks noChangeArrowheads="1"/>
          </p:cNvSpPr>
          <p:nvPr/>
        </p:nvSpPr>
        <p:spPr bwMode="auto">
          <a:xfrm>
            <a:off x="5605127" y="1659952"/>
            <a:ext cx="901700" cy="301625"/>
          </a:xfrm>
          <a:prstGeom prst="rect">
            <a:avLst/>
          </a:prstGeom>
          <a:noFill/>
          <a:ln w="9525">
            <a:noFill/>
            <a:miter lim="800000"/>
          </a:ln>
        </p:spPr>
        <p:txBody>
          <a:bodyPr/>
          <a:lstStyle/>
          <a:p>
            <a:pPr algn="ctr"/>
            <a:r>
              <a:rPr lang="zh-CN" altLang="en-US" sz="1400" b="1">
                <a:latin typeface="+mj-ea"/>
                <a:ea typeface="+mj-ea"/>
              </a:rPr>
              <a:t>虚拟地址</a:t>
            </a:r>
            <a:endParaRPr lang="zh-CN" altLang="en-US" sz="1400" b="1">
              <a:latin typeface="+mj-ea"/>
              <a:ea typeface="+mj-ea"/>
            </a:endParaRPr>
          </a:p>
        </p:txBody>
      </p:sp>
      <p:cxnSp>
        <p:nvCxnSpPr>
          <p:cNvPr id="46" name="Line 270"/>
          <p:cNvCxnSpPr/>
          <p:nvPr/>
        </p:nvCxnSpPr>
        <p:spPr bwMode="auto">
          <a:xfrm>
            <a:off x="4176377" y="1583751"/>
            <a:ext cx="0" cy="1467267"/>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4185903" y="3560190"/>
            <a:ext cx="0" cy="54103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3515978" y="20996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3515978" y="36871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endParaRPr lang="zh-CN" altLang="en-US" dirty="0"/>
          </a:p>
        </p:txBody>
      </p:sp>
      <p:sp>
        <p:nvSpPr>
          <p:cNvPr id="3" name="内容占位符 2"/>
          <p:cNvSpPr>
            <a:spLocks noGrp="1"/>
          </p:cNvSpPr>
          <p:nvPr>
            <p:ph idx="1"/>
          </p:nvPr>
        </p:nvSpPr>
        <p:spPr/>
        <p:txBody>
          <a:bodyPr>
            <a:normAutofit/>
          </a:bodyPr>
          <a:lstStyle/>
          <a:p>
            <a:pPr eaLnBrk="1" hangingPunct="1">
              <a:spcBef>
                <a:spcPct val="25000"/>
              </a:spcBef>
            </a:pPr>
            <a:r>
              <a:rPr dirty="0" err="1">
                <a:latin typeface="微软雅黑" panose="020B0503020204020204" pitchFamily="34" charset="-122"/>
                <a:ea typeface="微软雅黑" panose="020B0503020204020204" pitchFamily="34" charset="-122"/>
              </a:rPr>
              <a:t>程序员在比主存大</a:t>
            </a:r>
            <a:r>
              <a:rPr lang="zh-CN" altLang="en-US" dirty="0">
                <a:latin typeface="微软雅黑" panose="020B0503020204020204" pitchFamily="34" charset="-122"/>
                <a:ea typeface="微软雅黑" panose="020B0503020204020204" pitchFamily="34" charset="-122"/>
              </a:rPr>
              <a:t>得多</a:t>
            </a:r>
            <a:r>
              <a:rPr dirty="0" err="1">
                <a:latin typeface="微软雅黑" panose="020B0503020204020204" pitchFamily="34" charset="-122"/>
                <a:ea typeface="微软雅黑" panose="020B0503020204020204" pitchFamily="34" charset="-122"/>
              </a:rPr>
              <a:t>的逻辑地址空间中编程</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程序执行时，</a:t>
            </a:r>
            <a:r>
              <a:rPr lang="zh-CN" altLang="en-US" dirty="0">
                <a:latin typeface="微软雅黑" panose="020B0503020204020204" pitchFamily="34" charset="-122"/>
                <a:ea typeface="微软雅黑" panose="020B0503020204020204" pitchFamily="34" charset="-122"/>
              </a:rPr>
              <a:t>按需载入代码和数据（节省空间）</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err="1">
                <a:latin typeface="微软雅黑" panose="020B0503020204020204" pitchFamily="34" charset="-122"/>
                <a:ea typeface="微软雅黑" panose="020B0503020204020204" pitchFamily="34" charset="-122"/>
              </a:rPr>
              <a:t>硬件将虚拟地址</a:t>
            </a:r>
            <a:r>
              <a:rPr lang="zh-CN" altLang="en-US" dirty="0">
                <a:latin typeface="微软雅黑" panose="020B0503020204020204" pitchFamily="34" charset="-122"/>
                <a:ea typeface="微软雅黑" panose="020B0503020204020204" pitchFamily="34" charset="-122"/>
              </a:rPr>
              <a:t>转化为</a:t>
            </a:r>
            <a:r>
              <a:rPr dirty="0" err="1">
                <a:latin typeface="微软雅黑" panose="020B0503020204020204" pitchFamily="34" charset="-122"/>
                <a:ea typeface="微软雅黑" panose="020B0503020204020204" pitchFamily="34" charset="-122"/>
              </a:rPr>
              <a:t>物理地址</a:t>
            </a:r>
            <a:r>
              <a:rPr dirty="0">
                <a:latin typeface="微软雅黑" panose="020B0503020204020204" pitchFamily="34" charset="-122"/>
                <a:ea typeface="微软雅黑" panose="020B0503020204020204" pitchFamily="34" charset="-122"/>
              </a:rPr>
              <a:t>（</a:t>
            </a:r>
            <a:r>
              <a:rPr lang="zh-CN" altLang="en-US" dirty="0"/>
              <a:t>虚地址</a:t>
            </a:r>
            <a:r>
              <a:rPr lang="en-US" altLang="zh-CN" dirty="0">
                <a:sym typeface="Wingdings" panose="05000000000000000000" pitchFamily="2" charset="2"/>
              </a:rPr>
              <a:t></a:t>
            </a:r>
            <a:r>
              <a:rPr dirty="0" err="1">
                <a:latin typeface="微软雅黑" panose="020B0503020204020204" pitchFamily="34" charset="-122"/>
                <a:ea typeface="微软雅黑" panose="020B0503020204020204" pitchFamily="34" charset="-122"/>
              </a:rPr>
              <a:t>实地址</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缺页时，</a:t>
            </a:r>
            <a:r>
              <a:rPr dirty="0">
                <a:solidFill>
                  <a:srgbClr val="FF0000"/>
                </a:solidFill>
                <a:latin typeface="微软雅黑" panose="020B0503020204020204" pitchFamily="34" charset="-122"/>
                <a:ea typeface="微软雅黑" panose="020B0503020204020204" pitchFamily="34" charset="-122"/>
              </a:rPr>
              <a:t>由</a:t>
            </a:r>
            <a:r>
              <a:rPr lang="en-US" altLang="zh-CN" dirty="0">
                <a:solidFill>
                  <a:srgbClr val="FF0000"/>
                </a:solidFill>
                <a:latin typeface="微软雅黑" panose="020B0503020204020204" pitchFamily="34" charset="-122"/>
                <a:ea typeface="微软雅黑" panose="020B0503020204020204" pitchFamily="34" charset="-122"/>
              </a:rPr>
              <a:t>OS</a:t>
            </a:r>
            <a:r>
              <a:rPr dirty="0">
                <a:latin typeface="微软雅黑" panose="020B0503020204020204" pitchFamily="34" charset="-122"/>
                <a:ea typeface="微软雅黑" panose="020B0503020204020204" pitchFamily="34" charset="-122"/>
              </a:rPr>
              <a:t>进行主存和磁盘之间的信息交换</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虚存机制由硬件与操作系统协作实现</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a:latin typeface="微软雅黑" panose="020B0503020204020204" pitchFamily="34" charset="-122"/>
                <a:ea typeface="微软雅黑" panose="020B0503020204020204" pitchFamily="34" charset="-122"/>
              </a:rPr>
              <a:t>进程</a:t>
            </a:r>
            <a:r>
              <a:rPr lang="zh-CN" altLang="en-US" dirty="0">
                <a:latin typeface="微软雅黑" panose="020B0503020204020204" pitchFamily="34" charset="-122"/>
                <a:ea typeface="微软雅黑" panose="020B0503020204020204" pitchFamily="34" charset="-122"/>
              </a:rPr>
              <a:t>及进程</a:t>
            </a:r>
            <a:r>
              <a:rPr dirty="0" err="1">
                <a:latin typeface="微软雅黑" panose="020B0503020204020204" pitchFamily="34" charset="-122"/>
                <a:ea typeface="微软雅黑" panose="020B0503020204020204" pitchFamily="34" charset="-122"/>
              </a:rPr>
              <a:t>上下文切换</a:t>
            </a:r>
            <a:r>
              <a:rPr lang="zh-CN" altLang="en-US" dirty="0">
                <a:latin typeface="微软雅黑" panose="020B0503020204020204" pitchFamily="34" charset="-122"/>
                <a:ea typeface="微软雅黑" panose="020B0503020204020204" pitchFamily="34" charset="-122"/>
              </a:rPr>
              <a:t>、</a:t>
            </a:r>
            <a:r>
              <a:rPr dirty="0" err="1">
                <a:latin typeface="微软雅黑" panose="020B0503020204020204" pitchFamily="34" charset="-122"/>
                <a:ea typeface="微软雅黑" panose="020B0503020204020204" pitchFamily="34" charset="-122"/>
              </a:rPr>
              <a:t>存储器分配</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err="1">
                <a:latin typeface="微软雅黑" panose="020B0503020204020204" pitchFamily="34" charset="-122"/>
                <a:ea typeface="微软雅黑" panose="020B0503020204020204" pitchFamily="34" charset="-122"/>
              </a:rPr>
              <a:t>虚拟地址空间</a:t>
            </a:r>
            <a:r>
              <a:rPr lang="zh-CN" altLang="en-US" dirty="0">
                <a:latin typeface="微软雅黑" panose="020B0503020204020204" pitchFamily="34" charset="-122"/>
                <a:ea typeface="微软雅黑" panose="020B0503020204020204" pitchFamily="34" charset="-122"/>
              </a:rPr>
              <a:t>管理、</a:t>
            </a:r>
            <a:r>
              <a:rPr dirty="0" err="1">
                <a:latin typeface="微软雅黑" panose="020B0503020204020204" pitchFamily="34" charset="-122"/>
                <a:ea typeface="微软雅黑" panose="020B0503020204020204" pitchFamily="34" charset="-122"/>
              </a:rPr>
              <a:t>缺页处理</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lang="zh-CN" altLang="en-US" dirty="0">
                <a:latin typeface="微软雅黑" panose="020B0503020204020204" pitchFamily="34" charset="-122"/>
                <a:ea typeface="微软雅黑" panose="020B0503020204020204" pitchFamily="34" charset="-122"/>
              </a:rPr>
              <a:t>存储器保护</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endParaRPr lang="zh-CN" altLang="en-US" dirty="0"/>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endParaRPr lang="zh-CN" altLang="en-US" dirty="0"/>
          </a:p>
          <a:p>
            <a:pPr lvl="1"/>
            <a:r>
              <a:rPr lang="zh-CN" altLang="en-US" sz="2400" dirty="0"/>
              <a:t>程序载入按需载入（不是全部载入）</a:t>
            </a:r>
            <a:endParaRPr lang="zh-CN" altLang="en-US" sz="2400" dirty="0"/>
          </a:p>
          <a:p>
            <a:pPr lvl="1"/>
            <a:r>
              <a:rPr lang="zh-CN" altLang="en-US" sz="2400" dirty="0"/>
              <a:t>高速存储器分块或者分页（粒度问题）</a:t>
            </a:r>
            <a:endParaRPr lang="zh-CN" altLang="en-US" sz="2400" dirty="0"/>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endParaRPr lang="zh-CN" altLang="en-US" sz="2400" dirty="0"/>
          </a:p>
          <a:p>
            <a:r>
              <a:rPr lang="zh-CN" altLang="en-US" dirty="0"/>
              <a:t>数据的换入换出由硬件或操作系统完成，对用户透明</a:t>
            </a:r>
            <a:endParaRPr lang="zh-CN" altLang="en-US" dirty="0"/>
          </a:p>
          <a:p>
            <a:r>
              <a:rPr lang="zh-CN" altLang="en-US" dirty="0"/>
              <a:t>充分利用程序局部性</a:t>
            </a:r>
            <a:endParaRPr lang="en-US" altLang="zh-CN" dirty="0"/>
          </a:p>
          <a:p>
            <a:pPr lvl="1"/>
            <a:r>
              <a:rPr lang="zh-CN" altLang="en-US" dirty="0"/>
              <a:t>使存储系统的性能接近于高速存储器</a:t>
            </a:r>
            <a:endParaRPr lang="en-US" altLang="zh-CN" dirty="0"/>
          </a:p>
          <a:p>
            <a:pPr lvl="1"/>
            <a:r>
              <a:rPr lang="zh-CN" altLang="en-US" dirty="0"/>
              <a:t>价格接近于低速存储器，并扩充主存容量</a:t>
            </a:r>
            <a:endParaRPr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endParaRPr lang="zh-CN" altLang="en-US" dirty="0"/>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endParaRPr lang="zh-CN" altLang="en-US" dirty="0"/>
          </a:p>
          <a:p>
            <a:r>
              <a:rPr lang="zh-CN" altLang="en-US" dirty="0"/>
              <a:t>虚存中未命中性能损失远大于</a:t>
            </a:r>
            <a:r>
              <a:rPr lang="en-US" altLang="zh-CN" dirty="0"/>
              <a:t>cache</a:t>
            </a:r>
            <a:r>
              <a:rPr lang="zh-CN" altLang="en-US" dirty="0"/>
              <a:t>系统 </a:t>
            </a:r>
            <a:endParaRPr lang="zh-CN" altLang="en-US" dirty="0"/>
          </a:p>
          <a:p>
            <a:pPr lvl="1"/>
            <a:r>
              <a:rPr lang="zh-CN" altLang="en-US" sz="2400" dirty="0"/>
              <a:t>全相联提升命中率</a:t>
            </a:r>
            <a:endParaRPr lang="zh-CN" altLang="en-US" sz="2400" dirty="0"/>
          </a:p>
          <a:p>
            <a:pPr lvl="1"/>
            <a:r>
              <a:rPr lang="zh-CN" altLang="en-US" sz="2400" dirty="0"/>
              <a:t>更大的交换单位页</a:t>
            </a:r>
            <a:endParaRPr lang="zh-CN" altLang="en-US" sz="2400" dirty="0"/>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endParaRPr lang="zh-CN" alt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endParaRPr lang="zh-CN" altLang="en-US" dirty="0"/>
          </a:p>
        </p:txBody>
      </p:sp>
      <p:sp>
        <p:nvSpPr>
          <p:cNvPr id="3" name="内容占位符 2"/>
          <p:cNvSpPr>
            <a:spLocks noGrp="1"/>
          </p:cNvSpPr>
          <p:nvPr>
            <p:ph idx="1"/>
          </p:nvPr>
        </p:nvSpPr>
        <p:spPr/>
        <p:txBody>
          <a:bodyPr/>
          <a:lstStyle/>
          <a:p>
            <a:r>
              <a:rPr lang="zh-CN" altLang="en-US" dirty="0"/>
              <a:t>段的分界与程序的自然分界相对应，段长不固定，因程序而异</a:t>
            </a:r>
            <a:endParaRPr lang="zh-CN" altLang="en-US" dirty="0"/>
          </a:p>
          <a:p>
            <a:r>
              <a:rPr lang="zh-CN" altLang="en-US" dirty="0"/>
              <a:t>段的独立性</a:t>
            </a:r>
            <a:r>
              <a:rPr lang="en-US" altLang="zh-CN" dirty="0">
                <a:latin typeface="宋体" panose="02010600030101010101" pitchFamily="2" charset="-122"/>
              </a:rPr>
              <a:t>—</a:t>
            </a:r>
            <a:r>
              <a:rPr lang="zh-CN" altLang="en-US" dirty="0"/>
              <a:t>易于编译、管理、修改和维护，也便于多道程序共享</a:t>
            </a:r>
            <a:endParaRPr lang="zh-CN" altLang="en-US" dirty="0"/>
          </a:p>
          <a:p>
            <a:r>
              <a:rPr lang="zh-CN" altLang="en-US" dirty="0"/>
              <a:t>各段的长度不同，给主存的分配带来麻烦</a:t>
            </a:r>
            <a:endParaRPr lang="zh-CN" altLang="en-US" dirty="0"/>
          </a:p>
          <a:p>
            <a:r>
              <a:rPr lang="zh-CN" altLang="en-US" dirty="0"/>
              <a:t>段式管理容易产生碎块，浪费主存空间</a:t>
            </a:r>
            <a:endParaRPr lang="zh-CN" alt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endParaRPr lang="zh-CN" altLang="en-US" dirty="0"/>
          </a:p>
        </p:txBody>
      </p:sp>
      <p:sp>
        <p:nvSpPr>
          <p:cNvPr id="3" name="内容占位符 2"/>
          <p:cNvSpPr>
            <a:spLocks noGrp="1"/>
          </p:cNvSpPr>
          <p:nvPr>
            <p:ph idx="1"/>
          </p:nvPr>
        </p:nvSpPr>
        <p:spPr/>
        <p:txBody>
          <a:bodyPr/>
          <a:lstStyle/>
          <a:p>
            <a:pPr marL="0" indent="361950"/>
            <a:r>
              <a:rPr lang="zh-CN" altLang="en-US" dirty="0"/>
              <a:t>信息交换的单位是定长的页。</a:t>
            </a:r>
            <a:endParaRPr lang="zh-CN" altLang="en-US" dirty="0"/>
          </a:p>
          <a:p>
            <a:pPr marL="0" indent="361950"/>
            <a:r>
              <a:rPr lang="zh-CN" altLang="en-US" dirty="0"/>
              <a:t>主存与外存均划分成等长的页面。</a:t>
            </a:r>
            <a:endParaRPr lang="zh-CN" altLang="en-US" dirty="0"/>
          </a:p>
          <a:p>
            <a:pPr marL="0" indent="361950"/>
            <a:r>
              <a:rPr lang="zh-CN" altLang="en-US" dirty="0"/>
              <a:t>便于维护，便于生成页表，类似于</a:t>
            </a:r>
            <a:r>
              <a:rPr lang="en-US" altLang="zh-CN" dirty="0"/>
              <a:t>cache</a:t>
            </a:r>
            <a:r>
              <a:rPr lang="zh-CN" altLang="en-US" dirty="0"/>
              <a:t>的块表</a:t>
            </a:r>
            <a:endParaRPr lang="zh-CN" altLang="en-US" dirty="0"/>
          </a:p>
          <a:p>
            <a:pPr marL="0" indent="361950"/>
            <a:r>
              <a:rPr lang="zh-CN" altLang="en-US" dirty="0"/>
              <a:t>不容易产生碎块，存储空间浪费小</a:t>
            </a:r>
            <a:endParaRPr lang="zh-CN" altLang="en-US" dirty="0"/>
          </a:p>
          <a:p>
            <a:pPr marL="0" indent="361950"/>
            <a:r>
              <a:rPr lang="zh-CN" altLang="en-US" dirty="0"/>
              <a:t>页不是独立的实体，处理、保护和共享不方便</a:t>
            </a:r>
            <a:endParaRPr lang="zh-CN" altLang="en-US" dirty="0"/>
          </a:p>
          <a:p>
            <a:pPr marL="0" indent="361950"/>
            <a:endParaRPr lang="zh-CN" altLang="en-US" sz="2100" dirty="0"/>
          </a:p>
          <a:p>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endParaRPr lang="zh-CN" altLang="en-US" dirty="0"/>
          </a:p>
        </p:txBody>
      </p:sp>
      <p:sp>
        <p:nvSpPr>
          <p:cNvPr id="3" name="内容占位符 2"/>
          <p:cNvSpPr>
            <a:spLocks noGrp="1"/>
          </p:cNvSpPr>
          <p:nvPr>
            <p:ph idx="1"/>
          </p:nvPr>
        </p:nvSpPr>
        <p:spPr/>
        <p:txBody>
          <a:bodyPr/>
          <a:lstStyle/>
          <a:p>
            <a:r>
              <a:rPr lang="zh-CN" altLang="en-US" dirty="0"/>
              <a:t>程序按模块分段</a:t>
            </a:r>
            <a:endParaRPr lang="zh-CN" altLang="en-US" dirty="0"/>
          </a:p>
          <a:p>
            <a:r>
              <a:rPr lang="zh-CN" altLang="en-US" dirty="0"/>
              <a:t>段再分成长度固定的页。</a:t>
            </a:r>
            <a:endParaRPr lang="zh-CN" altLang="en-US" dirty="0"/>
          </a:p>
          <a:p>
            <a:r>
              <a:rPr lang="zh-CN" altLang="en-US" dirty="0"/>
              <a:t>程序调入调出按页面来进行</a:t>
            </a:r>
            <a:endParaRPr lang="zh-CN" altLang="en-US" dirty="0"/>
          </a:p>
          <a:p>
            <a:r>
              <a:rPr lang="zh-CN" altLang="en-US" dirty="0"/>
              <a:t>程序共享保护按段进行</a:t>
            </a:r>
            <a:endParaRPr lang="zh-CN" altLang="en-US" dirty="0"/>
          </a:p>
          <a:p>
            <a:r>
              <a:rPr lang="zh-CN" altLang="en-US" dirty="0"/>
              <a:t>兼备段式，页式管理的优点</a:t>
            </a:r>
            <a:endParaRPr lang="zh-CN" altLang="en-US" dirty="0"/>
          </a:p>
          <a:p>
            <a:r>
              <a:rPr lang="zh-CN" altLang="en-US" dirty="0"/>
              <a:t>在地址映像中需要多次查表</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4.6.3 </a:t>
            </a:r>
            <a:r>
              <a:rPr lang="zh-CN" altLang="en-US" b="1" dirty="0">
                <a:solidFill>
                  <a:srgbClr val="C00000"/>
                </a:solidFill>
                <a:effectLst>
                  <a:outerShdw blurRad="38100" dist="38100" dir="2700000" algn="tl">
                    <a:srgbClr val="000000">
                      <a:alpha val="43137"/>
                    </a:srgbClr>
                  </a:outerShdw>
                </a:effectLst>
                <a:latin typeface="+mn-lt"/>
              </a:rPr>
              <a:t>页式虚拟存储器</a:t>
            </a:r>
            <a:endParaRPr lang="en-US" altLang="zh-CN" b="1" dirty="0">
              <a:solidFill>
                <a:srgbClr val="C00000"/>
              </a:solidFill>
              <a:effectLst>
                <a:outerShdw blurRad="38100" dist="38100" dir="2700000" algn="tl">
                  <a:srgbClr val="000000">
                    <a:alpha val="43137"/>
                  </a:srgbClr>
                </a:outerShdw>
              </a:effectLst>
              <a:latin typeface="+mn-lt"/>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endParaRPr lang="en-US" altLang="zh-CN" sz="2400" b="1" kern="100" dirty="0">
              <a:latin typeface="+mn-ea"/>
            </a:endParaRPr>
          </a:p>
          <a:p>
            <a:pPr algn="ctr">
              <a:defRPr/>
            </a:pPr>
            <a:r>
              <a:rPr lang="en-US" altLang="zh-CN" sz="2400" b="1" kern="100" dirty="0">
                <a:latin typeface="+mn-ea"/>
              </a:rPr>
              <a:t>Memory</a:t>
            </a:r>
            <a:endParaRPr lang="en-US" altLang="zh-CN" sz="2400" b="1" kern="100" dirty="0">
              <a:latin typeface="+mn-ea"/>
            </a:endParaRP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endParaRPr lang="zh-CN" altLang="en-US" sz="2200" b="1" kern="100" dirty="0">
                <a:latin typeface="+mn-ea"/>
              </a:endParaRPr>
            </a:p>
          </p:txBody>
        </p:sp>
      </p:grpSp>
      <p:sp>
        <p:nvSpPr>
          <p:cNvPr id="61" name="Rectangle 168"/>
          <p:cNvSpPr>
            <a:spLocks noChangeArrowheads="1"/>
          </p:cNvSpPr>
          <p:nvPr/>
        </p:nvSpPr>
        <p:spPr bwMode="auto">
          <a:xfrm>
            <a:off x="1601827" y="2241242"/>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5781098" y="3220198"/>
            <a:ext cx="3069362" cy="387903"/>
            <a:chOff x="4296436" y="1749056"/>
            <a:chExt cx="1986050" cy="251072"/>
          </a:xfrm>
        </p:grpSpPr>
        <p:cxnSp>
          <p:nvCxnSpPr>
            <p:cNvPr id="87" name="Line 194"/>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p:nvPr/>
        </p:nvGrpSpPr>
        <p:grpSpPr bwMode="auto">
          <a:xfrm>
            <a:off x="5786008" y="3885525"/>
            <a:ext cx="3113559" cy="390359"/>
            <a:chOff x="4300660" y="2180029"/>
            <a:chExt cx="2012777" cy="252123"/>
          </a:xfrm>
        </p:grpSpPr>
        <p:cxnSp>
          <p:nvCxnSpPr>
            <p:cNvPr id="91" name="Line 195"/>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endParaRPr lang="zh-CN" altLang="en-US" sz="2400" b="1" kern="100" dirty="0">
              <a:solidFill>
                <a:schemeClr val="bg1">
                  <a:lumMod val="95000"/>
                </a:schemeClr>
              </a:solidFill>
              <a:latin typeface="+mn-ea"/>
            </a:endParaRP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endParaRPr lang="zh-CN" altLang="en-US" sz="2400" kern="100" dirty="0">
                  <a:solidFill>
                    <a:schemeClr val="bg1">
                      <a:lumMod val="95000"/>
                    </a:schemeClr>
                  </a:solidFill>
                  <a:latin typeface="+mj-ea"/>
                  <a:ea typeface="+mj-ea"/>
                </a:endParaRP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endParaRPr lang="zh-CN" altLang="en-US" sz="2400" kern="100" dirty="0">
                <a:solidFill>
                  <a:schemeClr val="bg1"/>
                </a:solidFill>
                <a:latin typeface="+mj-ea"/>
                <a:ea typeface="+mj-ea"/>
              </a:endParaRP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Memory</a:t>
              </a:r>
              <a:endParaRPr lang="en-US" altLang="zh-CN" sz="2000" kern="100" dirty="0">
                <a:latin typeface="+mj-ea"/>
                <a:ea typeface="+mj-ea"/>
              </a:endParaRP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endParaRPr lang="zh-CN" altLang="en-US" sz="2400" kern="100" dirty="0">
              <a:solidFill>
                <a:schemeClr val="bg1">
                  <a:lumMod val="95000"/>
                </a:schemeClr>
              </a:solidFill>
              <a:latin typeface="+mj-ea"/>
              <a:ea typeface="+mj-ea"/>
            </a:endParaRPr>
          </a:p>
        </p:txBody>
      </p:sp>
      <p:grpSp>
        <p:nvGrpSpPr>
          <p:cNvPr id="12" name="组合 11"/>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唤醒缺页异常指令所在进程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endParaRPr lang="zh-CN" altLang="en-US" dirty="0"/>
          </a:p>
        </p:txBody>
      </p:sp>
      <p:sp>
        <p:nvSpPr>
          <p:cNvPr id="49" name="Rectangle 21"/>
          <p:cNvSpPr>
            <a:spLocks noChangeArrowheads="1"/>
          </p:cNvSpPr>
          <p:nvPr/>
        </p:nvSpPr>
        <p:spPr bwMode="auto">
          <a:xfrm>
            <a:off x="3448050" y="5790487"/>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008000"/>
                </a:solidFill>
                <a:latin typeface="+mj-ea"/>
                <a:ea typeface="+mj-ea"/>
              </a:rPr>
              <a:t>截止状态</a:t>
            </a:r>
            <a:endParaRPr lang="zh-CN" altLang="en-US" sz="2400" b="1" dirty="0">
              <a:solidFill>
                <a:srgbClr val="008000"/>
              </a:solidFill>
              <a:latin typeface="+mj-ea"/>
              <a:ea typeface="+mj-ea"/>
            </a:endParaRPr>
          </a:p>
        </p:txBody>
      </p:sp>
      <p:grpSp>
        <p:nvGrpSpPr>
          <p:cNvPr id="4" name="Group 2"/>
          <p:cNvGrpSpPr/>
          <p:nvPr/>
        </p:nvGrpSpPr>
        <p:grpSpPr bwMode="auto">
          <a:xfrm>
            <a:off x="5818054" y="1333720"/>
            <a:ext cx="4425744" cy="4190559"/>
            <a:chOff x="2604" y="1296"/>
            <a:chExt cx="2484"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ln>
          </p:spPr>
          <p:txBody>
            <a:bodyPr lIns="12700" tIns="12700" rIns="12700" bIns="12700"/>
            <a:lstStyle/>
            <a:p>
              <a:pPr algn="just"/>
              <a:r>
                <a:rPr lang="en-US" altLang="zh-CN" sz="2400" dirty="0" err="1">
                  <a:solidFill>
                    <a:schemeClr val="folHlink"/>
                  </a:solidFill>
                  <a:latin typeface="Times New Roman" panose="02020603050405020304" pitchFamily="18" charset="0"/>
                  <a:ea typeface="宋体" panose="02010600030101010101" pitchFamily="2" charset="-122"/>
                </a:rPr>
                <a:t>i</a:t>
              </a:r>
              <a:r>
                <a:rPr lang="en-US" altLang="zh-CN" sz="2400" baseline="-25000" dirty="0" err="1">
                  <a:solidFill>
                    <a:schemeClr val="folHlink"/>
                  </a:solidFill>
                  <a:latin typeface="Times New Roman" panose="02020603050405020304" pitchFamily="18" charset="0"/>
                  <a:ea typeface="宋体" panose="02010600030101010101" pitchFamily="2" charset="-122"/>
                </a:rPr>
                <a:t>b</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i </a:t>
              </a:r>
              <a:r>
                <a:rPr lang="en-US" altLang="zh-CN" sz="2400" baseline="-25000">
                  <a:solidFill>
                    <a:schemeClr val="folHlink"/>
                  </a:solidFill>
                  <a:latin typeface="Times New Roman" panose="02020603050405020304" pitchFamily="18" charset="0"/>
                  <a:ea typeface="宋体" panose="02010600030101010101" pitchFamily="2" charset="-122"/>
                </a:rPr>
                <a:t>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9" name="Rectangle 38"/>
            <p:cNvSpPr>
              <a:spLocks noChangeArrowheads="1"/>
            </p:cNvSpPr>
            <p:nvPr/>
          </p:nvSpPr>
          <p:spPr bwMode="auto">
            <a:xfrm>
              <a:off x="4488" y="2934"/>
              <a:ext cx="288" cy="192"/>
            </a:xfrm>
            <a:prstGeom prst="rect">
              <a:avLst/>
            </a:prstGeom>
            <a:noFill/>
            <a:ln w="12700">
              <a:noFill/>
              <a:miter lim="800000"/>
            </a:ln>
          </p:spPr>
          <p:txBody>
            <a:bodyPr lIns="12700" tIns="12700" rIns="12700" bIns="12700"/>
            <a:lstStyle/>
            <a:p>
              <a:pPr algn="just"/>
              <a:r>
                <a:rPr lang="en-US" altLang="zh-CN" sz="2400" dirty="0">
                  <a:solidFill>
                    <a:schemeClr val="folHlink"/>
                  </a:solidFill>
                  <a:latin typeface="Tahoma" panose="020B0604030504040204" pitchFamily="34" charset="0"/>
                  <a:ea typeface="宋体" panose="02010600030101010101" pitchFamily="2" charset="-122"/>
                </a:rPr>
                <a:t>E</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0" name="Rectangle 39"/>
            <p:cNvSpPr>
              <a:spLocks noChangeArrowheads="1"/>
            </p:cNvSpPr>
            <p:nvPr/>
          </p:nvSpPr>
          <p:spPr bwMode="auto">
            <a:xfrm>
              <a:off x="4128" y="2112"/>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ln>
          </p:spPr>
          <p:txBody>
            <a:bodyPr wrap="none" anchor="ctr"/>
            <a:lstStyle/>
            <a:p>
              <a:endParaRPr lang="zh-CN" altLang="en-US" sz="2800"/>
            </a:p>
          </p:txBody>
        </p:sp>
        <p:sp>
          <p:nvSpPr>
            <p:cNvPr id="30" name="Rectangle 50"/>
            <p:cNvSpPr>
              <a:spLocks noChangeArrowheads="1"/>
            </p:cNvSpPr>
            <p:nvPr/>
          </p:nvSpPr>
          <p:spPr bwMode="auto">
            <a:xfrm>
              <a:off x="2604" y="2472"/>
              <a:ext cx="592" cy="290"/>
            </a:xfrm>
            <a:prstGeom prst="rect">
              <a:avLst/>
            </a:prstGeom>
            <a:noFill/>
            <a:ln w="12700">
              <a:noFill/>
              <a:miter lim="800000"/>
            </a:ln>
          </p:spPr>
          <p:txBody>
            <a:bodyPr lIns="12700" tIns="12700" rIns="12700" bIns="12700"/>
            <a:lstStyle/>
            <a:p>
              <a:pPr algn="just"/>
              <a:r>
                <a:rPr lang="en-US" altLang="zh-CN" sz="2000" b="1" dirty="0">
                  <a:solidFill>
                    <a:srgbClr val="FF0000"/>
                  </a:solidFill>
                  <a:latin typeface="Times New Roman" panose="02020603050405020304" pitchFamily="18" charset="0"/>
                  <a:ea typeface="宋体" panose="02010600030101010101" pitchFamily="2" charset="-122"/>
                </a:rPr>
                <a:t>V</a:t>
              </a:r>
              <a:r>
                <a:rPr lang="en-US" altLang="zh-CN" sz="2000" b="1" baseline="-25000" dirty="0">
                  <a:solidFill>
                    <a:srgbClr val="FF0000"/>
                  </a:solidFill>
                  <a:latin typeface="Times New Roman" panose="02020603050405020304" pitchFamily="18" charset="0"/>
                  <a:ea typeface="宋体" panose="02010600030101010101" pitchFamily="2" charset="-122"/>
                </a:rPr>
                <a:t>DD</a:t>
              </a:r>
              <a:r>
                <a:rPr lang="en-US" altLang="zh-CN" sz="2000" b="1" dirty="0">
                  <a:solidFill>
                    <a:srgbClr val="FF0000"/>
                  </a:solidFill>
                  <a:latin typeface="Times New Roman" panose="02020603050405020304" pitchFamily="18" charset="0"/>
                  <a:ea typeface="宋体" panose="02010600030101010101" pitchFamily="2" charset="-122"/>
                </a:rPr>
                <a:t>(5V)</a:t>
              </a:r>
              <a:endParaRPr lang="en-US" altLang="zh-CN" sz="2000" b="1" dirty="0">
                <a:solidFill>
                  <a:srgbClr val="FF0000"/>
                </a:solidFill>
                <a:latin typeface="Tahoma" panose="020B0604030504040204" pitchFamily="34" charset="0"/>
                <a:ea typeface="宋体" panose="02010600030101010101" pitchFamily="2"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4" name="Rectangle 16"/>
          <p:cNvSpPr>
            <a:spLocks noChangeArrowheads="1"/>
          </p:cNvSpPr>
          <p:nvPr/>
        </p:nvSpPr>
        <p:spPr bwMode="auto">
          <a:xfrm>
            <a:off x="4478183" y="4241455"/>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E</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5" name="Rectangle 17"/>
          <p:cNvSpPr>
            <a:spLocks noChangeArrowheads="1"/>
          </p:cNvSpPr>
          <p:nvPr/>
        </p:nvSpPr>
        <p:spPr bwMode="auto">
          <a:xfrm>
            <a:off x="3965053" y="2787587"/>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C00000"/>
                </a:solidFill>
                <a:latin typeface="+mj-ea"/>
                <a:ea typeface="+mj-ea"/>
              </a:rPr>
              <a:t>导通状态</a:t>
            </a:r>
            <a:endParaRPr lang="zh-CN" altLang="en-US" sz="2400" b="1" dirty="0">
              <a:solidFill>
                <a:srgbClr val="C00000"/>
              </a:solidFill>
              <a:latin typeface="+mj-ea"/>
              <a:ea typeface="+mj-ea"/>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endParaRPr lang="zh-CN" altLang="en-US" dirty="0"/>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ln>
        </p:spPr>
        <p:txBody>
          <a:bodyPr tIns="0"/>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000000">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endParaRPr lang="zh-CN" altLang="en-US" sz="2000" b="1" i="0" kern="100" dirty="0">
                <a:solidFill>
                  <a:srgbClr val="0000FF"/>
                </a:solidFill>
                <a:latin typeface="+mj-ea"/>
                <a:ea typeface="+mj-ea"/>
              </a:endParaRPr>
            </a:p>
          </p:txBody>
        </p:sp>
        <p:grpSp>
          <p:nvGrpSpPr>
            <p:cNvPr id="9" name="组合 8"/>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noFill/>
            <a:ln>
              <a:noFill/>
            </a:ln>
            <a:extLst>
              <a:ext uri="{909E8E84-426E-40DD-AFC4-6F175D3DCCD1}">
                <a14:hiddenFill xmlns:a14="http://schemas.microsoft.com/office/drawing/2010/main">
                  <a:solidFill>
                    <a:srgbClr val="FFFFFF"/>
                  </a:solidFill>
                </a14:hiddenFill>
              </a:ext>
            </a:extLst>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noFill/>
              <a:ln>
                <a:noFill/>
              </a:ln>
              <a:extLst>
                <a:ext uri="{909E8E84-426E-40DD-AFC4-6F175D3DCCD1}">
                  <a14:hiddenFill xmlns:a14="http://schemas.microsoft.com/office/drawing/2010/main">
                    <a:solidFill>
                      <a:srgbClr val="FFFFFF"/>
                    </a:solidFill>
                  </a14:hiddenFill>
                </a:ext>
              </a:extLst>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endParaRPr lang="zh-CN" altLang="en-US" sz="2000" b="1" i="0" kern="100" dirty="0">
                <a:latin typeface="+mj-ea"/>
                <a:ea typeface="+mj-ea"/>
              </a:endParaRP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000000">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数据块</a:t>
              </a:r>
              <a:endParaRPr lang="zh-CN" altLang="en-US" sz="2000" b="1" i="0" kern="100" dirty="0">
                <a:latin typeface="+mj-ea"/>
                <a:ea typeface="+mj-ea"/>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endParaRPr lang="zh-CN" altLang="en-US" sz="2000" b="1" i="0" kern="100" dirty="0">
              <a:solidFill>
                <a:schemeClr val="bg1">
                  <a:lumMod val="95000"/>
                </a:schemeClr>
              </a:solidFill>
              <a:latin typeface="+mj-ea"/>
              <a:ea typeface="+mj-ea"/>
            </a:endParaRP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快表提高地址转换速度</a:t>
            </a:r>
            <a:endParaRPr lang="zh-CN" altLang="en-US" dirty="0"/>
          </a:p>
        </p:txBody>
      </p:sp>
      <p:sp>
        <p:nvSpPr>
          <p:cNvPr id="3" name="内容占位符 2"/>
          <p:cNvSpPr>
            <a:spLocks noGrp="1"/>
          </p:cNvSpPr>
          <p:nvPr>
            <p:ph idx="1"/>
          </p:nvPr>
        </p:nvSpPr>
        <p:spPr/>
        <p:txBody>
          <a:bodyPr/>
          <a:lstStyle/>
          <a:p>
            <a:r>
              <a:rPr lang="zh-CN" altLang="en-US" b="1" dirty="0"/>
              <a:t>地址转换速度慢</a:t>
            </a:r>
            <a:endParaRPr lang="en-US" altLang="zh-CN" b="1" dirty="0"/>
          </a:p>
          <a:p>
            <a:pPr lvl="1"/>
            <a:r>
              <a:rPr lang="zh-CN" altLang="en-US" dirty="0"/>
              <a:t>访问页表，访问数据，需</a:t>
            </a:r>
            <a:r>
              <a:rPr lang="en-US" altLang="zh-CN" dirty="0"/>
              <a:t>2</a:t>
            </a:r>
            <a:r>
              <a:rPr lang="zh-CN" altLang="en-US" dirty="0"/>
              <a:t>次访存，速度慢</a:t>
            </a:r>
            <a:endParaRPr lang="en-US" altLang="zh-CN" dirty="0"/>
          </a:p>
          <a:p>
            <a:pPr lvl="1"/>
            <a:r>
              <a:rPr lang="zh-CN" altLang="en-US" dirty="0"/>
              <a:t>为缩小页表大小，</a:t>
            </a:r>
            <a:r>
              <a:rPr lang="en-US" altLang="zh-CN" dirty="0"/>
              <a:t>OS</a:t>
            </a:r>
            <a:r>
              <a:rPr lang="zh-CN" altLang="en-US" dirty="0"/>
              <a:t>普遍采用多级页表结构，速度更慢</a:t>
            </a:r>
            <a:endParaRPr lang="zh-CN" altLang="en-US" dirty="0"/>
          </a:p>
          <a:p>
            <a:r>
              <a:rPr lang="zh-CN" altLang="en-US" b="1" dirty="0">
                <a:solidFill>
                  <a:srgbClr val="1387B7"/>
                </a:solidFill>
              </a:rPr>
              <a:t>加速方法：引入一个体积小的快表</a:t>
            </a:r>
            <a:r>
              <a:rPr lang="en-US" altLang="zh-CN" b="1" dirty="0">
                <a:solidFill>
                  <a:srgbClr val="1387B7"/>
                </a:solidFill>
              </a:rPr>
              <a:t>TLB</a:t>
            </a:r>
            <a:endParaRPr lang="en-US" altLang="zh-CN" b="1" dirty="0">
              <a:solidFill>
                <a:srgbClr val="1387B7"/>
              </a:solidFill>
            </a:endParaRPr>
          </a:p>
          <a:p>
            <a:pPr lvl="1"/>
            <a:r>
              <a:rPr lang="zh-CN" altLang="en-US" dirty="0"/>
              <a:t>缓存页表中经常被访问的表项</a:t>
            </a:r>
            <a:r>
              <a:rPr lang="en-US" altLang="zh-CN" dirty="0"/>
              <a:t>    (Valid</a:t>
            </a:r>
            <a:r>
              <a:rPr lang="zh-CN" altLang="en-US" dirty="0"/>
              <a:t>，</a:t>
            </a:r>
            <a:r>
              <a:rPr lang="en-US" altLang="zh-CN" dirty="0"/>
              <a:t>VPN</a:t>
            </a:r>
            <a:r>
              <a:rPr lang="zh-CN" altLang="en-US" dirty="0"/>
              <a:t>，</a:t>
            </a:r>
            <a:r>
              <a:rPr lang="en-US" altLang="zh-CN" dirty="0"/>
              <a:t>PPN)</a:t>
            </a:r>
            <a:endParaRPr lang="en-US" altLang="zh-CN" dirty="0"/>
          </a:p>
          <a:p>
            <a:pPr lvl="1"/>
            <a:r>
              <a:rPr lang="zh-CN" altLang="en-US" dirty="0"/>
              <a:t>与</a:t>
            </a:r>
            <a:r>
              <a:rPr lang="en-US" altLang="zh-CN" dirty="0"/>
              <a:t>cache</a:t>
            </a:r>
            <a:r>
              <a:rPr lang="zh-CN" altLang="en-US" dirty="0"/>
              <a:t>中缓存的页表块颗粒度区别</a:t>
            </a:r>
            <a:endParaRPr lang="zh-CN" altLang="en-US" dirty="0"/>
          </a:p>
          <a:p>
            <a:r>
              <a:rPr lang="zh-CN" altLang="en-US" b="1" dirty="0"/>
              <a:t>快表引入相联存储器机制，提高查找速度</a:t>
            </a:r>
            <a:endParaRPr lang="en-US" altLang="zh-CN" b="1" dirty="0"/>
          </a:p>
          <a:p>
            <a:pPr lvl="1"/>
            <a:r>
              <a:rPr lang="zh-CN" altLang="en-US" dirty="0"/>
              <a:t>采用随机替换算法</a:t>
            </a:r>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endParaRPr lang="zh-CN" altLang="en-US"/>
          </a:p>
        </p:txBody>
      </p:sp>
      <p:grpSp>
        <p:nvGrpSpPr>
          <p:cNvPr id="3" name="组合 2"/>
          <p:cNvGrpSpPr/>
          <p:nvPr/>
        </p:nvGrpSpPr>
        <p:grpSpPr>
          <a:xfrm>
            <a:off x="1213012" y="1134826"/>
            <a:ext cx="8997205" cy="5367520"/>
            <a:chOff x="2653490" y="1773238"/>
            <a:chExt cx="6300010" cy="3758436"/>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ln>
            </p:spPr>
            <p:txBody>
              <a:bodyPr>
                <a:spAutoFit/>
              </a:bodyPr>
              <a:lstStyle/>
              <a:p>
                <a:pPr algn="ctr"/>
                <a:r>
                  <a:rPr lang="zh-CN" altLang="en-US" sz="2000" b="1" dirty="0">
                    <a:latin typeface="+mj-ea"/>
                    <a:ea typeface="+mj-ea"/>
                  </a:rPr>
                  <a:t>虚拟地址</a:t>
                </a:r>
                <a:endParaRPr lang="zh-CN" altLang="en-US" sz="2000" b="1" dirty="0">
                  <a:latin typeface="+mj-ea"/>
                  <a:ea typeface="+mj-ea"/>
                </a:endParaRP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endParaRPr lang="zh-CN" altLang="en-US" sz="2000" dirty="0">
                    <a:latin typeface="+mj-ea"/>
                    <a:ea typeface="+mj-ea"/>
                  </a:endParaRP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grpSp>
        </p:grpSp>
        <p:sp>
          <p:nvSpPr>
            <p:cNvPr id="339978" name="Text Box 16"/>
            <p:cNvSpPr txBox="1">
              <a:spLocks noChangeArrowheads="1"/>
            </p:cNvSpPr>
            <p:nvPr/>
          </p:nvSpPr>
          <p:spPr bwMode="auto">
            <a:xfrm>
              <a:off x="3429009" y="5035999"/>
              <a:ext cx="1981191" cy="495675"/>
            </a:xfrm>
            <a:prstGeom prst="rect">
              <a:avLst/>
            </a:prstGeom>
            <a:noFill/>
            <a:ln w="9525">
              <a:noFill/>
              <a:miter lim="800000"/>
            </a:ln>
          </p:spPr>
          <p:txBody>
            <a:bodyPr wrap="square">
              <a:spAutoFit/>
            </a:bodyPr>
            <a:lstStyle/>
            <a:p>
              <a:pPr algn="ctr"/>
              <a:r>
                <a:rPr lang="zh-CN" altLang="en-US" sz="2000" b="1" dirty="0">
                  <a:latin typeface="+mj-ea"/>
                  <a:ea typeface="+mj-ea"/>
                </a:rPr>
                <a:t>慢表</a:t>
              </a:r>
              <a:endParaRPr lang="en-US" altLang="zh-CN" sz="2000" b="1" dirty="0">
                <a:latin typeface="+mj-ea"/>
                <a:ea typeface="+mj-ea"/>
              </a:endParaRPr>
            </a:p>
            <a:p>
              <a:pPr algn="ctr"/>
              <a:r>
                <a:rPr lang="zh-CN" altLang="en-US" sz="2000" b="1" dirty="0">
                  <a:latin typeface="+mj-ea"/>
                  <a:ea typeface="+mj-ea"/>
                </a:rPr>
                <a:t>（可能是多级页表）</a:t>
              </a:r>
              <a:endParaRPr lang="zh-CN" altLang="en-US" sz="2000" b="1" dirty="0">
                <a:latin typeface="+mj-ea"/>
                <a:ea typeface="+mj-ea"/>
              </a:endParaRPr>
            </a:p>
          </p:txBody>
        </p:sp>
        <p:grpSp>
          <p:nvGrpSpPr>
            <p:cNvPr id="4" name="Group 17"/>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endParaRPr lang="zh-CN" altLang="en-US" sz="2000">
                  <a:latin typeface="+mj-ea"/>
                  <a:ea typeface="+mj-ea"/>
                </a:endParaRP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sp>
            <p:nvSpPr>
              <p:cNvPr id="340010" name="Text Box 20"/>
              <p:cNvSpPr txBox="1">
                <a:spLocks noChangeArrowheads="1"/>
              </p:cNvSpPr>
              <p:nvPr/>
            </p:nvSpPr>
            <p:spPr bwMode="auto">
              <a:xfrm>
                <a:off x="3960" y="2016"/>
                <a:ext cx="720" cy="176"/>
              </a:xfrm>
              <a:prstGeom prst="rect">
                <a:avLst/>
              </a:prstGeom>
              <a:noFill/>
              <a:ln w="9525">
                <a:noFill/>
                <a:miter lim="800000"/>
              </a:ln>
            </p:spPr>
            <p:txBody>
              <a:bodyPr>
                <a:spAutoFit/>
              </a:bodyPr>
              <a:lstStyle/>
              <a:p>
                <a:pPr algn="ctr"/>
                <a:r>
                  <a:rPr lang="zh-CN" altLang="en-US" sz="2000" b="1" dirty="0">
                    <a:latin typeface="+mj-ea"/>
                    <a:ea typeface="+mj-ea"/>
                  </a:rPr>
                  <a:t>物理地址</a:t>
                </a:r>
                <a:endParaRPr lang="zh-CN" altLang="en-US" sz="2000" b="1" dirty="0">
                  <a:latin typeface="+mj-ea"/>
                  <a:ea typeface="+mj-ea"/>
                </a:endParaRP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endParaRPr lang="zh-CN" altLang="en-US" sz="2000" dirty="0">
                <a:solidFill>
                  <a:srgbClr val="003300"/>
                </a:solidFill>
                <a:latin typeface="+mj-ea"/>
                <a:ea typeface="+mj-ea"/>
              </a:endParaRP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ln>
          </p:spPr>
          <p:txBody>
            <a:bodyPr>
              <a:spAutoFit/>
            </a:bodyPr>
            <a:lstStyle/>
            <a:p>
              <a:pPr algn="ctr"/>
              <a:r>
                <a:rPr lang="zh-CN" altLang="en-US" sz="2000" b="1" dirty="0">
                  <a:latin typeface="+mj-ea"/>
                  <a:ea typeface="+mj-ea"/>
                </a:rPr>
                <a:t>快表（相联存储器）</a:t>
              </a:r>
              <a:endParaRPr lang="zh-CN" altLang="en-US" sz="2000" b="1" dirty="0">
                <a:latin typeface="+mj-ea"/>
                <a:ea typeface="+mj-ea"/>
              </a:endParaRP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ln>
          </p:spPr>
          <p:txBody>
            <a:bodyPr>
              <a:spAutoFit/>
            </a:bodyPr>
            <a:lstStyle/>
            <a:p>
              <a:pPr algn="ctr"/>
              <a:r>
                <a:rPr lang="zh-CN" altLang="en-US" sz="2000" dirty="0">
                  <a:latin typeface="+mj-ea"/>
                  <a:ea typeface="+mj-ea"/>
                </a:rPr>
                <a:t>按内容访问</a:t>
              </a:r>
              <a:endParaRPr lang="zh-CN" altLang="en-US" sz="2000" dirty="0">
                <a:latin typeface="+mj-ea"/>
                <a:ea typeface="+mj-ea"/>
              </a:endParaRP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ln>
          </p:spPr>
          <p:txBody>
            <a:bodyPr>
              <a:spAutoFit/>
            </a:bodyPr>
            <a:lstStyle/>
            <a:p>
              <a:pPr algn="ctr"/>
              <a:r>
                <a:rPr lang="zh-CN" altLang="en-US" sz="2000" dirty="0">
                  <a:latin typeface="+mj-ea"/>
                  <a:ea typeface="+mj-ea"/>
                </a:rPr>
                <a:t>按地址访问</a:t>
              </a:r>
              <a:endParaRPr lang="zh-CN" altLang="en-US" sz="2000" dirty="0">
                <a:latin typeface="+mj-ea"/>
                <a:ea typeface="+mj-ea"/>
              </a:endParaRP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ln>
          </p:spPr>
          <p:txBody>
            <a:bodyPr>
              <a:spAutoFit/>
            </a:bodyPr>
            <a:lstStyle/>
            <a:p>
              <a:pPr algn="ctr"/>
              <a:r>
                <a:rPr lang="zh-CN" altLang="en-US" sz="2000" dirty="0">
                  <a:latin typeface="+mj-ea"/>
                  <a:ea typeface="+mj-ea"/>
                </a:rPr>
                <a:t>快表中没有</a:t>
              </a:r>
              <a:endParaRPr lang="zh-CN" altLang="en-US" sz="2000" dirty="0">
                <a:latin typeface="+mj-ea"/>
                <a:ea typeface="+mj-ea"/>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endParaRPr lang="zh-CN" altLang="en-US"/>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noFill/>
            <a:ln>
              <a:noFill/>
            </a:ln>
            <a:extLst>
              <a:ext uri="{909E8E84-426E-40DD-AFC4-6F175D3DCCD1}">
                <a14:hiddenFill xmlns:a14="http://schemas.microsoft.com/office/drawing/2010/main">
                  <a:solidFill>
                    <a:srgbClr val="FFFFFF"/>
                  </a:solidFill>
                </a14:hiddenFill>
              </a:ext>
            </a:extLst>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endParaRPr lang="zh-CN" altLang="en-US" dirty="0"/>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endParaRPr lang="en-US" altLang="zh-CN" sz="2000" b="1" kern="100" dirty="0">
                <a:latin typeface="+mj-ea"/>
              </a:endParaRPr>
            </a:p>
            <a:p>
              <a:pPr algn="just">
                <a:defRPr/>
              </a:pPr>
              <a:r>
                <a:rPr lang="zh-CN" altLang="en-US" sz="2000" b="1" kern="100" dirty="0">
                  <a:latin typeface="+mj-ea"/>
                </a:rPr>
                <a:t>访问缺失</a:t>
              </a:r>
              <a:endParaRPr lang="zh-CN" altLang="en-US" sz="2000" b="1" kern="100" dirty="0">
                <a:latin typeface="+mj-ea"/>
              </a:endParaRPr>
            </a:p>
          </p:txBody>
        </p:sp>
      </p:grpSp>
      <p:grpSp>
        <p:nvGrpSpPr>
          <p:cNvPr id="7" name="组合 6"/>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noFill/>
            <a:ln>
              <a:noFill/>
            </a:ln>
            <a:extLst>
              <a:ext uri="{909E8E84-426E-40DD-AFC4-6F175D3DCCD1}">
                <a14:hiddenFill xmlns:a14="http://schemas.microsoft.com/office/drawing/2010/main">
                  <a:solidFill>
                    <a:srgbClr val="FFFFFF"/>
                  </a:solidFill>
                </a14:hiddenFill>
              </a:ext>
            </a:extLst>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p:cNvGrpSpPr/>
          <p:nvPr/>
        </p:nvGrpSpPr>
        <p:grpSpPr>
          <a:xfrm>
            <a:off x="6325926" y="4750166"/>
            <a:ext cx="2136636" cy="485958"/>
            <a:chOff x="6478326" y="3493731"/>
            <a:chExt cx="2136636" cy="485958"/>
          </a:xfrm>
        </p:grpSpPr>
        <p:sp>
          <p:nvSpPr>
            <p:cNvPr id="28"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334072" y="3972924"/>
            <a:ext cx="2160734" cy="485958"/>
            <a:chOff x="6505125" y="3493731"/>
            <a:chExt cx="2160734" cy="485958"/>
          </a:xfrm>
        </p:grpSpPr>
        <p:sp>
          <p:nvSpPr>
            <p:cNvPr id="31"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p:cNvCxnSpPr/>
            <p:nvPr/>
          </p:nvCxnSpPr>
          <p:spPr bwMode="auto">
            <a:xfrm flipH="1">
              <a:off x="6505125" y="384243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endParaRPr lang="zh-CN" altLang="en-US" sz="1400" dirty="0">
              <a:solidFill>
                <a:schemeClr val="dk1"/>
              </a:solidFill>
            </a:endParaRPr>
          </a:p>
        </p:txBody>
      </p:sp>
      <p:sp>
        <p:nvSpPr>
          <p:cNvPr id="74" name="矩形 73"/>
          <p:cNvSpPr/>
          <p:nvPr/>
        </p:nvSpPr>
        <p:spPr>
          <a:xfrm>
            <a:off x="2782888" y="3573017"/>
            <a:ext cx="1293812" cy="720725"/>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endParaRPr lang="en-US" altLang="zh-CN" sz="1400" dirty="0"/>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No</a:t>
            </a:r>
            <a:endParaRPr lang="zh-CN" altLang="en-US" dirty="0">
              <a:latin typeface="Tahoma" panose="020B0604030504040204" pitchFamily="34" charset="0"/>
              <a:ea typeface="宋体" panose="02010600030101010101" pitchFamily="2" charset="-122"/>
            </a:endParaRPr>
          </a:p>
        </p:txBody>
      </p:sp>
      <p:grpSp>
        <p:nvGrpSpPr>
          <p:cNvPr id="82" name="组合 81"/>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23" name="组合 22"/>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dirty="0">
                  <a:solidFill>
                    <a:schemeClr val="dk1"/>
                  </a:solidFill>
                </a:rPr>
                <a:t>cache</a:t>
              </a:r>
              <a:r>
                <a:rPr lang="zh-CN" altLang="en-US" sz="1400" dirty="0">
                  <a:solidFill>
                    <a:schemeClr val="dk1"/>
                  </a:solidFill>
                </a:rPr>
                <a:t>命中</a:t>
              </a:r>
              <a:endParaRPr lang="zh-CN" altLang="en-US" sz="1400" dirty="0">
                <a:solidFill>
                  <a:schemeClr val="dk1"/>
                </a:solidFill>
              </a:endParaRPr>
            </a:p>
          </p:txBody>
        </p:sp>
      </p:grpSp>
      <p:grpSp>
        <p:nvGrpSpPr>
          <p:cNvPr id="22" name="组合 21"/>
          <p:cNvGrpSpPr/>
          <p:nvPr/>
        </p:nvGrpSpPr>
        <p:grpSpPr bwMode="auto">
          <a:xfrm>
            <a:off x="4146549" y="1341439"/>
            <a:ext cx="3678238" cy="1555323"/>
            <a:chOff x="2622528" y="1340768"/>
            <a:chExt cx="3677664" cy="1555429"/>
          </a:xfrm>
        </p:grpSpPr>
        <p:grpSp>
          <p:nvGrpSpPr>
            <p:cNvPr id="343076" name="组合 20"/>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ln>
            </p:spPr>
            <p:txBody>
              <a:bodyPr wrap="square">
                <a:spAutoFit/>
              </a:bodyPr>
              <a:lstStyle/>
              <a:p>
                <a:r>
                  <a:rPr lang="zh-CN" altLang="en-US" dirty="0">
                    <a:latin typeface="+mn-ea"/>
                  </a:rPr>
                  <a:t>缺失</a:t>
                </a:r>
                <a:endParaRPr lang="zh-CN" altLang="en-US" dirty="0">
                  <a:latin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endParaRPr lang="zh-CN" altLang="en-US" sz="1400" dirty="0">
                <a:solidFill>
                  <a:schemeClr val="dk1"/>
                </a:solidFill>
              </a:endParaRPr>
            </a:p>
          </p:txBody>
        </p:sp>
      </p:grpSp>
      <p:grpSp>
        <p:nvGrpSpPr>
          <p:cNvPr id="19" name="组合 18"/>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sp>
          <p:nvSpPr>
            <p:cNvPr id="117" name="矩形 116"/>
            <p:cNvSpPr/>
            <p:nvPr/>
          </p:nvSpPr>
          <p:spPr>
            <a:xfrm>
              <a:off x="3275237" y="3552844"/>
              <a:ext cx="1513127" cy="72014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cache</a:t>
              </a:r>
              <a:r>
                <a:rPr lang="zh-CN" altLang="en-US" sz="1400" dirty="0"/>
                <a:t>提供</a:t>
              </a:r>
              <a:r>
                <a:rPr lang="en-US" altLang="zh-CN" sz="1400" dirty="0"/>
                <a:t>PTE</a:t>
              </a:r>
              <a:endParaRPr lang="en-US" altLang="zh-CN" sz="1400" dirty="0"/>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ln>
          </p:spPr>
          <p:txBody>
            <a:bodyPr>
              <a:spAutoFit/>
            </a:bodyPr>
            <a:lstStyle/>
            <a:p>
              <a:r>
                <a:rPr lang="en-US" altLang="zh-CN">
                  <a:latin typeface="Tahoma" panose="020B0604030504040204" pitchFamily="34" charset="0"/>
                  <a:ea typeface="宋体" panose="02010600030101010101" pitchFamily="2" charset="-122"/>
                </a:rPr>
                <a:t>No</a:t>
              </a:r>
              <a:endParaRPr lang="zh-CN" altLang="en-US">
                <a:latin typeface="Tahoma" panose="020B0604030504040204" pitchFamily="34" charset="0"/>
                <a:ea typeface="宋体" panose="02010600030101010101" pitchFamily="2"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endParaRPr lang="en-US" altLang="zh-CN" sz="1400" dirty="0"/>
            </a:p>
            <a:p>
              <a:pPr algn="ctr">
                <a:defRPr/>
              </a:pPr>
              <a:r>
                <a:rPr lang="zh-CN" altLang="en-US" sz="1400" dirty="0"/>
                <a:t>将</a:t>
              </a:r>
              <a:r>
                <a:rPr lang="en-US" altLang="zh-CN" sz="1400" dirty="0"/>
                <a:t>PTE</a:t>
              </a:r>
              <a:r>
                <a:rPr lang="zh-CN" altLang="en-US" sz="1400" dirty="0"/>
                <a:t>所在的块调入</a:t>
              </a:r>
              <a:r>
                <a:rPr lang="en-US" altLang="zh-CN" sz="1400" dirty="0"/>
                <a:t>cache</a:t>
              </a:r>
              <a:endParaRPr lang="en-US" altLang="zh-CN" sz="1400" dirty="0"/>
            </a:p>
          </p:txBody>
        </p:sp>
      </p:grpSp>
      <p:grpSp>
        <p:nvGrpSpPr>
          <p:cNvPr id="27" name="组合 26"/>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endParaRPr lang="zh-CN" altLang="en-US" sz="1400" dirty="0">
                <a:solidFill>
                  <a:schemeClr val="dk1"/>
                </a:solidFill>
              </a:endParaRP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Yes</a:t>
              </a:r>
              <a:endParaRPr lang="zh-CN" altLang="en-US" dirty="0">
                <a:latin typeface="Tahoma" panose="020B0604030504040204" pitchFamily="34" charset="0"/>
                <a:ea typeface="宋体" panose="02010600030101010101" pitchFamily="2"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endParaRPr lang="zh-CN" altLang="en-US" sz="1400" dirty="0">
                  <a:solidFill>
                    <a:schemeClr val="dk1"/>
                  </a:solidFill>
                </a:endParaRP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虚拟地址访问流程</a:t>
            </a:r>
            <a:endParaRPr lang="zh-CN" altLang="en-US"/>
          </a:p>
        </p:txBody>
      </p:sp>
      <p:pic>
        <p:nvPicPr>
          <p:cNvPr id="4" name="内容占位符 3"/>
          <p:cNvPicPr>
            <a:picLocks noGrp="1" noChangeAspect="1"/>
          </p:cNvPicPr>
          <p:nvPr>
            <p:ph idx="1"/>
          </p:nvPr>
        </p:nvPicPr>
        <p:blipFill>
          <a:blip r:embed="rId1"/>
          <a:stretch>
            <a:fillRect/>
          </a:stretch>
        </p:blipFill>
        <p:spPr>
          <a:xfrm>
            <a:off x="2695092" y="875255"/>
            <a:ext cx="7014541" cy="5637213"/>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endParaRPr lang="zh-CN" altLang="en-US" dirty="0"/>
          </a:p>
        </p:txBody>
      </p:sp>
      <p:sp>
        <p:nvSpPr>
          <p:cNvPr id="3" name="内容占位符 2"/>
          <p:cNvSpPr>
            <a:spLocks noGrp="1"/>
          </p:cNvSpPr>
          <p:nvPr>
            <p:ph idx="1"/>
          </p:nvPr>
        </p:nvSpPr>
        <p:spPr/>
        <p:txBody>
          <a:bodyPr/>
          <a:lstStyle/>
          <a:p>
            <a:r>
              <a:rPr lang="zh-CN" altLang="en-US" b="1" dirty="0"/>
              <a:t>程序按需载入，按页面载入</a:t>
            </a:r>
            <a:endParaRPr lang="en-US" altLang="zh-CN" b="1" dirty="0"/>
          </a:p>
          <a:p>
            <a:r>
              <a:rPr lang="zh-CN" altLang="en-US" b="1" dirty="0"/>
              <a:t>载入页面同时更新内存中页表</a:t>
            </a:r>
            <a:endParaRPr lang="en-US" altLang="zh-CN" b="1" dirty="0"/>
          </a:p>
          <a:p>
            <a:r>
              <a:rPr lang="zh-CN" altLang="en-US" b="1" dirty="0"/>
              <a:t>内存满时发生缺页，完成数据交换</a:t>
            </a:r>
            <a:endParaRPr lang="en-US" altLang="zh-CN" b="1"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endParaRPr lang="zh-CN" altLang="en-US" sz="2400" dirty="0"/>
          </a:p>
          <a:p>
            <a:r>
              <a:rPr lang="zh-CN" altLang="en-US" b="1" dirty="0"/>
              <a:t>内存满后系统性能？</a:t>
            </a:r>
            <a:endParaRPr lang="en-US" altLang="zh-CN" b="1"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anose="02010601030101010101"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endParaRPr dirty="0"/>
          </a:p>
          <a:p>
            <a:pPr eaLnBrk="1" hangingPunct="1">
              <a:lnSpc>
                <a:spcPct val="150000"/>
              </a:lnSpc>
              <a:spcBef>
                <a:spcPct val="5000"/>
              </a:spcBef>
            </a:pPr>
            <a:r>
              <a:rPr dirty="0"/>
              <a:t>以下情况发生存储保护错</a:t>
            </a:r>
            <a:endParaRPr dirty="0"/>
          </a:p>
          <a:p>
            <a:pPr lvl="1" eaLnBrk="1" hangingPunct="1">
              <a:lnSpc>
                <a:spcPct val="150000"/>
              </a:lnSpc>
              <a:spcBef>
                <a:spcPct val="5000"/>
              </a:spcBef>
            </a:pPr>
            <a:r>
              <a:rPr sz="2400" dirty="0"/>
              <a:t>地址越界（转换得到的物理地址不属于可访问范围）</a:t>
            </a:r>
            <a:endParaRPr sz="2400" dirty="0"/>
          </a:p>
          <a:p>
            <a:pPr lvl="1" eaLnBrk="1" hangingPunct="1">
              <a:lnSpc>
                <a:spcPct val="150000"/>
              </a:lnSpc>
              <a:spcBef>
                <a:spcPct val="5000"/>
              </a:spcBef>
            </a:pPr>
            <a:r>
              <a:rPr sz="2400" dirty="0"/>
              <a:t>访问越权（访问操作与所拥有的访问权限不符）</a:t>
            </a:r>
            <a:endParaRPr sz="2400" dirty="0"/>
          </a:p>
          <a:p>
            <a:pPr lvl="2" eaLnBrk="1" hangingPunct="1">
              <a:lnSpc>
                <a:spcPct val="150000"/>
              </a:lnSpc>
              <a:spcBef>
                <a:spcPct val="5000"/>
              </a:spcBef>
            </a:pPr>
            <a:r>
              <a:rPr sz="2600" dirty="0"/>
              <a:t>页表中设定访问（存取）权限</a:t>
            </a:r>
            <a:endParaRPr sz="2600" dirty="0"/>
          </a:p>
          <a:p>
            <a:pPr eaLnBrk="1" hangingPunct="1">
              <a:lnSpc>
                <a:spcPct val="150000"/>
              </a:lnSpc>
              <a:spcBef>
                <a:spcPct val="5000"/>
              </a:spcBef>
            </a:pPr>
            <a:r>
              <a:rPr dirty="0"/>
              <a:t>访问属性的设定</a:t>
            </a:r>
            <a:endParaRPr dirty="0"/>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lstStyle/>
          <a:p>
            <a:r>
              <a:rPr lang="en-US" altLang="zh-CN" dirty="0"/>
              <a:t>4.2</a:t>
            </a:r>
            <a:endParaRPr lang="en-US" altLang="zh-CN" dirty="0"/>
          </a:p>
          <a:p>
            <a:r>
              <a:rPr lang="en-US" altLang="zh-CN" dirty="0"/>
              <a:t>4.7</a:t>
            </a:r>
            <a:endParaRPr lang="en-US" altLang="zh-CN" dirty="0"/>
          </a:p>
          <a:p>
            <a:r>
              <a:rPr lang="en-US" altLang="zh-CN" dirty="0"/>
              <a:t>4.8</a:t>
            </a:r>
            <a:endParaRPr lang="en-US" altLang="zh-CN" dirty="0"/>
          </a:p>
          <a:p>
            <a:r>
              <a:rPr lang="en-US" altLang="zh-CN" dirty="0"/>
              <a:t>4.11</a:t>
            </a:r>
            <a:endParaRPr lang="en-US" altLang="zh-CN" dirty="0"/>
          </a:p>
          <a:p>
            <a:r>
              <a:rPr lang="en-US" altLang="zh-CN" dirty="0"/>
              <a:t>4.16   4.17   </a:t>
            </a:r>
            <a:endParaRPr lang="en-US" altLang="zh-CN" dirty="0"/>
          </a:p>
          <a:p>
            <a:r>
              <a:rPr lang="en-US" altLang="zh-CN" dirty="0"/>
              <a:t>4.18   4.19</a:t>
            </a:r>
            <a:endParaRPr lang="zh-CN" altLang="en-US"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333788"/>
            <a:ext cx="3419765" cy="2936841"/>
          </a:xfrm>
        </p:spPr>
        <p:txBody>
          <a:bodyPr>
            <a:noAutofit/>
          </a:bodyPr>
          <a:lstStyle/>
          <a:p>
            <a:pPr eaLnBrk="1" hangingPunct="1"/>
            <a:r>
              <a:rPr sz="2400" b="1" dirty="0"/>
              <a:t>工作管</a:t>
            </a:r>
            <a:r>
              <a:rPr lang="en-US" altLang="zh-CN" sz="2400" b="1" dirty="0"/>
              <a:t>T</a:t>
            </a:r>
            <a:r>
              <a:rPr lang="en-US" altLang="zh-CN" sz="2400" b="1" baseline="-25000" dirty="0"/>
              <a:t>1</a:t>
            </a:r>
            <a:r>
              <a:rPr lang="en-US" altLang="zh-CN" sz="2400" b="1" dirty="0"/>
              <a:t> T</a:t>
            </a:r>
            <a:r>
              <a:rPr lang="en-US" altLang="zh-CN" sz="2400" b="1" baseline="-25000" dirty="0"/>
              <a:t>2</a:t>
            </a:r>
            <a:endParaRPr lang="en-US" altLang="zh-CN" sz="2400" b="1" dirty="0"/>
          </a:p>
          <a:p>
            <a:pPr marL="742950" lvl="1" indent="-285750"/>
            <a:r>
              <a:rPr dirty="0" err="1"/>
              <a:t>存储数据</a:t>
            </a:r>
            <a:endParaRPr dirty="0"/>
          </a:p>
          <a:p>
            <a:pPr eaLnBrk="1" hangingPunct="1"/>
            <a:r>
              <a:rPr sz="2400" b="1" dirty="0"/>
              <a:t>负载管</a:t>
            </a:r>
            <a:r>
              <a:rPr lang="en-US" altLang="zh-CN" sz="2400" b="1" dirty="0"/>
              <a:t>T</a:t>
            </a:r>
            <a:r>
              <a:rPr lang="en-US" altLang="zh-CN" sz="2400" b="1" baseline="-25000" dirty="0"/>
              <a:t>3</a:t>
            </a:r>
            <a:r>
              <a:rPr lang="en-US" altLang="zh-CN" sz="2400" b="1" dirty="0"/>
              <a:t> T</a:t>
            </a:r>
            <a:r>
              <a:rPr lang="en-US" altLang="zh-CN" sz="2400" b="1" baseline="-25000" dirty="0"/>
              <a:t>4</a:t>
            </a:r>
            <a:endParaRPr lang="en-US" altLang="zh-CN" sz="2400" b="1" dirty="0"/>
          </a:p>
          <a:p>
            <a:pPr marL="742950" lvl="1" indent="-285750"/>
            <a:r>
              <a:rPr lang="zh-CN" dirty="0" err="1"/>
              <a:t>饱和状态</a:t>
            </a:r>
            <a:endParaRPr lang="zh-CN" dirty="0" err="1"/>
          </a:p>
          <a:p>
            <a:pPr marL="742950" lvl="1" indent="-285750"/>
            <a:r>
              <a:rPr dirty="0" err="1"/>
              <a:t>补充电荷</a:t>
            </a:r>
            <a:endParaRPr dirty="0"/>
          </a:p>
          <a:p>
            <a:pPr eaLnBrk="1" hangingPunct="1"/>
            <a:r>
              <a:rPr sz="2400" b="1" dirty="0"/>
              <a:t>门控管</a:t>
            </a:r>
            <a:r>
              <a:rPr lang="en-US" altLang="zh-CN" sz="2400" b="1" dirty="0"/>
              <a:t>T</a:t>
            </a:r>
            <a:r>
              <a:rPr lang="en-US" altLang="zh-CN" sz="2400" b="1" baseline="-25000" dirty="0"/>
              <a:t>5</a:t>
            </a:r>
            <a:r>
              <a:rPr lang="en-US" altLang="zh-CN" sz="2400" b="1" dirty="0"/>
              <a:t> T</a:t>
            </a:r>
            <a:r>
              <a:rPr lang="en-US" altLang="zh-CN" sz="2400" b="1" baseline="-25000" dirty="0"/>
              <a:t>6 </a:t>
            </a:r>
            <a:r>
              <a:rPr lang="en-US" altLang="zh-CN" sz="2400" b="1" dirty="0"/>
              <a:t>T</a:t>
            </a:r>
            <a:r>
              <a:rPr lang="en-US" altLang="zh-CN" sz="2400" b="1" baseline="-25000" dirty="0"/>
              <a:t>7</a:t>
            </a:r>
            <a:r>
              <a:rPr lang="en-US" altLang="zh-CN" sz="2400" b="1" dirty="0"/>
              <a:t> T</a:t>
            </a:r>
            <a:r>
              <a:rPr lang="en-US" altLang="zh-CN" sz="2400" b="1" baseline="-25000" dirty="0"/>
              <a:t>8</a:t>
            </a:r>
            <a:endParaRPr lang="en-US" altLang="zh-CN" sz="2400" b="1"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4" name="Group 13"/>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ln>
        </p:spPr>
        <p:txBody>
          <a:bodyPr/>
          <a:lstStyle/>
          <a:p>
            <a:endParaRPr lang="zh-CN" altLang="en-US">
              <a:latin typeface="+mn-ea"/>
            </a:endParaRPr>
          </a:p>
        </p:txBody>
      </p:sp>
      <p:grpSp>
        <p:nvGrpSpPr>
          <p:cNvPr id="46109" name="Group 44"/>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grpSp>
        <p:nvGrpSpPr>
          <p:cNvPr id="46110" name="Group 47"/>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p:nvPr/>
        </p:nvGrpSpPr>
        <p:grpSpPr bwMode="auto">
          <a:xfrm>
            <a:off x="4546600" y="3324225"/>
            <a:ext cx="1447800" cy="533400"/>
            <a:chOff x="2352" y="2296"/>
            <a:chExt cx="912" cy="336"/>
          </a:xfrm>
        </p:grpSpPr>
        <p:grpSp>
          <p:nvGrpSpPr>
            <p:cNvPr id="46154" name="Group 57"/>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46121" name="Rectangle 103"/>
          <p:cNvSpPr>
            <a:spLocks noChangeArrowheads="1"/>
          </p:cNvSpPr>
          <p:nvPr/>
        </p:nvSpPr>
        <p:spPr bwMode="auto">
          <a:xfrm>
            <a:off x="3975100" y="5381625"/>
            <a:ext cx="3429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ln>
        </p:spPr>
        <p:txBody>
          <a:bodyPr lIns="12700" tIns="12700" rIns="12700" bIns="12700"/>
          <a:lstStyle/>
          <a:p>
            <a:pPr algn="just"/>
            <a:r>
              <a:rPr lang="en-US" altLang="zh-CN" sz="1600" u="sng">
                <a:solidFill>
                  <a:srgbClr val="0000FF"/>
                </a:solidFill>
                <a:latin typeface="+mn-ea"/>
              </a:rPr>
              <a:t>O/I</a:t>
            </a:r>
            <a:endParaRPr lang="en-US" altLang="zh-CN" sz="1600" u="sng">
              <a:solidFill>
                <a:srgbClr val="0000FF"/>
              </a:solidFill>
              <a:latin typeface="+mn-ea"/>
            </a:endParaRP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endParaRPr lang="zh-CN" altLang="en-US" sz="1600" dirty="0">
              <a:solidFill>
                <a:srgbClr val="0000FF"/>
              </a:solidFill>
              <a:latin typeface="+mn-ea"/>
            </a:endParaRP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grpSp>
        <p:nvGrpSpPr>
          <p:cNvPr id="5" name="组合 4"/>
          <p:cNvGrpSpPr/>
          <p:nvPr/>
        </p:nvGrpSpPr>
        <p:grpSpPr>
          <a:xfrm>
            <a:off x="623281" y="4718776"/>
            <a:ext cx="2391699" cy="945294"/>
            <a:chOff x="623281" y="4718776"/>
            <a:chExt cx="2391699" cy="945294"/>
          </a:xfrm>
        </p:grpSpPr>
        <p:sp>
          <p:nvSpPr>
            <p:cNvPr id="110" name="矩形 109"/>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874407"/>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92D050"/>
                  </a:solidFill>
                </a:rPr>
                <a:t>绿色：低电平，截止</a:t>
              </a:r>
              <a:endParaRPr lang="en-US" altLang="zh-CN" b="1" dirty="0">
                <a:solidFill>
                  <a:srgbClr val="92D05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5000" fill="hold" nodeType="clickEffect">
                                  <p:stCondLst>
                                    <p:cond delay="0"/>
                                  </p:stCondLst>
                                  <p:childTnLst>
                                    <p:anim calcmode="discrete" valueType="str">
                                      <p:cBhvr>
                                        <p:cTn id="38"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9" presetID="35" presetClass="emph" presetSubtype="0" repeatCount="5000" fill="hold" nodeType="withEffect">
                                  <p:stCondLst>
                                    <p:cond delay="0"/>
                                  </p:stCondLst>
                                  <p:childTnLst>
                                    <p:anim calcmode="discrete" valueType="str">
                                      <p:cBhvr>
                                        <p:cTn id="40"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endParaRPr lang="zh-CN" altLang="en-US" dirty="0"/>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ln>
        </p:spPr>
        <p:txBody>
          <a:bodyPr/>
          <a:lstStyle/>
          <a:p>
            <a:endParaRPr lang="zh-CN" altLang="en-US">
              <a:latin typeface="+mn-ea"/>
            </a:endParaRPr>
          </a:p>
        </p:txBody>
      </p:sp>
      <p:grpSp>
        <p:nvGrpSpPr>
          <p:cNvPr id="46" name="Group 44"/>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56" name="Group 54"/>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ln>
        </p:spPr>
        <p:txBody>
          <a:bodyPr/>
          <a:lstStyle/>
          <a:p>
            <a:endParaRPr lang="zh-CN" altLang="en-US">
              <a:latin typeface="+mn-ea"/>
            </a:endParaRPr>
          </a:p>
        </p:txBody>
      </p:sp>
      <p:grpSp>
        <p:nvGrpSpPr>
          <p:cNvPr id="70" name="Group 68"/>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grpSp>
        <p:nvGrpSpPr>
          <p:cNvPr id="73" name="Group 71"/>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1" name="Rectangle 99"/>
          <p:cNvSpPr>
            <a:spLocks noChangeArrowheads="1"/>
          </p:cNvSpPr>
          <p:nvPr/>
        </p:nvSpPr>
        <p:spPr bwMode="auto">
          <a:xfrm>
            <a:off x="3328868" y="5230407"/>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02" name="Rectangle 100"/>
          <p:cNvSpPr>
            <a:spLocks noChangeArrowheads="1"/>
          </p:cNvSpPr>
          <p:nvPr/>
        </p:nvSpPr>
        <p:spPr bwMode="auto">
          <a:xfrm>
            <a:off x="2528768" y="5001807"/>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23" name="Rectangle 121"/>
          <p:cNvSpPr>
            <a:spLocks noChangeArrowheads="1"/>
          </p:cNvSpPr>
          <p:nvPr/>
        </p:nvSpPr>
        <p:spPr bwMode="auto">
          <a:xfrm>
            <a:off x="2871668" y="2715807"/>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24" name="Rectangle 122"/>
          <p:cNvSpPr>
            <a:spLocks noChangeArrowheads="1"/>
          </p:cNvSpPr>
          <p:nvPr/>
        </p:nvSpPr>
        <p:spPr bwMode="auto">
          <a:xfrm>
            <a:off x="4624268" y="2715807"/>
            <a:ext cx="228600" cy="304800"/>
          </a:xfrm>
          <a:prstGeom prst="rect">
            <a:avLst/>
          </a:prstGeom>
          <a:noFill/>
          <a:ln w="9525">
            <a:noFill/>
            <a:miter lim="800000"/>
          </a:ln>
        </p:spPr>
        <p:txBody>
          <a:bodyPr lIns="12700" tIns="12700" rIns="12700" bIns="12700"/>
          <a:lstStyle/>
          <a:p>
            <a:pPr algn="just"/>
            <a:r>
              <a:rPr lang="en-US" altLang="zh-CN" sz="1600" dirty="0">
                <a:solidFill>
                  <a:srgbClr val="008000"/>
                </a:solidFill>
                <a:latin typeface="+mn-ea"/>
              </a:rPr>
              <a:t>B</a:t>
            </a:r>
            <a:endParaRPr lang="en-US" altLang="zh-CN" sz="1600" dirty="0">
              <a:solidFill>
                <a:srgbClr val="008000"/>
              </a:solidFill>
              <a:latin typeface="+mn-ea"/>
            </a:endParaRPr>
          </a:p>
        </p:txBody>
      </p:sp>
      <p:sp>
        <p:nvSpPr>
          <p:cNvPr id="125" name="Rectangle 123"/>
          <p:cNvSpPr>
            <a:spLocks noChangeArrowheads="1"/>
          </p:cNvSpPr>
          <p:nvPr/>
        </p:nvSpPr>
        <p:spPr bwMode="auto">
          <a:xfrm>
            <a:off x="1500068" y="1496607"/>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31" name="Group 129"/>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ln>
          </p:spPr>
          <p:txBody>
            <a:bodyPr/>
            <a:lstStyle/>
            <a:p>
              <a:endParaRPr lang="zh-CN" altLang="en-US">
                <a:latin typeface="+mn-ea"/>
              </a:endParaRPr>
            </a:p>
          </p:txBody>
        </p:sp>
      </p:grpSp>
      <p:grpSp>
        <p:nvGrpSpPr>
          <p:cNvPr id="134" name="Group 132"/>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138" name="Group 136"/>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141" name="Group 139"/>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ln>
          </p:spPr>
          <p:txBody>
            <a:bodyPr/>
            <a:lstStyle/>
            <a:p>
              <a:endParaRPr lang="zh-CN" altLang="en-US">
                <a:latin typeface="+mn-ea"/>
              </a:endParaRPr>
            </a:p>
          </p:txBody>
        </p:sp>
        <p:grpSp>
          <p:nvGrpSpPr>
            <p:cNvPr id="163" name="Group 181"/>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166" name="Group 191"/>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ln>
          </p:spPr>
          <p:txBody>
            <a:bodyPr/>
            <a:lstStyle/>
            <a:p>
              <a:endParaRPr lang="zh-CN" altLang="en-US">
                <a:latin typeface="+mn-ea"/>
              </a:endParaRPr>
            </a:p>
          </p:txBody>
        </p:sp>
        <p:grpSp>
          <p:nvGrpSpPr>
            <p:cNvPr id="172" name="Group 205"/>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ln>
            </p:spPr>
            <p:txBody>
              <a:bodyPr wrap="none" anchor="ctr"/>
              <a:lstStyle/>
              <a:p>
                <a:pPr algn="r"/>
                <a:endParaRPr lang="zh-CN" altLang="zh-CN">
                  <a:latin typeface="+mn-ea"/>
                </a:endParaRPr>
              </a:p>
            </p:txBody>
          </p:sp>
        </p:grpSp>
        <p:grpSp>
          <p:nvGrpSpPr>
            <p:cNvPr id="173" name="Group 208"/>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89" name="Rectangle 236"/>
            <p:cNvSpPr>
              <a:spLocks noChangeArrowheads="1"/>
            </p:cNvSpPr>
            <p:nvPr/>
          </p:nvSpPr>
          <p:spPr bwMode="auto">
            <a:xfrm>
              <a:off x="3936" y="3600"/>
              <a:ext cx="864"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0" name="Rectangle 237"/>
            <p:cNvSpPr>
              <a:spLocks noChangeArrowheads="1"/>
            </p:cNvSpPr>
            <p:nvPr/>
          </p:nvSpPr>
          <p:spPr bwMode="auto">
            <a:xfrm>
              <a:off x="3432" y="3456"/>
              <a:ext cx="216"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91" name="Rectangle 238"/>
            <p:cNvSpPr>
              <a:spLocks noChangeArrowheads="1"/>
            </p:cNvSpPr>
            <p:nvPr/>
          </p:nvSpPr>
          <p:spPr bwMode="auto">
            <a:xfrm>
              <a:off x="3648" y="2016"/>
              <a:ext cx="144" cy="192"/>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A</a:t>
              </a:r>
              <a:endParaRPr lang="en-US" altLang="zh-CN" sz="1600">
                <a:solidFill>
                  <a:srgbClr val="0D7157"/>
                </a:solidFill>
                <a:latin typeface="+mn-ea"/>
              </a:endParaRPr>
            </a:p>
          </p:txBody>
        </p:sp>
        <p:sp>
          <p:nvSpPr>
            <p:cNvPr id="192" name="Rectangle 239"/>
            <p:cNvSpPr>
              <a:spLocks noChangeArrowheads="1"/>
            </p:cNvSpPr>
            <p:nvPr/>
          </p:nvSpPr>
          <p:spPr bwMode="auto">
            <a:xfrm>
              <a:off x="4752" y="2016"/>
              <a:ext cx="144" cy="192"/>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B</a:t>
              </a:r>
              <a:endParaRPr lang="en-US" altLang="zh-CN" sz="1600">
                <a:solidFill>
                  <a:srgbClr val="FF0000"/>
                </a:solidFill>
                <a:latin typeface="+mn-ea"/>
              </a:endParaRPr>
            </a:p>
          </p:txBody>
        </p:sp>
        <p:sp>
          <p:nvSpPr>
            <p:cNvPr id="193" name="Rectangle 240"/>
            <p:cNvSpPr>
              <a:spLocks noChangeArrowheads="1"/>
            </p:cNvSpPr>
            <p:nvPr/>
          </p:nvSpPr>
          <p:spPr bwMode="auto">
            <a:xfrm>
              <a:off x="2784" y="1248"/>
              <a:ext cx="768"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ln>
          </p:spPr>
          <p:txBody>
            <a:bodyPr/>
            <a:lstStyle/>
            <a:p>
              <a:endParaRPr lang="zh-CN" altLang="en-US">
                <a:latin typeface="+mn-ea"/>
              </a:endParaRPr>
            </a:p>
          </p:txBody>
        </p:sp>
        <p:grpSp>
          <p:nvGrpSpPr>
            <p:cNvPr id="199" name="Group 246"/>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ln>
            </p:spPr>
            <p:txBody>
              <a:bodyPr/>
              <a:lstStyle/>
              <a:p>
                <a:endParaRPr lang="zh-CN" altLang="en-US">
                  <a:latin typeface="+mn-ea"/>
                </a:endParaRPr>
              </a:p>
            </p:txBody>
          </p:sp>
        </p:grpSp>
        <p:grpSp>
          <p:nvGrpSpPr>
            <p:cNvPr id="200" name="Group 249"/>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201" name="Group 253"/>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ln>
            </p:spPr>
            <p:txBody>
              <a:bodyPr lIns="12700" tIns="12700" rIns="12700" bIns="12700"/>
              <a:lstStyle/>
              <a:p>
                <a:pPr algn="just"/>
                <a:r>
                  <a:rPr lang="en-US" altLang="zh-CN" sz="1600" dirty="0">
                    <a:solidFill>
                      <a:schemeClr val="folHlink"/>
                    </a:solidFill>
                    <a:latin typeface="+mn-ea"/>
                  </a:rPr>
                  <a:t>I/O</a:t>
                </a:r>
                <a:endParaRPr lang="en-US" altLang="zh-CN" sz="1600" dirty="0">
                  <a:solidFill>
                    <a:schemeClr val="folHlink"/>
                  </a:solidFill>
                  <a:latin typeface="+mn-ea"/>
                </a:endParaRP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ln>
          </p:spPr>
          <p:txBody>
            <a:bodyPr/>
            <a:lstStyle/>
            <a:p>
              <a:endParaRPr lang="zh-CN" altLang="en-US">
                <a:latin typeface="+mn-ea"/>
              </a:endParaRPr>
            </a:p>
          </p:txBody>
        </p:sp>
      </p:grpSp>
      <p:grpSp>
        <p:nvGrpSpPr>
          <p:cNvPr id="272" name="组合 271"/>
          <p:cNvGrpSpPr/>
          <p:nvPr/>
        </p:nvGrpSpPr>
        <p:grpSpPr>
          <a:xfrm>
            <a:off x="3238204" y="5543104"/>
            <a:ext cx="5789953" cy="1015663"/>
            <a:chOff x="571368" y="4534293"/>
            <a:chExt cx="2672205" cy="1015663"/>
          </a:xfrm>
        </p:grpSpPr>
        <p:sp>
          <p:nvSpPr>
            <p:cNvPr id="273" name="矩形 272"/>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endParaRPr lang="zh-CN" altLang="en-US" sz="2000" b="1" dirty="0">
                <a:solidFill>
                  <a:schemeClr val="bg1"/>
                </a:solidFill>
                <a:latin typeface="+mn-ea"/>
              </a:endParaRP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1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2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par>
                          <p:cTn id="41" fill="hold">
                            <p:stCondLst>
                              <p:cond delay="1000"/>
                            </p:stCondLst>
                            <p:childTnLst>
                              <p:par>
                                <p:cTn id="42" presetID="22" presetClass="entr" presetSubtype="4" repeatCount="4000" fill="hold" nodeType="after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1000"/>
                                        <p:tgtEl>
                                          <p:spTgt spid="1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repeatCount="3000" fill="hold" nodeType="clickEffect">
                                  <p:stCondLst>
                                    <p:cond delay="0"/>
                                  </p:stCondLst>
                                  <p:childTnLst>
                                    <p:set>
                                      <p:cBhvr>
                                        <p:cTn id="48" dur="1" fill="hold">
                                          <p:stCondLst>
                                            <p:cond delay="0"/>
                                          </p:stCondLst>
                                        </p:cTn>
                                        <p:tgtEl>
                                          <p:spTgt spid="260"/>
                                        </p:tgtEl>
                                        <p:attrNameLst>
                                          <p:attrName>style.visibility</p:attrName>
                                        </p:attrNameLst>
                                      </p:cBhvr>
                                      <p:to>
                                        <p:strVal val="visible"/>
                                      </p:to>
                                    </p:set>
                                    <p:animEffect transition="in" filter="wipe(right)">
                                      <p:cBhvr>
                                        <p:cTn id="49" dur="500"/>
                                        <p:tgtEl>
                                          <p:spTgt spid="26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2"/>
                                        </p:tgtEl>
                                        <p:attrNameLst>
                                          <p:attrName>style.visibility</p:attrName>
                                        </p:attrNameLst>
                                      </p:cBhvr>
                                      <p:to>
                                        <p:strVal val="visible"/>
                                      </p:to>
                                    </p:set>
                                    <p:animEffect transition="in" filter="wipe(left)">
                                      <p:cBhvr>
                                        <p:cTn id="6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endParaRPr lang="zh-CN" altLang="en-US" dirty="0"/>
          </a:p>
        </p:txBody>
      </p:sp>
      <p:grpSp>
        <p:nvGrpSpPr>
          <p:cNvPr id="4" name="组合 209"/>
          <p:cNvGrpSpPr/>
          <p:nvPr/>
        </p:nvGrpSpPr>
        <p:grpSpPr bwMode="auto">
          <a:xfrm>
            <a:off x="6995301" y="3197784"/>
            <a:ext cx="1580825" cy="820893"/>
            <a:chOff x="4932663" y="4401998"/>
            <a:chExt cx="1580055" cy="820649"/>
          </a:xfrm>
        </p:grpSpPr>
        <p:grpSp>
          <p:nvGrpSpPr>
            <p:cNvPr id="5" name="组合 85"/>
            <p:cNvGrpSpPr/>
            <p:nvPr/>
          </p:nvGrpSpPr>
          <p:grpSpPr bwMode="auto">
            <a:xfrm>
              <a:off x="5143725" y="4538634"/>
              <a:ext cx="1368993" cy="684013"/>
              <a:chOff x="1911200" y="3482952"/>
              <a:chExt cx="1368993" cy="684013"/>
            </a:xfrm>
          </p:grpSpPr>
          <p:grpSp>
            <p:nvGrpSpPr>
              <p:cNvPr id="7" name="Group 60"/>
              <p:cNvGrpSpPr/>
              <p:nvPr/>
            </p:nvGrpSpPr>
            <p:grpSpPr bwMode="auto">
              <a:xfrm>
                <a:off x="1911200" y="3482952"/>
                <a:ext cx="1368993" cy="684013"/>
                <a:chOff x="3458" y="242"/>
                <a:chExt cx="1566" cy="594"/>
              </a:xfrm>
            </p:grpSpPr>
            <p:sp>
              <p:nvSpPr>
                <p:cNvPr id="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1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1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12" name="Freeform 62"/>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1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左稳态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14" name="组合 210"/>
          <p:cNvGrpSpPr/>
          <p:nvPr/>
        </p:nvGrpSpPr>
        <p:grpSpPr bwMode="auto">
          <a:xfrm>
            <a:off x="7217876" y="1734105"/>
            <a:ext cx="1636389" cy="819313"/>
            <a:chOff x="5154727" y="2937913"/>
            <a:chExt cx="1636249" cy="820649"/>
          </a:xfrm>
        </p:grpSpPr>
        <p:grpSp>
          <p:nvGrpSpPr>
            <p:cNvPr id="15" name="组合 83"/>
            <p:cNvGrpSpPr/>
            <p:nvPr/>
          </p:nvGrpSpPr>
          <p:grpSpPr bwMode="auto">
            <a:xfrm flipH="1">
              <a:off x="5154727" y="3074549"/>
              <a:ext cx="1368993" cy="684013"/>
              <a:chOff x="5655616" y="3532468"/>
              <a:chExt cx="1368993" cy="684013"/>
            </a:xfrm>
          </p:grpSpPr>
          <p:grpSp>
            <p:nvGrpSpPr>
              <p:cNvPr id="17" name="Group 60"/>
              <p:cNvGrpSpPr/>
              <p:nvPr/>
            </p:nvGrpSpPr>
            <p:grpSpPr bwMode="auto">
              <a:xfrm>
                <a:off x="5655616" y="3532468"/>
                <a:ext cx="1368993" cy="684013"/>
                <a:chOff x="3458" y="242"/>
                <a:chExt cx="1566" cy="594"/>
              </a:xfrm>
            </p:grpSpPr>
            <p:sp>
              <p:nvSpPr>
                <p:cNvPr id="1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2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2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22" name="Freeform 62"/>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2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右稳态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24" name="组合 208"/>
          <p:cNvGrpSpPr/>
          <p:nvPr/>
        </p:nvGrpSpPr>
        <p:grpSpPr bwMode="auto">
          <a:xfrm>
            <a:off x="9668651" y="1953183"/>
            <a:ext cx="1287462" cy="1976437"/>
            <a:chOff x="5004048" y="3645024"/>
            <a:chExt cx="1287448" cy="1976126"/>
          </a:xfrm>
        </p:grpSpPr>
        <p:grpSp>
          <p:nvGrpSpPr>
            <p:cNvPr id="25" name="组合 84"/>
            <p:cNvGrpSpPr/>
            <p:nvPr/>
          </p:nvGrpSpPr>
          <p:grpSpPr bwMode="auto">
            <a:xfrm>
              <a:off x="5004048" y="3645024"/>
              <a:ext cx="668337" cy="1976126"/>
              <a:chOff x="4335711" y="2204864"/>
              <a:chExt cx="668337" cy="1976126"/>
            </a:xfrm>
          </p:grpSpPr>
          <p:grpSp>
            <p:nvGrpSpPr>
              <p:cNvPr id="27" name="Group 49"/>
              <p:cNvGrpSpPr/>
              <p:nvPr/>
            </p:nvGrpSpPr>
            <p:grpSpPr bwMode="auto">
              <a:xfrm>
                <a:off x="4335711" y="2204864"/>
                <a:ext cx="668337" cy="1976126"/>
                <a:chOff x="5728" y="-878"/>
                <a:chExt cx="764" cy="1718"/>
              </a:xfrm>
            </p:grpSpPr>
            <p:sp>
              <p:nvSpPr>
                <p:cNvPr id="29" name="Freeform 53"/>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30" name="Freeform 52"/>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31" name="Freeform 51"/>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ln>
              </p:spPr>
              <p:txBody>
                <a:bodyPr/>
                <a:lstStyle/>
                <a:p>
                  <a:endParaRPr lang="zh-CN" altLang="en-US"/>
                </a:p>
              </p:txBody>
            </p:sp>
            <p:sp>
              <p:nvSpPr>
                <p:cNvPr id="32" name="Freeform 50"/>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ln>
          </p:spPr>
          <p:txBody>
            <a:bodyPr lIns="12700" tIns="12700" rIns="12700" bIns="12700"/>
            <a:lstStyle/>
            <a:p>
              <a:pPr algn="just"/>
              <a:r>
                <a:rPr lang="zh-CN" altLang="en-US" sz="2000">
                  <a:solidFill>
                    <a:srgbClr val="FF0000"/>
                  </a:solidFill>
                  <a:latin typeface="微软雅黑" panose="020B0503020204020204" pitchFamily="34" charset="-122"/>
                  <a:ea typeface="微软雅黑" panose="020B0503020204020204" pitchFamily="34" charset="-122"/>
                </a:rPr>
                <a:t>非稳态</a:t>
              </a:r>
              <a:endParaRPr lang="zh-CN" altLang="en-US" sz="2000">
                <a:solidFill>
                  <a:srgbClr val="FF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ln>
          </p:spPr>
          <p:txBody>
            <a:bodyPr/>
            <a:lstStyle/>
            <a:p>
              <a:endParaRPr lang="zh-CN" altLang="en-US">
                <a:latin typeface="+mn-ea"/>
              </a:endParaRPr>
            </a:p>
          </p:txBody>
        </p:sp>
        <p:grpSp>
          <p:nvGrpSpPr>
            <p:cNvPr id="74" name="Group 44"/>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84" name="Group 54"/>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ln>
          </p:spPr>
          <p:txBody>
            <a:bodyPr/>
            <a:lstStyle/>
            <a:p>
              <a:endParaRPr lang="zh-CN" altLang="en-US">
                <a:latin typeface="+mn-ea"/>
              </a:endParaRPr>
            </a:p>
          </p:txBody>
        </p:sp>
        <p:grpSp>
          <p:nvGrpSpPr>
            <p:cNvPr id="98" name="Group 68"/>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ln>
            </p:spPr>
            <p:txBody>
              <a:bodyPr/>
              <a:lstStyle/>
              <a:p>
                <a:endParaRPr lang="zh-CN" altLang="zh-CN">
                  <a:latin typeface="+mn-ea"/>
                </a:endParaRPr>
              </a:p>
            </p:txBody>
          </p:sp>
        </p:grpSp>
        <p:grpSp>
          <p:nvGrpSpPr>
            <p:cNvPr id="101" name="Group 71"/>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29" name="Rectangle 99"/>
            <p:cNvSpPr>
              <a:spLocks noChangeArrowheads="1"/>
            </p:cNvSpPr>
            <p:nvPr/>
          </p:nvSpPr>
          <p:spPr bwMode="auto">
            <a:xfrm>
              <a:off x="3657600" y="5432425"/>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0" name="Rectangle 100"/>
            <p:cNvSpPr>
              <a:spLocks noChangeArrowheads="1"/>
            </p:cNvSpPr>
            <p:nvPr/>
          </p:nvSpPr>
          <p:spPr bwMode="auto">
            <a:xfrm>
              <a:off x="2857500" y="5203825"/>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31" name="Rectangle 121"/>
            <p:cNvSpPr>
              <a:spLocks noChangeArrowheads="1"/>
            </p:cNvSpPr>
            <p:nvPr/>
          </p:nvSpPr>
          <p:spPr bwMode="auto">
            <a:xfrm>
              <a:off x="3200400" y="2917825"/>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32" name="Rectangle 122"/>
            <p:cNvSpPr>
              <a:spLocks noChangeArrowheads="1"/>
            </p:cNvSpPr>
            <p:nvPr/>
          </p:nvSpPr>
          <p:spPr bwMode="auto">
            <a:xfrm>
              <a:off x="4953000" y="2917825"/>
              <a:ext cx="228600" cy="304800"/>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sp>
          <p:nvSpPr>
            <p:cNvPr id="133" name="Rectangle 123"/>
            <p:cNvSpPr>
              <a:spLocks noChangeArrowheads="1"/>
            </p:cNvSpPr>
            <p:nvPr/>
          </p:nvSpPr>
          <p:spPr bwMode="auto">
            <a:xfrm>
              <a:off x="1828800" y="1698625"/>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46" name="Group 136"/>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150" name="组合 149"/>
          <p:cNvGrpSpPr/>
          <p:nvPr/>
        </p:nvGrpSpPr>
        <p:grpSpPr>
          <a:xfrm>
            <a:off x="5863460" y="5259967"/>
            <a:ext cx="5789953" cy="777965"/>
            <a:chOff x="571368" y="4534293"/>
            <a:chExt cx="2672205" cy="777965"/>
          </a:xfrm>
        </p:grpSpPr>
        <p:sp>
          <p:nvSpPr>
            <p:cNvPr id="151" name="矩形 150"/>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grpSp>
        <p:nvGrpSpPr>
          <p:cNvPr id="139" name="组合 138"/>
          <p:cNvGrpSpPr/>
          <p:nvPr/>
        </p:nvGrpSpPr>
        <p:grpSpPr>
          <a:xfrm>
            <a:off x="2574812" y="2160493"/>
            <a:ext cx="2049758" cy="732490"/>
            <a:chOff x="2574812" y="2160493"/>
            <a:chExt cx="2049758" cy="732490"/>
          </a:xfrm>
        </p:grpSpPr>
        <p:sp>
          <p:nvSpPr>
            <p:cNvPr id="145" name="Oval 2"/>
            <p:cNvSpPr>
              <a:spLocks noChangeArrowheads="1"/>
            </p:cNvSpPr>
            <p:nvPr/>
          </p:nvSpPr>
          <p:spPr bwMode="auto">
            <a:xfrm>
              <a:off x="3906010" y="2162245"/>
              <a:ext cx="718560" cy="730738"/>
            </a:xfrm>
            <a:prstGeom prst="ellipse">
              <a:avLst/>
            </a:prstGeom>
            <a:solidFill>
              <a:srgbClr val="CCFF66">
                <a:alpha val="23000"/>
              </a:srgbClr>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49" name="Oval 2"/>
            <p:cNvSpPr>
              <a:spLocks noChangeArrowheads="1"/>
            </p:cNvSpPr>
            <p:nvPr/>
          </p:nvSpPr>
          <p:spPr bwMode="auto">
            <a:xfrm>
              <a:off x="2574812" y="2160493"/>
              <a:ext cx="718560" cy="730738"/>
            </a:xfrm>
            <a:prstGeom prst="ellipse">
              <a:avLst/>
            </a:prstGeom>
            <a:solidFill>
              <a:srgbClr val="CCFF66">
                <a:alpha val="23000"/>
              </a:srgbClr>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wipe(left)">
                                      <p:cBhvr>
                                        <p:cTn id="2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endParaRPr lang="zh-CN" altLang="en-US" dirty="0"/>
          </a:p>
        </p:txBody>
      </p:sp>
      <p:sp>
        <p:nvSpPr>
          <p:cNvPr id="131" name="Rectangle 166"/>
          <p:cNvSpPr>
            <a:spLocks noChangeArrowheads="1"/>
          </p:cNvSpPr>
          <p:nvPr/>
        </p:nvSpPr>
        <p:spPr bwMode="auto">
          <a:xfrm>
            <a:off x="7350918" y="2349501"/>
            <a:ext cx="4041408" cy="3549648"/>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地址选通</a:t>
            </a:r>
            <a:endParaRPr lang="zh-CN" altLang="en-US" sz="2400" b="1"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endParaRPr lang="zh-CN" altLang="en-US"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spcBef>
                <a:spcPct val="20000"/>
              </a:spcBef>
              <a:buClr>
                <a:srgbClr val="FFC000"/>
              </a:buClr>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地址选通</a:t>
            </a:r>
            <a:endParaRPr lang="zh-CN" altLang="en-US" sz="2400" b="1"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ln>
        </p:spPr>
        <p:txBody>
          <a:bodyPr/>
          <a:lstStyle/>
          <a:p>
            <a:endParaRPr lang="zh-CN" altLang="en-US">
              <a:latin typeface="+mn-ea"/>
            </a:endParaRPr>
          </a:p>
        </p:txBody>
      </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A</a:t>
            </a:r>
            <a:endParaRPr lang="en-US" altLang="zh-CN" sz="1600" dirty="0">
              <a:solidFill>
                <a:srgbClr val="0000FF"/>
              </a:solidFill>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B</a:t>
            </a:r>
            <a:endParaRPr lang="en-US" altLang="zh-CN" sz="1600" dirty="0">
              <a:solidFill>
                <a:srgbClr val="D60093"/>
              </a:solidFill>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triangl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endParaRPr lang="zh-CN" altLang="en-US" dirty="0"/>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A</a:t>
            </a:r>
            <a:endParaRPr lang="en-US" altLang="zh-CN" sz="1600" dirty="0">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B</a:t>
            </a:r>
            <a:endParaRPr lang="en-US" altLang="zh-CN" sz="1600" dirty="0">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non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defRPr/>
            </a:pPr>
            <a:r>
              <a:rPr lang="en-US" altLang="zh-CN" sz="2400" b="1" dirty="0"/>
              <a:t>SRAM</a:t>
            </a:r>
            <a:r>
              <a:rPr lang="zh-CN" altLang="en-US" sz="2400" b="1" dirty="0"/>
              <a:t>缺陷</a:t>
            </a:r>
            <a:endParaRPr lang="zh-CN" altLang="en-US" sz="2400" b="1" dirty="0"/>
          </a:p>
          <a:p>
            <a:pPr lvl="1">
              <a:lnSpc>
                <a:spcPct val="150000"/>
              </a:lnSpc>
              <a:buClr>
                <a:srgbClr val="FFC000"/>
              </a:buClr>
              <a:buFont typeface="Wingdings" panose="05000000000000000000" pitchFamily="2" charset="2"/>
              <a:buChar char="p"/>
              <a:defRPr/>
            </a:pPr>
            <a:r>
              <a:rPr lang="en-US" altLang="zh-CN" sz="2000" dirty="0">
                <a:solidFill>
                  <a:srgbClr val="C00000"/>
                </a:solidFill>
              </a:rPr>
              <a:t>MOS</a:t>
            </a:r>
            <a:r>
              <a:rPr lang="zh-CN" altLang="en-US" sz="2000" dirty="0">
                <a:solidFill>
                  <a:srgbClr val="C00000"/>
                </a:solidFill>
              </a:rPr>
              <a:t>管过多，存储密度低</a:t>
            </a:r>
            <a:endParaRPr lang="zh-CN" altLang="en-US" sz="2000" dirty="0">
              <a:solidFill>
                <a:srgbClr val="C00000"/>
              </a:solidFill>
            </a:endParaRPr>
          </a:p>
          <a:p>
            <a:pPr lvl="1">
              <a:lnSpc>
                <a:spcPct val="150000"/>
              </a:lnSpc>
              <a:buClr>
                <a:srgbClr val="FFC000"/>
              </a:buClr>
              <a:buFont typeface="Wingdings" panose="05000000000000000000" pitchFamily="2" charset="2"/>
              <a:buChar char="p"/>
              <a:defRPr/>
            </a:pPr>
            <a:r>
              <a:rPr lang="zh-CN" altLang="en-US" sz="2000" dirty="0">
                <a:solidFill>
                  <a:srgbClr val="C00000"/>
                </a:solidFill>
              </a:rPr>
              <a:t>功耗太大，单位容量成本高</a:t>
            </a:r>
            <a:endParaRPr lang="zh-CN" altLang="en-US" sz="2000" dirty="0">
              <a:solidFill>
                <a:srgbClr val="C00000"/>
              </a:solidFill>
            </a:endParaRP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tailEnd type="oval"/>
            </a:ln>
          </p:spPr>
          <p:txBody>
            <a:bodyPr/>
            <a:lstStyle/>
            <a:p>
              <a:endParaRPr lang="zh-CN" altLang="en-US">
                <a:latin typeface="+mn-ea"/>
              </a:endParaRPr>
            </a:p>
          </p:txBody>
        </p:sp>
      </p:grpSp>
      <p:grpSp>
        <p:nvGrpSpPr>
          <p:cNvPr id="228" name="组合 227"/>
          <p:cNvGrpSpPr/>
          <p:nvPr/>
        </p:nvGrpSpPr>
        <p:grpSpPr>
          <a:xfrm>
            <a:off x="8100638"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endParaRPr lang="zh-CN" altLang="en-US">
                <a:effectLst>
                  <a:outerShdw blurRad="38100" dist="38100" dir="2700000" algn="tl">
                    <a:srgbClr val="FFFFFF"/>
                  </a:outerShdw>
                </a:effectLst>
                <a:latin typeface="+mn-ea"/>
              </a:endParaRPr>
            </a:p>
          </p:txBody>
        </p:sp>
        <p:sp>
          <p:nvSpPr>
            <p:cNvPr id="200" name="Line 5"/>
            <p:cNvSpPr>
              <a:spLocks noChangeShapeType="1"/>
            </p:cNvSpPr>
            <p:nvPr/>
          </p:nvSpPr>
          <p:spPr bwMode="auto">
            <a:xfrm>
              <a:off x="83354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3" name="Line 8"/>
            <p:cNvSpPr>
              <a:spLocks noChangeShapeType="1"/>
            </p:cNvSpPr>
            <p:nvPr/>
          </p:nvSpPr>
          <p:spPr bwMode="auto">
            <a:xfrm>
              <a:off x="101642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4" name="Line 9"/>
            <p:cNvSpPr>
              <a:spLocks noChangeShapeType="1"/>
            </p:cNvSpPr>
            <p:nvPr/>
          </p:nvSpPr>
          <p:spPr bwMode="auto">
            <a:xfrm flipH="1">
              <a:off x="99356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206"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07" name="Group 12"/>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miter lim="800000"/>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225" name="Line 30"/>
            <p:cNvSpPr>
              <a:spLocks noChangeShapeType="1"/>
            </p:cNvSpPr>
            <p:nvPr/>
          </p:nvSpPr>
          <p:spPr bwMode="auto">
            <a:xfrm>
              <a:off x="8335446" y="3496533"/>
              <a:ext cx="0" cy="457200"/>
            </a:xfrm>
            <a:prstGeom prst="line">
              <a:avLst/>
            </a:prstGeom>
            <a:noFill/>
            <a:ln w="19050">
              <a:solidFill>
                <a:schemeClr val="tx1"/>
              </a:solidFill>
              <a:miter lim="800000"/>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496533"/>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4000" fill="hold" grpId="0" nodeType="clickEffect">
                                  <p:stCondLst>
                                    <p:cond delay="0"/>
                                  </p:stCondLst>
                                  <p:childTnLst>
                                    <p:animEffect transition="out" filter="fade">
                                      <p:cBhvr>
                                        <p:cTn id="61" dur="500" tmFilter="0, 0; .2, .5; .8, .5; 1, 0"/>
                                        <p:tgtEl>
                                          <p:spTgt spid="4"/>
                                        </p:tgtEl>
                                      </p:cBhvr>
                                    </p:animEffect>
                                    <p:animScale>
                                      <p:cBhvr>
                                        <p:cTn id="62" dur="250" autoRev="1" fill="hold"/>
                                        <p:tgtEl>
                                          <p:spTgt spid="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8"/>
                                        </p:tgtEl>
                                        <p:attrNameLst>
                                          <p:attrName>style.visibility</p:attrName>
                                        </p:attrNameLst>
                                      </p:cBhvr>
                                      <p:to>
                                        <p:strVal val="visible"/>
                                      </p:to>
                                    </p:set>
                                    <p:animEffect transition="in" filter="wipe(down)">
                                      <p:cBhvr>
                                        <p:cTn id="67" dur="500"/>
                                        <p:tgtEl>
                                          <p:spTgt spid="2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9" grpId="0" animBg="1"/>
      <p:bldP spid="110" grpId="0" animBg="1"/>
      <p:bldP spid="111" grpId="0" animBg="1"/>
      <p:bldP spid="112" grpId="0" animBg="1"/>
      <p:bldP spid="113" grpId="0" animBg="1"/>
      <p:bldP spid="120" grpId="0" animBg="1"/>
      <p:bldP spid="121" grpId="0" animBg="1"/>
      <p:bldP spid="1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endParaRPr lang="zh-CN" altLang="en-US" dirty="0"/>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endParaRPr sz="2000" b="1" dirty="0"/>
          </a:p>
          <a:p>
            <a:pPr eaLnBrk="1" hangingPunct="1">
              <a:defRPr/>
            </a:pPr>
            <a:r>
              <a:rPr lang="zh-CN" altLang="en-US" sz="2000" b="1" dirty="0"/>
              <a:t>输出：</a:t>
            </a:r>
            <a:r>
              <a:rPr lang="en-US" altLang="zh-CN" sz="2000" b="1" dirty="0"/>
              <a:t>D  </a:t>
            </a:r>
            <a:r>
              <a:rPr sz="2000" b="1" dirty="0"/>
              <a:t>数据输出口</a:t>
            </a:r>
            <a:endParaRPr sz="2000" b="1" dirty="0"/>
          </a:p>
          <a:p>
            <a:pPr eaLnBrk="1" hangingPunct="1">
              <a:defRPr/>
            </a:pPr>
            <a:r>
              <a:rPr sz="2000" b="1" dirty="0"/>
              <a:t>行选线选中方能读写数据</a:t>
            </a:r>
            <a:endParaRPr sz="2000" b="1" dirty="0"/>
          </a:p>
        </p:txBody>
      </p:sp>
      <p:sp>
        <p:nvSpPr>
          <p:cNvPr id="35" name="Line 2"/>
          <p:cNvSpPr>
            <a:spLocks noChangeShapeType="1"/>
          </p:cNvSpPr>
          <p:nvPr/>
        </p:nvSpPr>
        <p:spPr bwMode="auto">
          <a:xfrm>
            <a:off x="6442234" y="17071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36" name="Rectangle 3"/>
          <p:cNvSpPr>
            <a:spLocks noChangeArrowheads="1"/>
          </p:cNvSpPr>
          <p:nvPr/>
        </p:nvSpPr>
        <p:spPr bwMode="auto">
          <a:xfrm>
            <a:off x="5346859" y="9832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endParaRPr lang="en-US" altLang="zh-CN" sz="2000" baseline="-25000">
              <a:solidFill>
                <a:srgbClr val="C00000"/>
              </a:solidFill>
              <a:latin typeface="+mn-ea"/>
            </a:endParaRPr>
          </a:p>
        </p:txBody>
      </p:sp>
      <p:grpSp>
        <p:nvGrpSpPr>
          <p:cNvPr id="37" name="Group 4"/>
          <p:cNvGrpSpPr/>
          <p:nvPr/>
        </p:nvGrpSpPr>
        <p:grpSpPr bwMode="auto">
          <a:xfrm>
            <a:off x="6442234" y="55933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42" name="Rectangle 19"/>
            <p:cNvSpPr>
              <a:spLocks noChangeArrowheads="1"/>
            </p:cNvSpPr>
            <p:nvPr/>
          </p:nvSpPr>
          <p:spPr bwMode="auto">
            <a:xfrm>
              <a:off x="1600" y="2952"/>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endParaRPr lang="en-US" altLang="zh-CN" sz="2000" baseline="-25000" dirty="0">
                <a:solidFill>
                  <a:srgbClr val="C00000"/>
                </a:solidFill>
                <a:latin typeface="+mn-ea"/>
              </a:endParaRPr>
            </a:p>
          </p:txBody>
        </p:sp>
        <p:sp>
          <p:nvSpPr>
            <p:cNvPr id="43" name="Line 20"/>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097502"/>
            <a:ext cx="5410200" cy="0"/>
          </a:xfrm>
          <a:prstGeom prst="line">
            <a:avLst/>
          </a:prstGeom>
          <a:noFill/>
          <a:ln w="28575">
            <a:solidFill>
              <a:schemeClr val="tx1"/>
            </a:solidFill>
            <a:round/>
          </a:ln>
        </p:spPr>
        <p:txBody>
          <a:bodyPr/>
          <a:lstStyle/>
          <a:p>
            <a:endParaRPr lang="zh-CN" altLang="en-US" sz="1400">
              <a:latin typeface="+mn-ea"/>
            </a:endParaRPr>
          </a:p>
        </p:txBody>
      </p:sp>
      <p:sp>
        <p:nvSpPr>
          <p:cNvPr id="66" name="Line 33"/>
          <p:cNvSpPr>
            <a:spLocks noChangeShapeType="1"/>
          </p:cNvSpPr>
          <p:nvPr/>
        </p:nvSpPr>
        <p:spPr bwMode="auto">
          <a:xfrm>
            <a:off x="5680234" y="2164302"/>
            <a:ext cx="5410200" cy="0"/>
          </a:xfrm>
          <a:prstGeom prst="line">
            <a:avLst/>
          </a:prstGeom>
          <a:noFill/>
          <a:ln w="28575">
            <a:solidFill>
              <a:schemeClr val="tx1"/>
            </a:solidFill>
            <a:round/>
          </a:ln>
        </p:spPr>
        <p:txBody>
          <a:bodyPr/>
          <a:lstStyle/>
          <a:p>
            <a:endParaRPr lang="zh-CN" altLang="en-US" sz="1400">
              <a:latin typeface="+mn-ea"/>
            </a:endParaRPr>
          </a:p>
        </p:txBody>
      </p:sp>
      <p:sp>
        <p:nvSpPr>
          <p:cNvPr id="67" name="Line 34"/>
          <p:cNvSpPr>
            <a:spLocks noChangeShapeType="1"/>
          </p:cNvSpPr>
          <p:nvPr/>
        </p:nvSpPr>
        <p:spPr bwMode="auto">
          <a:xfrm>
            <a:off x="5680234" y="3231102"/>
            <a:ext cx="5410200" cy="0"/>
          </a:xfrm>
          <a:prstGeom prst="line">
            <a:avLst/>
          </a:prstGeom>
          <a:noFill/>
          <a:ln w="28575">
            <a:solidFill>
              <a:schemeClr val="tx1"/>
            </a:solidFill>
            <a:round/>
          </a:ln>
        </p:spPr>
        <p:txBody>
          <a:bodyPr/>
          <a:lstStyle/>
          <a:p>
            <a:endParaRPr lang="zh-CN" altLang="en-US" sz="1400">
              <a:latin typeface="+mn-ea"/>
            </a:endParaRPr>
          </a:p>
        </p:txBody>
      </p:sp>
      <p:sp>
        <p:nvSpPr>
          <p:cNvPr id="68" name="Line 35"/>
          <p:cNvSpPr>
            <a:spLocks noChangeShapeType="1"/>
          </p:cNvSpPr>
          <p:nvPr/>
        </p:nvSpPr>
        <p:spPr bwMode="auto">
          <a:xfrm>
            <a:off x="5680234" y="4297902"/>
            <a:ext cx="5410200" cy="0"/>
          </a:xfrm>
          <a:prstGeom prst="line">
            <a:avLst/>
          </a:prstGeom>
          <a:noFill/>
          <a:ln w="28575">
            <a:solidFill>
              <a:schemeClr val="tx1"/>
            </a:solidFill>
            <a:round/>
          </a:ln>
        </p:spPr>
        <p:txBody>
          <a:bodyPr/>
          <a:lstStyle/>
          <a:p>
            <a:endParaRPr lang="zh-CN" altLang="en-US" sz="1400">
              <a:latin typeface="+mn-ea"/>
            </a:endParaRPr>
          </a:p>
        </p:txBody>
      </p:sp>
      <p:sp>
        <p:nvSpPr>
          <p:cNvPr id="69" name="Line 36"/>
          <p:cNvSpPr>
            <a:spLocks noChangeShapeType="1"/>
          </p:cNvSpPr>
          <p:nvPr/>
        </p:nvSpPr>
        <p:spPr bwMode="auto">
          <a:xfrm>
            <a:off x="8271034" y="17071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70" name="Rectangle 37"/>
          <p:cNvSpPr>
            <a:spLocks noChangeArrowheads="1"/>
          </p:cNvSpPr>
          <p:nvPr/>
        </p:nvSpPr>
        <p:spPr bwMode="auto">
          <a:xfrm>
            <a:off x="5346859" y="19738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endParaRPr lang="en-US" altLang="zh-CN" sz="2000" baseline="-25000">
              <a:solidFill>
                <a:srgbClr val="C00000"/>
              </a:solidFill>
              <a:latin typeface="+mn-ea"/>
            </a:endParaRPr>
          </a:p>
        </p:txBody>
      </p:sp>
      <p:sp>
        <p:nvSpPr>
          <p:cNvPr id="71" name="Rectangle 38"/>
          <p:cNvSpPr>
            <a:spLocks noChangeArrowheads="1"/>
          </p:cNvSpPr>
          <p:nvPr/>
        </p:nvSpPr>
        <p:spPr bwMode="auto">
          <a:xfrm>
            <a:off x="5346859" y="30406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endParaRPr lang="en-US" altLang="zh-CN" sz="2000" baseline="-25000">
              <a:solidFill>
                <a:srgbClr val="C00000"/>
              </a:solidFill>
              <a:latin typeface="+mn-ea"/>
            </a:endParaRPr>
          </a:p>
        </p:txBody>
      </p:sp>
      <p:sp>
        <p:nvSpPr>
          <p:cNvPr id="72" name="Rectangle 39"/>
          <p:cNvSpPr>
            <a:spLocks noChangeArrowheads="1"/>
          </p:cNvSpPr>
          <p:nvPr/>
        </p:nvSpPr>
        <p:spPr bwMode="auto">
          <a:xfrm>
            <a:off x="5346859" y="41074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endParaRPr lang="en-US" altLang="zh-CN" sz="2000" baseline="-25000">
              <a:solidFill>
                <a:srgbClr val="C00000"/>
              </a:solidFill>
              <a:latin typeface="+mn-ea"/>
            </a:endParaRPr>
          </a:p>
        </p:txBody>
      </p:sp>
      <p:grpSp>
        <p:nvGrpSpPr>
          <p:cNvPr id="73" name="Group 40"/>
          <p:cNvGrpSpPr/>
          <p:nvPr/>
        </p:nvGrpSpPr>
        <p:grpSpPr bwMode="auto">
          <a:xfrm>
            <a:off x="8804434" y="55933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78" name="Rectangle 55"/>
            <p:cNvSpPr>
              <a:spLocks noChangeArrowheads="1"/>
            </p:cNvSpPr>
            <p:nvPr/>
          </p:nvSpPr>
          <p:spPr bwMode="auto">
            <a:xfrm>
              <a:off x="1584" y="2964"/>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endParaRPr lang="en-US" altLang="zh-CN" sz="2000" baseline="-25000" dirty="0">
                <a:solidFill>
                  <a:srgbClr val="C00000"/>
                </a:solidFill>
                <a:latin typeface="+mn-ea"/>
              </a:endParaRPr>
            </a:p>
          </p:txBody>
        </p:sp>
        <p:sp>
          <p:nvSpPr>
            <p:cNvPr id="79" name="Line 56"/>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grpSp>
        <p:nvGrpSpPr>
          <p:cNvPr id="91" name="Group 59"/>
          <p:cNvGrpSpPr/>
          <p:nvPr/>
        </p:nvGrpSpPr>
        <p:grpSpPr bwMode="auto">
          <a:xfrm>
            <a:off x="6442234" y="21643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94" name="Line 6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97" name="Group 65"/>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0" name="Line 6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01" name="Group 69"/>
          <p:cNvGrpSpPr/>
          <p:nvPr/>
        </p:nvGrpSpPr>
        <p:grpSpPr bwMode="auto">
          <a:xfrm>
            <a:off x="6442234" y="32311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04" name="Line 7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07" name="Group 75"/>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0" name="Line 7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11" name="Group 79"/>
          <p:cNvGrpSpPr/>
          <p:nvPr/>
        </p:nvGrpSpPr>
        <p:grpSpPr bwMode="auto">
          <a:xfrm>
            <a:off x="6442234" y="42979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endParaRPr lang="zh-CN" altLang="en-US" sz="1400" b="1" dirty="0">
                <a:latin typeface="+mn-ea"/>
              </a:endParaRPr>
            </a:p>
          </p:txBody>
        </p:sp>
        <p:sp>
          <p:nvSpPr>
            <p:cNvPr id="114" name="Line 8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17" name="Group 85"/>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0" name="Line 8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1" name="Group 89"/>
          <p:cNvGrpSpPr/>
          <p:nvPr/>
        </p:nvGrpSpPr>
        <p:grpSpPr bwMode="auto">
          <a:xfrm>
            <a:off x="8804434" y="10975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ln>
          </p:spPr>
          <p:txBody>
            <a:bodyPr/>
            <a:lstStyle/>
            <a:p>
              <a:endParaRPr lang="zh-CN" altLang="en-US" sz="1400">
                <a:latin typeface="+mn-ea"/>
              </a:endParaRPr>
            </a:p>
          </p:txBody>
        </p:sp>
        <p:grpSp>
          <p:nvGrpSpPr>
            <p:cNvPr id="124" name="Group 92"/>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57" name="Line 9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60" name="Group 98"/>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63" name="Line 10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5" name="Group 102"/>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48" name="Line 10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51" name="Group 108"/>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4" name="Line 11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6" name="Group 112"/>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9" name="Line 11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42" name="Group 118"/>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5" name="Line 12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7" name="Group 122"/>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0" name="Line 12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33" name="Group 128"/>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grpSp>
        <p:nvGrpSpPr>
          <p:cNvPr id="56" name="Group 23"/>
          <p:cNvGrpSpPr/>
          <p:nvPr/>
        </p:nvGrpSpPr>
        <p:grpSpPr bwMode="auto">
          <a:xfrm>
            <a:off x="6442234" y="10975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dirty="0">
                  <a:solidFill>
                    <a:srgbClr val="0000FF"/>
                  </a:solidFill>
                  <a:latin typeface="+mn-ea"/>
                </a:rPr>
                <a:t>D</a:t>
              </a:r>
              <a:endParaRPr lang="en-US" altLang="zh-CN" sz="1400" dirty="0">
                <a:solidFill>
                  <a:srgbClr val="0000FF"/>
                </a:solidFill>
                <a:latin typeface="+mn-ea"/>
              </a:endParaRP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59" name="Line 26"/>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ln>
          </p:spPr>
          <p:txBody>
            <a:bodyPr/>
            <a:lstStyle/>
            <a:p>
              <a:endParaRPr lang="zh-CN" altLang="en-US" sz="1400">
                <a:latin typeface="+mn-ea"/>
              </a:endParaRPr>
            </a:p>
          </p:txBody>
        </p:sp>
        <p:grpSp>
          <p:nvGrpSpPr>
            <p:cNvPr id="62" name="Group 29"/>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65" name="Line 31"/>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64" name="组合 163"/>
          <p:cNvGrpSpPr/>
          <p:nvPr/>
        </p:nvGrpSpPr>
        <p:grpSpPr>
          <a:xfrm>
            <a:off x="1350455" y="1415002"/>
            <a:ext cx="2372196" cy="2590800"/>
            <a:chOff x="8096850" y="1486758"/>
            <a:chExt cx="2372196" cy="2590800"/>
          </a:xfrm>
        </p:grpSpPr>
        <p:sp>
          <p:nvSpPr>
            <p:cNvPr id="195"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endParaRPr lang="zh-CN" altLang="en-US">
                <a:effectLst>
                  <a:outerShdw blurRad="38100" dist="38100" dir="2700000" algn="tl">
                    <a:srgbClr val="FFFFFF"/>
                  </a:outerShdw>
                </a:effectLst>
                <a:latin typeface="+mn-ea"/>
              </a:endParaRPr>
            </a:p>
          </p:txBody>
        </p:sp>
        <p:sp>
          <p:nvSpPr>
            <p:cNvPr id="196" name="Line 5"/>
            <p:cNvSpPr>
              <a:spLocks noChangeShapeType="1"/>
            </p:cNvSpPr>
            <p:nvPr/>
          </p:nvSpPr>
          <p:spPr bwMode="auto">
            <a:xfrm>
              <a:off x="83354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197"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98" name="Line 7"/>
            <p:cNvSpPr>
              <a:spLocks noChangeShapeType="1"/>
            </p:cNvSpPr>
            <p:nvPr/>
          </p:nvSpPr>
          <p:spPr bwMode="auto">
            <a:xfrm flipH="1">
              <a:off x="83354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199" name="Line 8"/>
            <p:cNvSpPr>
              <a:spLocks noChangeShapeType="1"/>
            </p:cNvSpPr>
            <p:nvPr/>
          </p:nvSpPr>
          <p:spPr bwMode="auto">
            <a:xfrm>
              <a:off x="101642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0" name="Line 9"/>
            <p:cNvSpPr>
              <a:spLocks noChangeShapeType="1"/>
            </p:cNvSpPr>
            <p:nvPr/>
          </p:nvSpPr>
          <p:spPr bwMode="auto">
            <a:xfrm flipH="1">
              <a:off x="99356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1"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202"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03" name="Group 12"/>
            <p:cNvGrpSpPr/>
            <p:nvPr/>
          </p:nvGrpSpPr>
          <p:grpSpPr bwMode="auto">
            <a:xfrm>
              <a:off x="10240446" y="2439258"/>
              <a:ext cx="228600" cy="304800"/>
              <a:chOff x="5040" y="2688"/>
              <a:chExt cx="144" cy="192"/>
            </a:xfrm>
          </p:grpSpPr>
          <p:sp>
            <p:nvSpPr>
              <p:cNvPr id="222"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223" name="Line 14"/>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204" name="Group 15"/>
            <p:cNvGrpSpPr>
              <a:grpSpLocks noChangeAspect="1"/>
            </p:cNvGrpSpPr>
            <p:nvPr/>
          </p:nvGrpSpPr>
          <p:grpSpPr bwMode="auto">
            <a:xfrm>
              <a:off x="8335446" y="3277458"/>
              <a:ext cx="381000" cy="304800"/>
              <a:chOff x="3360" y="2544"/>
              <a:chExt cx="240" cy="192"/>
            </a:xfrm>
          </p:grpSpPr>
          <p:sp>
            <p:nvSpPr>
              <p:cNvPr id="217"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8"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9" name="Line 18"/>
              <p:cNvSpPr>
                <a:spLocks noChangeAspect="1" noChangeShapeType="1"/>
              </p:cNvSpPr>
              <p:nvPr/>
            </p:nvSpPr>
            <p:spPr bwMode="auto">
              <a:xfrm>
                <a:off x="3360" y="2592"/>
                <a:ext cx="96" cy="0"/>
              </a:xfrm>
              <a:prstGeom prst="line">
                <a:avLst/>
              </a:prstGeom>
              <a:noFill/>
              <a:ln w="19050">
                <a:solidFill>
                  <a:schemeClr val="tx1"/>
                </a:solidFill>
                <a:miter lim="800000"/>
              </a:ln>
            </p:spPr>
            <p:txBody>
              <a:bodyPr/>
              <a:lstStyle/>
              <a:p>
                <a:endParaRPr lang="zh-CN" altLang="en-US">
                  <a:latin typeface="+mn-ea"/>
                </a:endParaRPr>
              </a:p>
            </p:txBody>
          </p:sp>
          <p:sp>
            <p:nvSpPr>
              <p:cNvPr id="220"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21"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05" name="Group 21"/>
            <p:cNvGrpSpPr>
              <a:grpSpLocks noChangeAspect="1"/>
            </p:cNvGrpSpPr>
            <p:nvPr/>
          </p:nvGrpSpPr>
          <p:grpSpPr bwMode="auto">
            <a:xfrm>
              <a:off x="9783246" y="3277458"/>
              <a:ext cx="381000" cy="304800"/>
              <a:chOff x="4032" y="2544"/>
              <a:chExt cx="240" cy="192"/>
            </a:xfrm>
          </p:grpSpPr>
          <p:sp>
            <p:nvSpPr>
              <p:cNvPr id="212"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3"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4"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5"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16"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206"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207"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08"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209" name="Line 30"/>
            <p:cNvSpPr>
              <a:spLocks noChangeShapeType="1"/>
            </p:cNvSpPr>
            <p:nvPr/>
          </p:nvSpPr>
          <p:spPr bwMode="auto">
            <a:xfrm>
              <a:off x="8335446" y="3496533"/>
              <a:ext cx="0" cy="457200"/>
            </a:xfrm>
            <a:prstGeom prst="line">
              <a:avLst/>
            </a:prstGeom>
            <a:noFill/>
            <a:ln w="19050">
              <a:solidFill>
                <a:schemeClr val="tx1"/>
              </a:solidFill>
              <a:miter lim="800000"/>
              <a:tailEnd type="triangle" w="med" len="med"/>
            </a:ln>
          </p:spPr>
          <p:txBody>
            <a:bodyPr/>
            <a:lstStyle/>
            <a:p>
              <a:endParaRPr lang="zh-CN" altLang="en-US">
                <a:latin typeface="+mn-ea"/>
              </a:endParaRPr>
            </a:p>
          </p:txBody>
        </p:sp>
        <p:sp>
          <p:nvSpPr>
            <p:cNvPr id="210" name="Line 31"/>
            <p:cNvSpPr>
              <a:spLocks noChangeShapeType="1"/>
            </p:cNvSpPr>
            <p:nvPr/>
          </p:nvSpPr>
          <p:spPr bwMode="auto">
            <a:xfrm>
              <a:off x="10164246" y="3496533"/>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11"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p:bldP spid="55" grpId="0" bldLvl="0" animBg="1"/>
      <p:bldP spid="55" grpId="1" bldLvl="0" animBg="1"/>
      <p:bldP spid="66" grpId="0" bldLvl="0" animBg="1"/>
      <p:bldP spid="67" grpId="0" bldLvl="0" animBg="1"/>
      <p:bldP spid="68" grpId="0" bldLvl="0" animBg="1"/>
      <p:bldP spid="69" grpId="0" bldLvl="0" animBg="1"/>
      <p:bldP spid="70" grpId="0"/>
      <p:bldP spid="7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endParaRPr lang="zh-CN" altLang="en-US"/>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ln>
        </p:spPr>
        <p:txBody>
          <a:bodyPr/>
          <a:lstStyle/>
          <a:p>
            <a:endParaRPr lang="zh-CN" altLang="en-US">
              <a:latin typeface="+mn-ea"/>
            </a:endParaRPr>
          </a:p>
        </p:txBody>
      </p:sp>
      <p:sp>
        <p:nvSpPr>
          <p:cNvPr id="1140749" name="Freeform 13"/>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ln>
        </p:spPr>
        <p:txBody>
          <a:bodyPr/>
          <a:lstStyle/>
          <a:p>
            <a:endParaRPr lang="zh-CN" altLang="en-US">
              <a:latin typeface="+mn-ea"/>
            </a:endParaRPr>
          </a:p>
        </p:txBody>
      </p:sp>
      <p:grpSp>
        <p:nvGrpSpPr>
          <p:cNvPr id="4" name="Group 14"/>
          <p:cNvGrpSpPr/>
          <p:nvPr/>
        </p:nvGrpSpPr>
        <p:grpSpPr bwMode="auto">
          <a:xfrm>
            <a:off x="3130551" y="1120776"/>
            <a:ext cx="5489575" cy="2690813"/>
            <a:chOff x="1012" y="1104"/>
            <a:chExt cx="3458" cy="1695"/>
          </a:xfrm>
        </p:grpSpPr>
        <p:sp>
          <p:nvSpPr>
            <p:cNvPr id="55406"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7"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8"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p:nvPr/>
        </p:nvGrpSpPr>
        <p:grpSpPr bwMode="auto">
          <a:xfrm>
            <a:off x="3997325" y="1233489"/>
            <a:ext cx="966788" cy="4459287"/>
            <a:chOff x="1558" y="1175"/>
            <a:chExt cx="609" cy="2809"/>
          </a:xfrm>
        </p:grpSpPr>
        <p:grpSp>
          <p:nvGrpSpPr>
            <p:cNvPr id="55368" name="Group 23"/>
            <p:cNvGrpSpPr/>
            <p:nvPr/>
          </p:nvGrpSpPr>
          <p:grpSpPr bwMode="auto">
            <a:xfrm>
              <a:off x="1586" y="1417"/>
              <a:ext cx="555" cy="1791"/>
              <a:chOff x="8760" y="8852"/>
              <a:chExt cx="642" cy="2393"/>
            </a:xfrm>
          </p:grpSpPr>
          <p:sp>
            <p:nvSpPr>
              <p:cNvPr id="55404" name="Freeform 24"/>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405" name="Freeform 25"/>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grpSp>
          <p:nvGrpSpPr>
            <p:cNvPr id="55369" name="Group 26"/>
            <p:cNvGrpSpPr/>
            <p:nvPr/>
          </p:nvGrpSpPr>
          <p:grpSpPr bwMode="auto">
            <a:xfrm>
              <a:off x="1558" y="1175"/>
              <a:ext cx="609" cy="2809"/>
              <a:chOff x="1558" y="1175"/>
              <a:chExt cx="609" cy="2809"/>
            </a:xfrm>
          </p:grpSpPr>
          <p:grpSp>
            <p:nvGrpSpPr>
              <p:cNvPr id="55370" name="Group 27"/>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ln>
              </p:spPr>
              <p:txBody>
                <a:bodyPr/>
                <a:lstStyle/>
                <a:p>
                  <a:endParaRPr lang="zh-CN" altLang="en-US">
                    <a:latin typeface="+mn-ea"/>
                  </a:endParaRPr>
                </a:p>
              </p:txBody>
            </p:sp>
          </p:grpSp>
          <p:grpSp>
            <p:nvGrpSpPr>
              <p:cNvPr id="55371" name="Group 46"/>
              <p:cNvGrpSpPr/>
              <p:nvPr/>
            </p:nvGrpSpPr>
            <p:grpSpPr bwMode="auto">
              <a:xfrm>
                <a:off x="1679" y="3141"/>
                <a:ext cx="307" cy="253"/>
                <a:chOff x="1679" y="3141"/>
                <a:chExt cx="307" cy="253"/>
              </a:xfrm>
            </p:grpSpPr>
            <p:grpSp>
              <p:nvGrpSpPr>
                <p:cNvPr id="55378" name="Group 47"/>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79" name="Group 50"/>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ln>
            </p:spPr>
            <p:txBody>
              <a:bodyPr/>
              <a:lstStyle/>
              <a:p>
                <a:endParaRPr lang="zh-CN" altLang="en-US">
                  <a:latin typeface="+mn-ea"/>
                </a:endParaRPr>
              </a:p>
            </p:txBody>
          </p:sp>
          <p:sp>
            <p:nvSpPr>
              <p:cNvPr id="55373" name="Freeform 56"/>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4" name="Freeform 57"/>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ln>
          </p:spPr>
          <p:txBody>
            <a:bodyPr/>
            <a:lstStyle/>
            <a:p>
              <a:endParaRPr lang="zh-CN" altLang="en-US">
                <a:latin typeface="+mn-ea"/>
              </a:endParaRPr>
            </a:p>
          </p:txBody>
        </p:sp>
        <p:grpSp>
          <p:nvGrpSpPr>
            <p:cNvPr id="55341" name="Group 69"/>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42" name="Group 72"/>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6" name="Freeform 88"/>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7" name="Freeform 89"/>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ln>
          </p:spPr>
          <p:txBody>
            <a:bodyPr/>
            <a:lstStyle/>
            <a:p>
              <a:endParaRPr lang="zh-CN" altLang="en-US">
                <a:latin typeface="+mn-ea"/>
              </a:endParaRPr>
            </a:p>
          </p:txBody>
        </p:sp>
        <p:sp>
          <p:nvSpPr>
            <p:cNvPr id="55361" name="Freeform 93"/>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362" name="Freeform 94"/>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ln>
          </p:spPr>
          <p:txBody>
            <a:bodyPr/>
            <a:lstStyle/>
            <a:p>
              <a:endParaRPr lang="zh-CN" altLang="en-US">
                <a:latin typeface="+mn-ea"/>
              </a:endParaRPr>
            </a:p>
          </p:txBody>
        </p:sp>
        <p:sp>
          <p:nvSpPr>
            <p:cNvPr id="55316" name="Freeform 103"/>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5317" name="Freeform 104"/>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ln>
          </p:spPr>
          <p:txBody>
            <a:bodyPr/>
            <a:lstStyle/>
            <a:p>
              <a:endParaRPr lang="zh-CN" altLang="en-US">
                <a:latin typeface="+mn-ea"/>
              </a:endParaRPr>
            </a:p>
          </p:txBody>
        </p:sp>
        <p:grpSp>
          <p:nvGrpSpPr>
            <p:cNvPr id="55320" name="Group 107"/>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21" name="Group 110"/>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p:cNvGrpSpPr/>
          <p:nvPr/>
        </p:nvGrpSpPr>
        <p:grpSpPr>
          <a:xfrm>
            <a:off x="4237566" y="5805014"/>
            <a:ext cx="3743735" cy="579957"/>
            <a:chOff x="747312" y="4732301"/>
            <a:chExt cx="1887609" cy="579957"/>
          </a:xfrm>
        </p:grpSpPr>
        <p:sp>
          <p:nvSpPr>
            <p:cNvPr id="125" name="矩形 124"/>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endParaRPr lang="zh-CN" altLang="en-US"/>
          </a:p>
        </p:txBody>
      </p:sp>
      <p:grpSp>
        <p:nvGrpSpPr>
          <p:cNvPr id="56322" name="Group 5"/>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p:nvPr/>
        </p:nvGrpSpPr>
        <p:grpSpPr bwMode="auto">
          <a:xfrm>
            <a:off x="3130551" y="1073151"/>
            <a:ext cx="5489575" cy="2690813"/>
            <a:chOff x="1012" y="1104"/>
            <a:chExt cx="3458" cy="1695"/>
          </a:xfrm>
        </p:grpSpPr>
        <p:sp>
          <p:nvSpPr>
            <p:cNvPr id="56399"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0"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1"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6372" name="Freeform 104"/>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ln>
        </p:spPr>
        <p:txBody>
          <a:bodyPr/>
          <a:lstStyle/>
          <a:p>
            <a:pPr marL="342900" indent="-342900">
              <a:lnSpc>
                <a:spcPct val="120000"/>
              </a:lnSpc>
              <a:spcBef>
                <a:spcPct val="20000"/>
              </a:spcBef>
              <a:buClr>
                <a:srgbClr val="FFC000"/>
              </a:buClr>
              <a:buFont typeface="Wingdings" panose="05000000000000000000" pitchFamily="2" charset="2"/>
              <a:buChar char="n"/>
            </a:pPr>
            <a:r>
              <a:rPr lang="zh-CN" altLang="en-US" sz="2400" b="1" dirty="0">
                <a:solidFill>
                  <a:srgbClr val="C00000"/>
                </a:solidFill>
                <a:latin typeface="微软雅黑" panose="020B0503020204020204" pitchFamily="34" charset="-122"/>
                <a:ea typeface="微软雅黑" panose="020B0503020204020204" pitchFamily="34" charset="-122"/>
              </a:rPr>
              <a:t>给出行选，一行上所有存储体均给行缓冲提供数据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56380" name="组合 166"/>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25" name="Freeform 104"/>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26" name="组合 163"/>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40" name="Freeform 104"/>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41" name="组合 163"/>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69" name="Line 34"/>
          <p:cNvSpPr>
            <a:spLocks noChangeShapeType="1"/>
          </p:cNvSpPr>
          <p:nvPr/>
        </p:nvSpPr>
        <p:spPr bwMode="auto">
          <a:xfrm flipV="1">
            <a:off x="4522788" y="1228724"/>
            <a:ext cx="0" cy="263526"/>
          </a:xfrm>
          <a:prstGeom prst="line">
            <a:avLst/>
          </a:prstGeom>
          <a:noFill/>
          <a:ln w="19050">
            <a:solidFill>
              <a:schemeClr val="tx1"/>
            </a:solidFill>
            <a:round/>
            <a:tailEnd type="oval"/>
          </a:ln>
        </p:spPr>
        <p:txBody>
          <a:bodyPr/>
          <a:lstStyle/>
          <a:p>
            <a:endParaRPr lang="zh-CN" altLang="en-US">
              <a:latin typeface="+mn-ea"/>
            </a:endParaRPr>
          </a:p>
        </p:txBody>
      </p:sp>
      <p:sp>
        <p:nvSpPr>
          <p:cNvPr id="70" name="Line 34"/>
          <p:cNvSpPr>
            <a:spLocks noChangeShapeType="1"/>
          </p:cNvSpPr>
          <p:nvPr/>
        </p:nvSpPr>
        <p:spPr bwMode="auto">
          <a:xfrm flipV="1">
            <a:off x="5846828" y="1227931"/>
            <a:ext cx="0" cy="263526"/>
          </a:xfrm>
          <a:prstGeom prst="line">
            <a:avLst/>
          </a:prstGeom>
          <a:noFill/>
          <a:ln w="19050">
            <a:solidFill>
              <a:schemeClr val="tx1"/>
            </a:solidFill>
            <a:round/>
            <a:tailEnd type="oval"/>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j-lt"/>
              </a:rPr>
              <a:t>4.1 </a:t>
            </a:r>
            <a:r>
              <a:rPr lang="zh-CN" altLang="en-US" b="1" dirty="0">
                <a:solidFill>
                  <a:srgbClr val="C00000"/>
                </a:solidFill>
                <a:effectLst>
                  <a:outerShdw blurRad="38100" dist="38100" dir="2700000" algn="tl">
                    <a:srgbClr val="000000">
                      <a:alpha val="43137"/>
                    </a:srgbClr>
                  </a:outerShdw>
                </a:effectLst>
                <a:latin typeface="+mj-lt"/>
              </a:rPr>
              <a:t>存储器概述</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主存的组织及与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endParaRPr lang="zh-CN" altLang="en-US"/>
          </a:p>
        </p:txBody>
      </p:sp>
      <p:grpSp>
        <p:nvGrpSpPr>
          <p:cNvPr id="3" name="Group 10"/>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nvGrpSpPr>
            <p:cNvPr id="57414" name="Group 18"/>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grpSp>
        <p:nvGrpSpPr>
          <p:cNvPr id="6" name="Group 40"/>
          <p:cNvGrpSpPr/>
          <p:nvPr/>
        </p:nvGrpSpPr>
        <p:grpSpPr bwMode="auto">
          <a:xfrm>
            <a:off x="3287488" y="1966786"/>
            <a:ext cx="1677989" cy="3101974"/>
            <a:chOff x="2016" y="1443"/>
            <a:chExt cx="1057" cy="1954"/>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2058" y="3206"/>
              <a:ext cx="478" cy="169"/>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707" y="3202"/>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455" y="3156"/>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p:nvPr/>
        </p:nvGrpSpPr>
        <p:grpSpPr bwMode="auto">
          <a:xfrm>
            <a:off x="4887687" y="1966786"/>
            <a:ext cx="1611313" cy="3124199"/>
            <a:chOff x="3024" y="1443"/>
            <a:chExt cx="1015" cy="1968"/>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118" y="3216"/>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73" y="3216"/>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426" y="3183"/>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8" name="Group 68"/>
          <p:cNvGrpSpPr/>
          <p:nvPr/>
        </p:nvGrpSpPr>
        <p:grpSpPr bwMode="auto">
          <a:xfrm>
            <a:off x="6411707" y="1966786"/>
            <a:ext cx="1617668" cy="3132136"/>
            <a:chOff x="3984" y="1443"/>
            <a:chExt cx="1019" cy="197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987" y="3213"/>
              <a:ext cx="478"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637" y="3221"/>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376" y="3162"/>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9" name="Group 82"/>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p:nvPr/>
        </p:nvGrpSpPr>
        <p:grpSpPr bwMode="auto">
          <a:xfrm>
            <a:off x="1763486" y="1966786"/>
            <a:ext cx="1684338" cy="3089274"/>
            <a:chOff x="1056" y="1443"/>
            <a:chExt cx="1061" cy="1946"/>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99" y="3193"/>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751" y="3194"/>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503" y="3154"/>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45191" cy="3449369"/>
            <a:chOff x="8545285" y="1649553"/>
            <a:chExt cx="2345191" cy="3449369"/>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a:effectLst>
                    <a:outerShdw blurRad="38100" dist="38100" dir="2700000" algn="tl">
                      <a:srgbClr val="FFFFFF"/>
                    </a:outerShdw>
                  </a:effectLst>
                  <a:latin typeface="+mn-ea"/>
                </a:rPr>
                <a:t>64*64</a:t>
              </a:r>
              <a:endParaRPr lang="en-US" altLang="zh-CN" sz="2000">
                <a:effectLst>
                  <a:outerShdw blurRad="38100" dist="38100" dir="2700000" algn="tl">
                    <a:srgbClr val="FFFFFF"/>
                  </a:outerShdw>
                </a:effectLst>
                <a:latin typeface="+mn-ea"/>
              </a:endParaRP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endParaRPr lang="en-US" altLang="zh-CN" sz="2000" dirty="0">
                <a:effectLst>
                  <a:outerShdw blurRad="38100" dist="38100" dir="2700000" algn="tl">
                    <a:srgbClr val="FFFFFF"/>
                  </a:outerShdw>
                </a:effectLst>
                <a:latin typeface="+mn-ea"/>
              </a:endParaRP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573984" y="4789359"/>
              <a:ext cx="581025" cy="309563"/>
            </a:xfrm>
            <a:prstGeom prst="rect">
              <a:avLst/>
            </a:prstGeom>
            <a:noFill/>
            <a:ln w="16510">
              <a:noFill/>
              <a:miter lim="800000"/>
            </a:ln>
          </p:spPr>
          <p:txBody>
            <a:bodyPr lIns="0" tIns="0" rIns="0" bIns="0"/>
            <a:lstStyle/>
            <a:p>
              <a:pPr algn="ctr">
                <a:defRPr/>
              </a:pPr>
              <a:r>
                <a:rPr lang="en-US" altLang="zh-CN" sz="2000" dirty="0">
                  <a:latin typeface="+mn-ea"/>
                </a:rPr>
                <a:t>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9451" y="4789359"/>
              <a:ext cx="581025" cy="309563"/>
            </a:xfrm>
            <a:prstGeom prst="rect">
              <a:avLst/>
            </a:prstGeom>
            <a:noFill/>
            <a:ln w="16510">
              <a:noFill/>
              <a:miter lim="800000"/>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910988" y="4695653"/>
              <a:ext cx="581025" cy="309563"/>
            </a:xfrm>
            <a:prstGeom prst="rect">
              <a:avLst/>
            </a:prstGeom>
            <a:noFill/>
            <a:ln w="16510">
              <a:noFill/>
              <a:miter lim="800000"/>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713458" y="1649553"/>
              <a:ext cx="941676" cy="309563"/>
            </a:xfrm>
            <a:prstGeom prst="rect">
              <a:avLst/>
            </a:prstGeom>
            <a:noFill/>
            <a:ln w="16510">
              <a:noFill/>
              <a:miter lim="800000"/>
            </a:ln>
          </p:spPr>
          <p:txBody>
            <a:bodyPr lIns="0" tIns="0" rIns="0" bIns="0"/>
            <a:lstStyle/>
            <a:p>
              <a:pPr algn="ctr">
                <a:defRPr/>
              </a:pPr>
              <a:r>
                <a:rPr lang="en-US" altLang="zh-CN" sz="2000" b="1" dirty="0">
                  <a:latin typeface="+mn-ea"/>
                </a:rPr>
                <a:t>D</a:t>
              </a:r>
              <a:r>
                <a:rPr lang="en-US" altLang="zh-CN" sz="2000" b="1" baseline="-25000" dirty="0">
                  <a:latin typeface="+mn-ea"/>
                </a:rPr>
                <a:t>0</a:t>
              </a:r>
              <a:r>
                <a:rPr lang="en-US" altLang="zh-CN" sz="2000" b="1" dirty="0">
                  <a:latin typeface="+mn-ea"/>
                </a:rPr>
                <a:t>~D</a:t>
              </a:r>
              <a:r>
                <a:rPr lang="en-US" altLang="zh-CN" sz="2000" b="1" baseline="-25000" dirty="0">
                  <a:latin typeface="+mn-ea"/>
                </a:rPr>
                <a:t>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p:cNvGrpSpPr/>
          <p:nvPr/>
        </p:nvGrpSpPr>
        <p:grpSpPr>
          <a:xfrm>
            <a:off x="4201888" y="5467774"/>
            <a:ext cx="3743732" cy="579957"/>
            <a:chOff x="747312" y="4732301"/>
            <a:chExt cx="1887608" cy="579957"/>
          </a:xfrm>
        </p:grpSpPr>
        <p:sp>
          <p:nvSpPr>
            <p:cNvPr id="124" name="矩形 123"/>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endParaRPr lang="zh-CN" altLang="en-US" dirty="0"/>
          </a:p>
        </p:txBody>
      </p:sp>
      <p:grpSp>
        <p:nvGrpSpPr>
          <p:cNvPr id="12" name="组合 11"/>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anose="02020603050405020304" pitchFamily="18" charset="0"/>
                <a:ea typeface="宋体" panose="02010600030101010101"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endParaRPr lang="zh-CN" altLang="en-US" sz="2000" b="1" spc="300" dirty="0"/>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852923" y="5255612"/>
              <a:ext cx="954107" cy="707886"/>
            </a:xfrm>
            <a:prstGeom prst="rect">
              <a:avLst/>
            </a:prstGeom>
            <a:noFill/>
          </p:spPr>
          <p:txBody>
            <a:bodyPr wrap="none" rtlCol="0">
              <a:spAutoFit/>
            </a:bodyPr>
            <a:lstStyle/>
            <a:p>
              <a:pPr algn="ctr"/>
              <a:r>
                <a:rPr lang="en-US" altLang="zh-CN" sz="2000" b="1" dirty="0"/>
                <a:t>3:8</a:t>
              </a:r>
              <a:endParaRPr lang="en-US" altLang="zh-CN" sz="2000" b="1" dirty="0"/>
            </a:p>
            <a:p>
              <a:pPr algn="ctr"/>
              <a:r>
                <a:rPr lang="zh-CN" altLang="en-US" sz="2000" b="1" dirty="0"/>
                <a:t>译码器</a:t>
              </a:r>
              <a:endParaRPr lang="zh-CN" altLang="en-US" sz="2000" b="1" baseline="-25000" dirty="0"/>
            </a:p>
          </p:txBody>
        </p:sp>
      </p:grpSp>
      <p:pic>
        <p:nvPicPr>
          <p:cNvPr id="10" name="图片 9"/>
          <p:cNvPicPr>
            <a:picLocks noChangeAspect="1"/>
          </p:cNvPicPr>
          <p:nvPr/>
        </p:nvPicPr>
        <p:blipFill>
          <a:blip r:embed="rId1">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p:cNvGrpSpPr/>
          <p:nvPr/>
        </p:nvGrpSpPr>
        <p:grpSpPr>
          <a:xfrm>
            <a:off x="2604501" y="7375059"/>
            <a:ext cx="3054729" cy="523220"/>
            <a:chOff x="4965243" y="1863083"/>
            <a:chExt cx="3054729" cy="523220"/>
          </a:xfrm>
        </p:grpSpPr>
        <p:sp>
          <p:nvSpPr>
            <p:cNvPr id="66" name="文本框 65"/>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2591800" y="8403175"/>
            <a:ext cx="3054729" cy="523220"/>
            <a:chOff x="4901742" y="2891199"/>
            <a:chExt cx="3054729" cy="523220"/>
          </a:xfrm>
        </p:grpSpPr>
        <p:sp>
          <p:nvSpPr>
            <p:cNvPr id="71" name="文本框 70"/>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2591799" y="9431291"/>
            <a:ext cx="3054729" cy="523220"/>
            <a:chOff x="4901741" y="3919315"/>
            <a:chExt cx="3054729" cy="523220"/>
          </a:xfrm>
        </p:grpSpPr>
        <p:sp>
          <p:nvSpPr>
            <p:cNvPr id="75" name="文本框 74"/>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604498" y="10459406"/>
            <a:ext cx="3054729" cy="523220"/>
            <a:chOff x="4901740" y="4947430"/>
            <a:chExt cx="3054729" cy="523220"/>
          </a:xfrm>
        </p:grpSpPr>
        <p:sp>
          <p:nvSpPr>
            <p:cNvPr id="79" name="文本框 78"/>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5940313" y="7375059"/>
            <a:ext cx="3054729" cy="523220"/>
            <a:chOff x="8301055" y="1863083"/>
            <a:chExt cx="3054729" cy="523220"/>
          </a:xfrm>
        </p:grpSpPr>
        <p:sp>
          <p:nvSpPr>
            <p:cNvPr id="82" name="文本框 81"/>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5927612" y="8415875"/>
            <a:ext cx="3054729" cy="523220"/>
            <a:chOff x="8275654" y="2903899"/>
            <a:chExt cx="3054729" cy="523220"/>
          </a:xfrm>
        </p:grpSpPr>
        <p:sp>
          <p:nvSpPr>
            <p:cNvPr id="86" name="文本框 85"/>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5927611" y="9431291"/>
            <a:ext cx="3054729" cy="523220"/>
            <a:chOff x="8224853" y="3919315"/>
            <a:chExt cx="3054729" cy="523220"/>
          </a:xfrm>
        </p:grpSpPr>
        <p:sp>
          <p:nvSpPr>
            <p:cNvPr id="89" name="文本框 88"/>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endParaRPr lang="zh-CN" altLang="en-US" dirty="0"/>
          </a:p>
        </p:txBody>
      </p:sp>
      <p:pic>
        <p:nvPicPr>
          <p:cNvPr id="5" name="内容占位符 4" descr="D:\百度云同步盘\0常用文件\J教学资料\教材建设\circ\decoder.png"/>
          <p:cNvPicPr>
            <a:picLocks noGrp="1"/>
          </p:cNvPicPr>
          <p:nvPr>
            <p:ph idx="1"/>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grpSp>
        <p:nvGrpSpPr>
          <p:cNvPr id="8" name="组合 7"/>
          <p:cNvGrpSpPr/>
          <p:nvPr/>
        </p:nvGrpSpPr>
        <p:grpSpPr>
          <a:xfrm>
            <a:off x="7639130" y="1250534"/>
            <a:ext cx="3364292" cy="579957"/>
            <a:chOff x="665665" y="4732301"/>
            <a:chExt cx="1887609" cy="579957"/>
          </a:xfrm>
          <a:solidFill>
            <a:srgbClr val="1387B7"/>
          </a:solidFill>
        </p:grpSpPr>
        <p:sp>
          <p:nvSpPr>
            <p:cNvPr id="9" name="矩形 8"/>
            <p:cNvSpPr/>
            <p:nvPr/>
          </p:nvSpPr>
          <p:spPr>
            <a:xfrm>
              <a:off x="665666" y="4732301"/>
              <a:ext cx="1887608" cy="579957"/>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5665" y="4822224"/>
              <a:ext cx="1887609" cy="400110"/>
            </a:xfrm>
            <a:prstGeom prst="rect">
              <a:avLst/>
            </a:prstGeom>
            <a:grpFill/>
          </p:spPr>
          <p:txBody>
            <a:bodyPr wrap="square">
              <a:spAutoFit/>
            </a:bodyPr>
            <a:lstStyle/>
            <a:p>
              <a:pPr algn="ctr">
                <a:defRPr/>
              </a:pPr>
              <a:r>
                <a:rPr lang="zh-CN" altLang="en-US" sz="2000" b="1" dirty="0">
                  <a:solidFill>
                    <a:schemeClr val="bg1"/>
                  </a:solidFill>
                  <a:latin typeface="+mn-ea"/>
                </a:rPr>
                <a:t>很多组件悬浮态表示有效！</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endParaRPr lang="zh-CN" altLang="en-US" dirty="0"/>
          </a:p>
        </p:txBody>
      </p:sp>
      <p:pic>
        <p:nvPicPr>
          <p:cNvPr id="5" name="内容占位符 4" descr="D:\百度云同步盘\0常用文件\J教学资料\教材建设\circ\MUX.png"/>
          <p:cNvPicPr>
            <a:picLocks noGrp="1"/>
          </p:cNvPicPr>
          <p:nvPr>
            <p:ph idx="1"/>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endParaRPr lang="zh-CN" altLang="en-US" dirty="0"/>
          </a:p>
        </p:txBody>
      </p:sp>
      <p:pic>
        <p:nvPicPr>
          <p:cNvPr id="5" name="内容占位符 4" descr="D:\百度云同步盘\0常用文件\J教学资料\教材建设\circ\demux.png"/>
          <p:cNvPicPr>
            <a:picLocks noGrp="1"/>
          </p:cNvPicPr>
          <p:nvPr>
            <p:ph idx="1"/>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endParaRPr lang="zh-CN" altLang="en-US" dirty="0"/>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4" name="文本框 123"/>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单译码结构</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endParaRPr lang="en-US" altLang="zh-CN" sz="1400" b="1">
                  <a:solidFill>
                    <a:srgbClr val="0000FF"/>
                  </a:solidFill>
                  <a:latin typeface="+mn-ea"/>
                </a:endParaRP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dirty="0">
                    <a:solidFill>
                      <a:srgbClr val="0000FF"/>
                    </a:solidFill>
                    <a:latin typeface="+mn-ea"/>
                  </a:rPr>
                  <a:t>…</a:t>
                </a:r>
                <a:endParaRPr lang="en-US" altLang="zh-CN" sz="1400" b="1" dirty="0">
                  <a:solidFill>
                    <a:srgbClr val="0000FF"/>
                  </a:solidFill>
                  <a:latin typeface="+mn-ea"/>
                </a:endParaRP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endParaRPr lang="en-US" altLang="zh-CN" sz="1400" b="1">
                  <a:solidFill>
                    <a:srgbClr val="0000FF"/>
                  </a:solidFill>
                  <a:latin typeface="+mn-ea"/>
                </a:endParaRP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1</a:t>
                </a:r>
                <a:endParaRPr lang="en-US" altLang="zh-CN" sz="1400" b="1">
                  <a:solidFill>
                    <a:srgbClr val="0000FF"/>
                  </a:solidFill>
                  <a:latin typeface="+mn-ea"/>
                </a:endParaRP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0</a:t>
                </a:r>
                <a:endParaRPr lang="en-US" altLang="zh-CN" sz="1400" b="1">
                  <a:solidFill>
                    <a:srgbClr val="0000FF"/>
                  </a:solidFill>
                  <a:latin typeface="+mn-ea"/>
                </a:endParaRP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ln>
            </p:spPr>
            <p:txBody>
              <a:bodyPr>
                <a:spAutoFit/>
              </a:bodyPr>
              <a:lstStyle/>
              <a:p>
                <a:pPr algn="ctr"/>
                <a:r>
                  <a:rPr lang="en-US" altLang="zh-CN" sz="1400" b="1" dirty="0">
                    <a:solidFill>
                      <a:srgbClr val="C00000"/>
                    </a:solidFill>
                    <a:latin typeface="+mn-ea"/>
                  </a:rPr>
                  <a:t>n</a:t>
                </a:r>
                <a:endParaRPr lang="en-US" altLang="zh-CN"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a:p>
                <a:pPr algn="ctr"/>
                <a:r>
                  <a:rPr lang="zh-CN" altLang="en-US" sz="1400" b="1" dirty="0">
                    <a:solidFill>
                      <a:srgbClr val="C00000"/>
                    </a:solidFill>
                    <a:latin typeface="+mn-ea"/>
                  </a:rPr>
                  <a:t>译</a:t>
                </a:r>
                <a:endParaRPr lang="zh-CN" altLang="en-US" sz="1400" b="1" dirty="0">
                  <a:solidFill>
                    <a:srgbClr val="C00000"/>
                  </a:solidFill>
                  <a:latin typeface="+mn-ea"/>
                </a:endParaRPr>
              </a:p>
              <a:p>
                <a:pPr algn="ctr"/>
                <a:r>
                  <a:rPr lang="zh-CN" altLang="en-US" sz="1400" b="1" dirty="0">
                    <a:solidFill>
                      <a:srgbClr val="C00000"/>
                    </a:solidFill>
                    <a:latin typeface="+mn-ea"/>
                  </a:rPr>
                  <a:t>码</a:t>
                </a:r>
                <a:endParaRPr lang="zh-CN" altLang="en-US" sz="1400" b="1" dirty="0">
                  <a:solidFill>
                    <a:srgbClr val="C00000"/>
                  </a:solidFill>
                  <a:latin typeface="+mn-ea"/>
                </a:endParaRPr>
              </a:p>
              <a:p>
                <a:pPr algn="ctr"/>
                <a:r>
                  <a:rPr lang="zh-CN" altLang="en-US" sz="1400" b="1" dirty="0">
                    <a:solidFill>
                      <a:srgbClr val="C00000"/>
                    </a:solidFill>
                    <a:latin typeface="+mn-ea"/>
                  </a:rPr>
                  <a:t>电</a:t>
                </a:r>
                <a:endParaRPr lang="zh-CN" altLang="en-US"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ln>
            </p:spPr>
            <p:txBody>
              <a:bodyPr>
                <a:spAutoFit/>
              </a:bodyPr>
              <a:lstStyle/>
              <a:p>
                <a:pPr algn="ctr"/>
                <a:r>
                  <a:rPr lang="en-US" altLang="zh-CN" sz="1400" b="1" dirty="0">
                    <a:latin typeface="+mn-ea"/>
                  </a:rPr>
                  <a:t>n</a:t>
                </a:r>
                <a:endParaRPr lang="en-US" altLang="zh-CN" sz="1400" b="1" dirty="0">
                  <a:latin typeface="+mn-ea"/>
                </a:endParaRPr>
              </a:p>
              <a:p>
                <a:pPr algn="ctr"/>
                <a:r>
                  <a:rPr lang="zh-CN" altLang="en-US" sz="1400" b="1" dirty="0">
                    <a:latin typeface="+mn-ea"/>
                  </a:rPr>
                  <a:t>位</a:t>
                </a:r>
                <a:endParaRPr lang="zh-CN" altLang="en-US" sz="1400" b="1" dirty="0">
                  <a:latin typeface="+mn-ea"/>
                </a:endParaRPr>
              </a:p>
              <a:p>
                <a:pPr algn="ctr"/>
                <a:r>
                  <a:rPr lang="zh-CN" altLang="en-US" sz="1400" b="1" dirty="0">
                    <a:latin typeface="+mn-ea"/>
                  </a:rPr>
                  <a:t>地</a:t>
                </a:r>
                <a:endParaRPr lang="zh-CN" altLang="en-US" sz="1400" b="1" dirty="0">
                  <a:latin typeface="+mn-ea"/>
                </a:endParaRPr>
              </a:p>
              <a:p>
                <a:pPr algn="ctr"/>
                <a:r>
                  <a:rPr lang="zh-CN" altLang="en-US" sz="1400" b="1" dirty="0">
                    <a:latin typeface="+mn-ea"/>
                  </a:rPr>
                  <a:t>址</a:t>
                </a:r>
                <a:endParaRPr lang="zh-CN" altLang="en-US" sz="1400" b="1" dirty="0">
                  <a:latin typeface="+mn-ea"/>
                </a:endParaRPr>
              </a:p>
              <a:p>
                <a:pPr algn="ctr"/>
                <a:r>
                  <a:rPr lang="zh-CN" altLang="en-US" sz="1400" b="1" dirty="0">
                    <a:latin typeface="+mn-ea"/>
                  </a:rPr>
                  <a:t>输</a:t>
                </a:r>
                <a:endParaRPr lang="zh-CN" altLang="en-US" sz="1400" b="1" dirty="0">
                  <a:latin typeface="+mn-ea"/>
                </a:endParaRPr>
              </a:p>
              <a:p>
                <a:pPr algn="ctr"/>
                <a:r>
                  <a:rPr lang="zh-CN" altLang="en-US" sz="1400" b="1" dirty="0">
                    <a:latin typeface="+mn-ea"/>
                  </a:rPr>
                  <a:t>入</a:t>
                </a:r>
                <a:endParaRPr lang="zh-CN" altLang="en-US" sz="1400" b="1" dirty="0">
                  <a:latin typeface="+mn-ea"/>
                </a:endParaRP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双译码结构</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1k</a:t>
                </a:r>
                <a:endParaRPr lang="en-US" altLang="zh-CN" sz="1200" b="1">
                  <a:solidFill>
                    <a:srgbClr val="0000FF"/>
                  </a:solidFill>
                  <a:latin typeface="+mn-ea"/>
                </a:endParaRP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endParaRPr lang="en-US" altLang="zh-CN" sz="1200" b="1" dirty="0">
                  <a:solidFill>
                    <a:srgbClr val="0000FF"/>
                  </a:solidFill>
                  <a:latin typeface="+mn-ea"/>
                </a:endParaRP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endParaRPr lang="en-US" altLang="zh-CN" sz="1200" b="1" dirty="0">
                  <a:solidFill>
                    <a:srgbClr val="0000FF"/>
                  </a:solidFill>
                  <a:latin typeface="+mn-ea"/>
                </a:endParaRP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endParaRPr lang="en-US" altLang="zh-CN" sz="1200" b="1" dirty="0">
                  <a:solidFill>
                    <a:srgbClr val="0000FF"/>
                  </a:solidFill>
                  <a:latin typeface="+mn-ea"/>
                </a:endParaRP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endParaRPr lang="en-US" altLang="zh-CN" sz="1200" b="1">
                  <a:solidFill>
                    <a:srgbClr val="0000FF"/>
                  </a:solidFill>
                  <a:latin typeface="+mn-ea"/>
                </a:endParaRP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endParaRPr lang="en-US" altLang="zh-CN" sz="1200" b="1">
                  <a:solidFill>
                    <a:srgbClr val="0000FF"/>
                  </a:solidFill>
                  <a:latin typeface="+mn-ea"/>
                </a:endParaRP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endParaRPr lang="en-US" altLang="zh-CN" sz="1200" b="1">
                  <a:solidFill>
                    <a:srgbClr val="0000FF"/>
                  </a:solidFill>
                  <a:latin typeface="+mn-ea"/>
                </a:endParaRP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2k</a:t>
                </a:r>
                <a:endParaRPr lang="en-US" altLang="zh-CN" sz="1200" b="1">
                  <a:solidFill>
                    <a:srgbClr val="0000FF"/>
                  </a:solidFill>
                  <a:latin typeface="+mn-ea"/>
                </a:endParaRP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k1</a:t>
                </a:r>
                <a:endParaRPr lang="en-US" altLang="zh-CN" sz="1200" b="1">
                  <a:solidFill>
                    <a:srgbClr val="0000FF"/>
                  </a:solidFill>
                  <a:latin typeface="+mn-ea"/>
                </a:endParaRP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k2</a:t>
                </a:r>
                <a:endParaRPr lang="en-US" altLang="zh-CN" sz="1200" b="1">
                  <a:solidFill>
                    <a:srgbClr val="0000FF"/>
                  </a:solidFill>
                  <a:latin typeface="+mn-ea"/>
                </a:endParaRP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k3</a:t>
                </a:r>
                <a:endParaRPr lang="en-US" altLang="zh-CN" sz="1200" b="1">
                  <a:solidFill>
                    <a:srgbClr val="0000FF"/>
                  </a:solidFill>
                  <a:latin typeface="+mn-ea"/>
                </a:endParaRP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kn</a:t>
                </a:r>
                <a:endParaRPr lang="en-US" altLang="zh-CN" sz="1200" b="1">
                  <a:solidFill>
                    <a:srgbClr val="0000FF"/>
                  </a:solidFill>
                  <a:latin typeface="+mn-ea"/>
                </a:endParaRP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X</a:t>
                </a:r>
                <a:endParaRPr lang="en-US" altLang="zh-CN"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地</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址</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译</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码</a:t>
                </a:r>
                <a:endParaRPr lang="zh-CN" altLang="en-US" sz="1600" b="1" dirty="0">
                  <a:latin typeface="+mn-ea"/>
                </a:endParaRP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Y </a:t>
                </a:r>
                <a:r>
                  <a:rPr lang="zh-CN" altLang="en-US" sz="1600" b="1" dirty="0">
                    <a:latin typeface="+mn-ea"/>
                  </a:rPr>
                  <a:t>地 址 译 码</a:t>
                </a:r>
                <a:endParaRPr lang="zh-CN" altLang="en-US" sz="1600" b="1" dirty="0">
                  <a:latin typeface="+mn-ea"/>
                </a:endParaRP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ln>
            </p:spPr>
          </p:cxnSp>
          <p:cxnSp>
            <p:nvCxnSpPr>
              <p:cNvPr id="103" name="直接连接符 102"/>
              <p:cNvCxnSpPr/>
              <p:nvPr/>
            </p:nvCxnSpPr>
            <p:spPr>
              <a:xfrm>
                <a:off x="3810356" y="4325632"/>
                <a:ext cx="4288332" cy="0"/>
              </a:xfrm>
              <a:prstGeom prst="line">
                <a:avLst/>
              </a:prstGeom>
              <a:noFill/>
              <a:ln w="19050">
                <a:solidFill>
                  <a:schemeClr val="tx1"/>
                </a:solidFill>
                <a:rou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ln>
              <a:effectLst/>
            </p:spPr>
          </p:cxnSp>
          <p:cxnSp>
            <p:nvCxnSpPr>
              <p:cNvPr id="105" name="直接连接符 104"/>
              <p:cNvCxnSpPr/>
              <p:nvPr/>
            </p:nvCxnSpPr>
            <p:spPr>
              <a:xfrm>
                <a:off x="5362039" y="1677776"/>
                <a:ext cx="0" cy="3580539"/>
              </a:xfrm>
              <a:prstGeom prst="line">
                <a:avLst/>
              </a:prstGeom>
              <a:noFill/>
              <a:ln w="19050">
                <a:solidFill>
                  <a:schemeClr val="tx1"/>
                </a:solidFill>
                <a:rou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endParaRPr lang="zh-CN" altLang="en-US" dirty="0"/>
          </a:p>
        </p:txBody>
      </p:sp>
      <p:grpSp>
        <p:nvGrpSpPr>
          <p:cNvPr id="80" name="Group 2"/>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endParaRPr lang="zh-CN" altLang="en-US" dirty="0">
              <a:solidFill>
                <a:srgbClr val="FF6600"/>
              </a:solidFill>
              <a:latin typeface="+mn-ea"/>
            </a:endParaRP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086600" y="3478213"/>
            <a:ext cx="1827215" cy="2163764"/>
            <a:chOff x="7023100" y="3478213"/>
            <a:chExt cx="18272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p:nvPr/>
          </p:nvGrpSpPr>
          <p:grpSpPr bwMode="auto">
            <a:xfrm>
              <a:off x="7023100" y="4186238"/>
              <a:ext cx="673100" cy="828675"/>
              <a:chOff x="3560" y="3111"/>
              <a:chExt cx="424" cy="522"/>
            </a:xfrm>
          </p:grpSpPr>
          <p:sp>
            <p:nvSpPr>
              <p:cNvPr id="106" name="Line 55"/>
              <p:cNvSpPr>
                <a:spLocks noChangeShapeType="1"/>
              </p:cNvSpPr>
              <p:nvPr/>
            </p:nvSpPr>
            <p:spPr bwMode="auto">
              <a:xfrm flipH="1">
                <a:off x="3560" y="3111"/>
                <a:ext cx="23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560" y="3633"/>
                <a:ext cx="23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111"/>
                <a:ext cx="0" cy="522"/>
              </a:xfrm>
              <a:prstGeom prst="line">
                <a:avLst/>
              </a:prstGeom>
              <a:noFill/>
              <a:ln w="12700">
                <a:solidFill>
                  <a:srgbClr val="0000FF"/>
                </a:solidFill>
                <a:rou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p:nvPr/>
        </p:nvGrpSpPr>
        <p:grpSpPr bwMode="auto">
          <a:xfrm>
            <a:off x="5219628" y="3554414"/>
            <a:ext cx="1868559" cy="2551113"/>
            <a:chOff x="2288" y="2545"/>
            <a:chExt cx="1313" cy="1607"/>
          </a:xfrm>
        </p:grpSpPr>
        <p:grpSp>
          <p:nvGrpSpPr>
            <p:cNvPr id="132" name="Group 28"/>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endParaRPr lang="zh-CN" altLang="en-US" b="1" spc="300" dirty="0">
                <a:solidFill>
                  <a:schemeClr val="bg1"/>
                </a:solidFill>
                <a:latin typeface="+mn-ea"/>
              </a:endParaRP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endParaRPr lang="zh-CN" altLang="en-US" b="1" dirty="0">
                <a:latin typeface="+mn-ea"/>
              </a:endParaRP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endParaRPr lang="en-US" altLang="zh-CN"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电</a:t>
              </a:r>
              <a:endParaRPr lang="zh-CN" altLang="en-US"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p:cNvGrpSpPr/>
          <p:nvPr/>
        </p:nvGrpSpPr>
        <p:grpSpPr>
          <a:xfrm>
            <a:off x="889936" y="5393273"/>
            <a:ext cx="2849738" cy="579957"/>
            <a:chOff x="665665" y="4732301"/>
            <a:chExt cx="1887609" cy="579957"/>
          </a:xfrm>
        </p:grpSpPr>
        <p:sp>
          <p:nvSpPr>
            <p:cNvPr id="120" name="矩形 119"/>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pic>
        <p:nvPicPr>
          <p:cNvPr id="2" name="图片 1"/>
          <p:cNvPicPr>
            <a:picLocks noChangeAspect="1"/>
          </p:cNvPicPr>
          <p:nvPr/>
        </p:nvPicPr>
        <p:blipFill>
          <a:blip r:embed="rId1"/>
          <a:stretch>
            <a:fillRect/>
          </a:stretch>
        </p:blipFill>
        <p:spPr>
          <a:xfrm>
            <a:off x="9700936" y="4279225"/>
            <a:ext cx="2206608" cy="194445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20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300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left)">
                                      <p:cBhvr>
                                        <p:cTn id="37" dur="500"/>
                                        <p:tgtEl>
                                          <p:spTgt spid="1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up)">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down)">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repeatCount="3000" fill="hold" grpId="0" nodeType="click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left)">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repeatCount="3000" fill="hold" grpId="0" nodeType="click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wipe(left)">
                                      <p:cBhvr>
                                        <p:cTn id="62" dur="500"/>
                                        <p:tgtEl>
                                          <p:spTgt spid="12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wipe(left)">
                                      <p:cBhvr>
                                        <p:cTn id="78" dur="500"/>
                                        <p:tgtEl>
                                          <p:spTgt spid="1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endParaRPr lang="zh-CN" altLang="en-US" dirty="0"/>
          </a:p>
        </p:txBody>
      </p:sp>
      <p:sp>
        <p:nvSpPr>
          <p:cNvPr id="3" name="内容占位符 2"/>
          <p:cNvSpPr>
            <a:spLocks noGrp="1"/>
          </p:cNvSpPr>
          <p:nvPr>
            <p:ph idx="1"/>
          </p:nvPr>
        </p:nvSpPr>
        <p:spPr/>
        <p:txBody>
          <a:bodyPr/>
          <a:lstStyle/>
          <a:p>
            <a:r>
              <a:rPr lang="zh-CN" altLang="en-US" b="1" dirty="0"/>
              <a:t>驱动器</a:t>
            </a:r>
            <a:endParaRPr lang="zh-CN" altLang="en-US" b="1" dirty="0"/>
          </a:p>
          <a:p>
            <a:pPr lvl="1"/>
            <a:r>
              <a:rPr lang="zh-CN" altLang="en-US" sz="2400" dirty="0"/>
              <a:t>一条选择线带很多存储位时负载过大</a:t>
            </a:r>
            <a:endParaRPr lang="zh-CN" altLang="en-US" sz="2400" dirty="0"/>
          </a:p>
          <a:p>
            <a:pPr lvl="1"/>
            <a:r>
              <a:rPr lang="zh-CN" altLang="en-US" sz="2400" dirty="0"/>
              <a:t>在地址译码器输出端增加驱动电路</a:t>
            </a:r>
            <a:endParaRPr lang="zh-CN" altLang="en-US" sz="2400" dirty="0"/>
          </a:p>
          <a:p>
            <a:pPr lvl="1"/>
            <a:r>
              <a:rPr lang="zh-CN" altLang="en-US" sz="2400" dirty="0"/>
              <a:t>保证每一个存储位都能正常工作</a:t>
            </a:r>
            <a:endParaRPr lang="zh-CN" altLang="en-US" sz="2400" dirty="0"/>
          </a:p>
          <a:p>
            <a:r>
              <a:rPr lang="en-US" altLang="zh-CN" b="1" dirty="0"/>
              <a:t>I/O</a:t>
            </a:r>
            <a:r>
              <a:rPr lang="zh-CN" altLang="en-US" b="1" dirty="0"/>
              <a:t>电路</a:t>
            </a:r>
            <a:endParaRPr lang="zh-CN" altLang="en-US" b="1" dirty="0"/>
          </a:p>
          <a:p>
            <a:pPr lvl="1"/>
            <a:r>
              <a:rPr lang="zh-CN" altLang="en-US" sz="2400" dirty="0"/>
              <a:t>存储体与数据总线之间的电路</a:t>
            </a:r>
            <a:endParaRPr lang="zh-CN" altLang="en-US" sz="2400" dirty="0"/>
          </a:p>
          <a:p>
            <a:pPr lvl="1"/>
            <a:r>
              <a:rPr lang="zh-CN" altLang="en-US" sz="2400" dirty="0"/>
              <a:t>读出时具有放大信号的作用</a:t>
            </a:r>
            <a:endParaRPr lang="zh-CN" altLang="en-US" sz="2400" dirty="0"/>
          </a:p>
          <a:p>
            <a:pPr lvl="1"/>
            <a:endParaRPr lang="zh-CN" altLang="en-US" sz="2200" dirty="0">
              <a:solidFill>
                <a:schemeClr val="accent2"/>
              </a:solidFill>
            </a:endParaRPr>
          </a:p>
          <a:p>
            <a:endParaRPr lang="zh-CN" altLang="en-US"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endParaRPr lang="zh-CN" altLang="en-US"/>
          </a:p>
        </p:txBody>
      </p:sp>
      <p:sp>
        <p:nvSpPr>
          <p:cNvPr id="352259" name="Rectangle 64"/>
          <p:cNvSpPr>
            <a:spLocks noGrp="1" noChangeArrowheads="1"/>
          </p:cNvSpPr>
          <p:nvPr>
            <p:ph type="body" idx="1"/>
          </p:nvPr>
        </p:nvSpPr>
        <p:spPr>
          <a:xfrm>
            <a:off x="6662430" y="1906265"/>
            <a:ext cx="4170670" cy="3635375"/>
          </a:xfrm>
        </p:spPr>
        <p:txBody>
          <a:bodyPr>
            <a:normAutofit fontScale="85000" lnSpcReduction="10000"/>
          </a:bodyPr>
          <a:lstStyle/>
          <a:p>
            <a:pPr eaLnBrk="1" hangingPunct="1"/>
            <a:r>
              <a:rPr b="1" dirty="0" err="1"/>
              <a:t>地址线</a:t>
            </a:r>
            <a:endParaRPr b="1" dirty="0"/>
          </a:p>
          <a:p>
            <a:r>
              <a:rPr b="1" dirty="0" err="1"/>
              <a:t>数据线</a:t>
            </a:r>
            <a:r>
              <a:rPr lang="zh-CN" altLang="en-US" b="1" dirty="0">
                <a:solidFill>
                  <a:srgbClr val="C00000"/>
                </a:solidFill>
              </a:rPr>
              <a:t>（双向）</a:t>
            </a:r>
            <a:endParaRPr b="1" dirty="0">
              <a:solidFill>
                <a:srgbClr val="C00000"/>
              </a:solidFill>
            </a:endParaRPr>
          </a:p>
          <a:p>
            <a:pPr eaLnBrk="1" hangingPunct="1"/>
            <a:r>
              <a:rPr b="1" dirty="0" err="1"/>
              <a:t>读写控制线</a:t>
            </a:r>
            <a:r>
              <a:rPr lang="zh-CN" altLang="en-US" dirty="0"/>
              <a:t>（</a:t>
            </a:r>
            <a:r>
              <a:rPr lang="en-US" altLang="zh-CN" u="sng" dirty="0">
                <a:solidFill>
                  <a:srgbClr val="C00000"/>
                </a:solidFill>
              </a:rPr>
              <a:t>W</a:t>
            </a:r>
            <a:r>
              <a:rPr lang="en-US" altLang="zh-CN" dirty="0"/>
              <a:t>rite </a:t>
            </a:r>
            <a:r>
              <a:rPr lang="en-US" altLang="zh-CN" u="sng" dirty="0">
                <a:solidFill>
                  <a:srgbClr val="C00000"/>
                </a:solidFill>
              </a:rPr>
              <a:t>E</a:t>
            </a:r>
            <a:r>
              <a:rPr lang="en-US" altLang="zh-CN" dirty="0"/>
              <a:t>nable</a:t>
            </a:r>
            <a:r>
              <a:rPr lang="zh-CN" altLang="en-US" dirty="0"/>
              <a:t>）</a:t>
            </a:r>
            <a:endParaRPr dirty="0"/>
          </a:p>
          <a:p>
            <a:pPr eaLnBrk="1" hangingPunct="1"/>
            <a:r>
              <a:rPr b="1"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grpSp>
        <p:nvGrpSpPr>
          <p:cNvPr id="5" name="组合 4"/>
          <p:cNvGrpSpPr/>
          <p:nvPr/>
        </p:nvGrpSpPr>
        <p:grpSpPr>
          <a:xfrm>
            <a:off x="2036385"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CS</a:t>
              </a: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GND</a:t>
              </a:r>
              <a:endParaRPr lang="en-US" altLang="zh-CN" sz="2000" b="1">
                <a:latin typeface="Times New Roman" panose="02020603050405020304" pitchFamily="18" charset="0"/>
                <a:cs typeface="Times New Roman" panose="02020603050405020304" pitchFamily="18" charset="0"/>
              </a:endParaRP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0</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1</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2</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3</a:t>
              </a:r>
              <a:endParaRPr lang="en-US" altLang="zh-CN" sz="2000" b="1" baseline="-25000" dirty="0">
                <a:solidFill>
                  <a:srgbClr val="1387B7"/>
                </a:solidFill>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r>
                <a:rPr lang="en-US" altLang="zh-CN" sz="2000" dirty="0">
                  <a:solidFill>
                    <a:srgbClr val="C00000"/>
                  </a:solidFill>
                </a:rPr>
                <a:t>WE</a:t>
              </a:r>
              <a:endParaRPr lang="en-US" altLang="zh-CN" sz="2000" dirty="0">
                <a:solidFill>
                  <a:srgbClr val="C00000"/>
                </a:solidFill>
              </a:endParaRPr>
            </a:p>
          </p:txBody>
        </p:sp>
        <p:sp>
          <p:nvSpPr>
            <p:cNvPr id="25" name="Text Box 22"/>
            <p:cNvSpPr txBox="1">
              <a:spLocks noChangeArrowheads="1"/>
            </p:cNvSpPr>
            <p:nvPr/>
          </p:nvSpPr>
          <p:spPr bwMode="auto">
            <a:xfrm>
              <a:off x="7570338" y="1953436"/>
              <a:ext cx="602700" cy="318929"/>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VCC</a:t>
              </a:r>
              <a:endParaRPr lang="en-US" altLang="zh-CN" sz="2000" b="1">
                <a:latin typeface="Times New Roman" panose="02020603050405020304" pitchFamily="18" charset="0"/>
                <a:cs typeface="Times New Roman" panose="02020603050405020304" pitchFamily="18" charset="0"/>
              </a:endParaRP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600" b="1">
                  <a:latin typeface="Times New Roman" panose="02020603050405020304" pitchFamily="18" charset="0"/>
                  <a:cs typeface="Times New Roman" panose="02020603050405020304" pitchFamily="18" charset="0"/>
                </a:rPr>
                <a:t>2114</a:t>
              </a:r>
              <a:endParaRPr lang="en-US" altLang="zh-CN" sz="3600" b="1">
                <a:latin typeface="Times New Roman" panose="02020603050405020304" pitchFamily="18" charset="0"/>
                <a:cs typeface="Times New Roman" panose="02020603050405020304" pitchFamily="18" charset="0"/>
              </a:endParaRPr>
            </a:p>
          </p:txBody>
        </p:sp>
      </p:grpSp>
      <p:cxnSp>
        <p:nvCxnSpPr>
          <p:cNvPr id="36" name="直接连接符 35"/>
          <p:cNvCxnSpPr/>
          <p:nvPr/>
        </p:nvCxnSpPr>
        <p:spPr>
          <a:xfrm flipH="1">
            <a:off x="2393661" y="4777575"/>
            <a:ext cx="296785"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flipH="1">
            <a:off x="4226172" y="5242592"/>
            <a:ext cx="382800"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endParaRPr lang="zh-CN" altLang="en-US" dirty="0"/>
          </a:p>
        </p:txBody>
      </p:sp>
      <p:grpSp>
        <p:nvGrpSpPr>
          <p:cNvPr id="173" name="组合 172"/>
          <p:cNvGrpSpPr/>
          <p:nvPr/>
        </p:nvGrpSpPr>
        <p:grpSpPr>
          <a:xfrm>
            <a:off x="7629773" y="38954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8010718" y="38954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391663" y="38954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8772608" y="38954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581409" y="1035112"/>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202" name="Line 10"/>
          <p:cNvSpPr>
            <a:spLocks noChangeShapeType="1"/>
          </p:cNvSpPr>
          <p:nvPr/>
        </p:nvSpPr>
        <p:spPr bwMode="auto">
          <a:xfrm rot="5400000">
            <a:off x="7780848" y="3281676"/>
            <a:ext cx="224773"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669821" y="3281675"/>
            <a:ext cx="224775"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7019984" y="34655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7008383" y="35389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7012339" y="36124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7016299" y="36858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420304" y="3368817"/>
            <a:ext cx="1838886" cy="458753"/>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420304" y="3757318"/>
            <a:ext cx="1837694" cy="357486"/>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列选择</a:t>
            </a:r>
            <a:endParaRPr lang="zh-CN" altLang="en-US" sz="1600" b="1" dirty="0">
              <a:latin typeface="+mn-ea"/>
              <a:cs typeface="Times New Roman" panose="02020603050405020304" pitchFamily="18" charset="0"/>
            </a:endParaRPr>
          </a:p>
        </p:txBody>
      </p:sp>
      <p:sp>
        <p:nvSpPr>
          <p:cNvPr id="210" name="Text Box 8"/>
          <p:cNvSpPr txBox="1">
            <a:spLocks noChangeArrowheads="1"/>
          </p:cNvSpPr>
          <p:nvPr/>
        </p:nvSpPr>
        <p:spPr bwMode="auto">
          <a:xfrm>
            <a:off x="6270789" y="3339037"/>
            <a:ext cx="747534" cy="1616539"/>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7018323" y="1378867"/>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477553" y="5107576"/>
            <a:ext cx="33141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7018323" y="3026580"/>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421116" y="39211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112295" y="46218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4093934" y="42007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4093934" y="37795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112296" y="33717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536170" y="43559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643260" y="47907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437046" y="52256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187686" y="4836473"/>
            <a:ext cx="67156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8899343" y="4569902"/>
            <a:ext cx="1005449"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139163" y="4694581"/>
            <a:ext cx="195013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162173" y="4295256"/>
            <a:ext cx="1557302"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143008" y="4547842"/>
            <a:ext cx="124882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133167" y="4801684"/>
            <a:ext cx="92169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115826" y="5064693"/>
            <a:ext cx="60956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114231" y="35909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285410" y="5189355"/>
            <a:ext cx="1831212"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4866554" y="61049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10077303" y="3874431"/>
            <a:ext cx="37651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611531" y="4420309"/>
            <a:ext cx="189832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114422" y="39858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114898" y="44019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115374" y="48290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594013" y="52732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4767418" y="51722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4851231" y="56759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4940825" y="50739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9769328" y="4241659"/>
            <a:ext cx="1385977"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9920232" y="4056111"/>
            <a:ext cx="8874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9855641" y="45589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9855641" y="49955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9855641" y="54289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9855641" y="41238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none"/>
            </a:ln>
          </p:spPr>
          <p:txBody>
            <a:bodyPr/>
            <a:lstStyle/>
            <a:p>
              <a:endParaRPr lang="zh-CN" altLang="en-US" sz="1600" b="1">
                <a:latin typeface="+mn-ea"/>
                <a:cs typeface="Times New Roman" panose="02020603050405020304" pitchFamily="18" charset="0"/>
              </a:endParaRPr>
            </a:p>
          </p:txBody>
        </p:sp>
      </p:grpSp>
      <p:sp>
        <p:nvSpPr>
          <p:cNvPr id="287" name="Delay 68"/>
          <p:cNvSpPr/>
          <p:nvPr/>
        </p:nvSpPr>
        <p:spPr>
          <a:xfrm>
            <a:off x="4420628" y="55003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p:cNvSpPr/>
          <p:nvPr/>
        </p:nvSpPr>
        <p:spPr>
          <a:xfrm>
            <a:off x="4420106" y="59255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341946" y="55541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341946" y="57522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341946" y="59732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3892365" y="55864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192005" y="60044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3892365" y="62014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4074597" y="57844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3983027" y="579545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3865618" y="599347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669585" y="104689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669585" y="1398889"/>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658854" y="175088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658854" y="2102883"/>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658854" y="2454880"/>
            <a:ext cx="379413" cy="241300"/>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658854" y="2810052"/>
            <a:ext cx="379413" cy="62539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567484" y="3338949"/>
            <a:ext cx="470195" cy="29510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559071" y="4179047"/>
            <a:ext cx="467878"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545695" y="4599095"/>
            <a:ext cx="49198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521103" y="473535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7910125" y="4737094"/>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286447" y="473883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669119" y="474057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426175" y="5428931"/>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CS</a:t>
            </a:r>
            <a:endParaRPr lang="en-US" altLang="zh-CN" sz="1600" b="1">
              <a:latin typeface="+mn-ea"/>
              <a:cs typeface="Times New Roman" panose="02020603050405020304" pitchFamily="18" charset="0"/>
            </a:endParaRPr>
          </a:p>
        </p:txBody>
      </p:sp>
      <p:sp>
        <p:nvSpPr>
          <p:cNvPr id="313" name="Text Box 21"/>
          <p:cNvSpPr txBox="1">
            <a:spLocks noChangeArrowheads="1"/>
          </p:cNvSpPr>
          <p:nvPr/>
        </p:nvSpPr>
        <p:spPr bwMode="auto">
          <a:xfrm>
            <a:off x="3469207" y="6037685"/>
            <a:ext cx="379413" cy="243942"/>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WE</a:t>
            </a:r>
            <a:endParaRPr lang="en-US" altLang="zh-CN" sz="1600" b="1">
              <a:latin typeface="+mn-ea"/>
              <a:cs typeface="Times New Roman" panose="02020603050405020304" pitchFamily="18" charset="0"/>
            </a:endParaRPr>
          </a:p>
        </p:txBody>
      </p:sp>
      <p:cxnSp>
        <p:nvCxnSpPr>
          <p:cNvPr id="314" name="直接连接符 313"/>
          <p:cNvCxnSpPr/>
          <p:nvPr/>
        </p:nvCxnSpPr>
        <p:spPr>
          <a:xfrm flipH="1">
            <a:off x="3577927" y="54612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560915" y="60394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112295" y="28849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112295" y="25192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112295" y="21534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112295" y="17877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112295" y="14220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112295" y="10563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270789" y="1028700"/>
            <a:ext cx="747534" cy="2163484"/>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选</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择</a:t>
            </a:r>
            <a:endParaRPr lang="zh-CN" altLang="en-US" sz="1600" b="1" dirty="0">
              <a:latin typeface="+mn-ea"/>
              <a:cs typeface="Times New Roman" panose="02020603050405020304" pitchFamily="18" charset="0"/>
            </a:endParaRPr>
          </a:p>
        </p:txBody>
      </p:sp>
      <p:sp>
        <p:nvSpPr>
          <p:cNvPr id="359" name="Text Box 180"/>
          <p:cNvSpPr txBox="1">
            <a:spLocks noChangeArrowheads="1"/>
          </p:cNvSpPr>
          <p:nvPr/>
        </p:nvSpPr>
        <p:spPr bwMode="auto">
          <a:xfrm>
            <a:off x="7524259" y="109932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0" name="Text Box 180"/>
          <p:cNvSpPr txBox="1">
            <a:spLocks noChangeArrowheads="1"/>
          </p:cNvSpPr>
          <p:nvPr/>
        </p:nvSpPr>
        <p:spPr bwMode="auto">
          <a:xfrm>
            <a:off x="7472220" y="115531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1" name="Text Box 180"/>
          <p:cNvSpPr txBox="1">
            <a:spLocks noChangeArrowheads="1"/>
          </p:cNvSpPr>
          <p:nvPr/>
        </p:nvSpPr>
        <p:spPr bwMode="auto">
          <a:xfrm>
            <a:off x="7412684" y="1212648"/>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6872941" y="1990132"/>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sp>
        <p:nvSpPr>
          <p:cNvPr id="363" name="Text Box 21"/>
          <p:cNvSpPr txBox="1">
            <a:spLocks noChangeArrowheads="1"/>
          </p:cNvSpPr>
          <p:nvPr/>
        </p:nvSpPr>
        <p:spPr bwMode="auto">
          <a:xfrm>
            <a:off x="4702375" y="540885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a:t>
            </a:r>
            <a:endParaRPr lang="en-US" altLang="zh-CN" sz="1600" b="1">
              <a:latin typeface="+mn-ea"/>
              <a:cs typeface="Times New Roman" panose="02020603050405020304" pitchFamily="18" charset="0"/>
            </a:endParaRPr>
          </a:p>
        </p:txBody>
      </p:sp>
      <p:sp>
        <p:nvSpPr>
          <p:cNvPr id="364" name="Text Box 21"/>
          <p:cNvSpPr txBox="1">
            <a:spLocks noChangeArrowheads="1"/>
          </p:cNvSpPr>
          <p:nvPr/>
        </p:nvSpPr>
        <p:spPr bwMode="auto">
          <a:xfrm>
            <a:off x="4685093" y="584769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R</a:t>
            </a:r>
            <a:endParaRPr lang="en-US" altLang="zh-CN" sz="1600" b="1">
              <a:latin typeface="+mn-ea"/>
              <a:cs typeface="Times New Roman" panose="02020603050405020304" pitchFamily="18" charset="0"/>
            </a:endParaRPr>
          </a:p>
        </p:txBody>
      </p:sp>
      <p:sp>
        <p:nvSpPr>
          <p:cNvPr id="365" name="Text Box 21"/>
          <p:cNvSpPr txBox="1">
            <a:spLocks noChangeArrowheads="1"/>
          </p:cNvSpPr>
          <p:nvPr/>
        </p:nvSpPr>
        <p:spPr bwMode="auto">
          <a:xfrm>
            <a:off x="7866581" y="2912395"/>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sp>
        <p:nvSpPr>
          <p:cNvPr id="397" name="Text Box 22"/>
          <p:cNvSpPr txBox="1">
            <a:spLocks noChangeArrowheads="1"/>
          </p:cNvSpPr>
          <p:nvPr/>
        </p:nvSpPr>
        <p:spPr bwMode="auto">
          <a:xfrm>
            <a:off x="3559070" y="3758998"/>
            <a:ext cx="478609"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97726" y="3832315"/>
            <a:ext cx="1680000" cy="24093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endParaRPr lang="zh-CN" altLang="en-US" dirty="0"/>
          </a:p>
        </p:txBody>
      </p:sp>
      <p:sp>
        <p:nvSpPr>
          <p:cNvPr id="3" name="内容占位符 2"/>
          <p:cNvSpPr>
            <a:spLocks noGrp="1"/>
          </p:cNvSpPr>
          <p:nvPr>
            <p:ph idx="1"/>
          </p:nvPr>
        </p:nvSpPr>
        <p:spPr/>
        <p:txBody>
          <a:bodyPr/>
          <a:lstStyle/>
          <a:p>
            <a:r>
              <a:rPr lang="en-US" altLang="zh-CN" b="1" dirty="0">
                <a:latin typeface="+mn-lt"/>
              </a:rPr>
              <a:t>4.1.1 </a:t>
            </a:r>
            <a:r>
              <a:rPr lang="zh-CN" altLang="en-US" b="1" dirty="0">
                <a:latin typeface="+mn-lt"/>
              </a:rPr>
              <a:t>存储器分类</a:t>
            </a:r>
            <a:endParaRPr lang="en-US" altLang="zh-CN" b="1" dirty="0">
              <a:latin typeface="+mn-lt"/>
            </a:endParaRPr>
          </a:p>
          <a:p>
            <a:r>
              <a:rPr lang="en-US" altLang="zh-CN" b="1" dirty="0">
                <a:latin typeface="+mn-lt"/>
              </a:rPr>
              <a:t>4.1.2 </a:t>
            </a:r>
            <a:r>
              <a:rPr lang="zh-CN" altLang="en-US" b="1" dirty="0">
                <a:latin typeface="+mn-lt"/>
              </a:rPr>
              <a:t>存储器技术指标</a:t>
            </a:r>
            <a:endParaRPr lang="en-US" altLang="zh-CN" b="1" dirty="0">
              <a:latin typeface="+mn-lt"/>
            </a:endParaRPr>
          </a:p>
          <a:p>
            <a:r>
              <a:rPr lang="en-US" altLang="zh-CN" b="1" dirty="0">
                <a:latin typeface="+mn-lt"/>
              </a:rPr>
              <a:t>4.1.3 </a:t>
            </a:r>
            <a:r>
              <a:rPr lang="zh-CN" altLang="en-US" b="1" dirty="0">
                <a:latin typeface="+mn-lt"/>
              </a:rPr>
              <a:t>存储系统层次结构</a:t>
            </a:r>
            <a:endParaRPr lang="en-US" altLang="zh-CN" b="1" dirty="0">
              <a:latin typeface="+mn-lt"/>
            </a:endParaRPr>
          </a:p>
          <a:p>
            <a:r>
              <a:rPr lang="en-US" altLang="zh-CN" b="1" dirty="0">
                <a:latin typeface="+mn-lt"/>
              </a:rPr>
              <a:t>4.1.4 </a:t>
            </a:r>
            <a:r>
              <a:rPr lang="zh-CN" altLang="en-US" b="1" dirty="0">
                <a:latin typeface="+mn-lt"/>
              </a:rPr>
              <a:t>主存的基本结构</a:t>
            </a:r>
            <a:endParaRPr lang="en-US" altLang="zh-CN" b="1" dirty="0">
              <a:latin typeface="+mn-lt"/>
            </a:endParaRPr>
          </a:p>
          <a:p>
            <a:r>
              <a:rPr lang="en-US" altLang="zh-CN" b="1" dirty="0">
                <a:latin typeface="+mn-lt"/>
              </a:rPr>
              <a:t>4.1.5 </a:t>
            </a:r>
            <a:r>
              <a:rPr lang="zh-CN" altLang="en-US" b="1" dirty="0">
                <a:latin typeface="+mn-lt"/>
              </a:rPr>
              <a:t>主存数据的存放</a:t>
            </a:r>
            <a:endParaRPr lang="zh-CN" altLang="en-US" b="1"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4.2.2 </a:t>
            </a:r>
            <a:r>
              <a:rPr lang="zh-CN" altLang="en-US" b="1" dirty="0">
                <a:solidFill>
                  <a:srgbClr val="C00000"/>
                </a:solidFill>
                <a:effectLst>
                  <a:outerShdw blurRad="38100" dist="38100" dir="2700000" algn="tl">
                    <a:srgbClr val="000000">
                      <a:alpha val="43137"/>
                    </a:srgbClr>
                  </a:outerShdw>
                </a:effectLst>
                <a:latin typeface="+mn-lt"/>
              </a:rPr>
              <a:t>动态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endParaRPr lang="zh-CN" altLang="en-US" dirty="0"/>
          </a:p>
        </p:txBody>
      </p:sp>
      <p:sp>
        <p:nvSpPr>
          <p:cNvPr id="5" name="Rectangle 6"/>
          <p:cNvSpPr>
            <a:spLocks noChangeArrowheads="1"/>
          </p:cNvSpPr>
          <p:nvPr/>
        </p:nvSpPr>
        <p:spPr bwMode="auto">
          <a:xfrm>
            <a:off x="4239196" y="4173427"/>
            <a:ext cx="879527" cy="559348"/>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3" name="Group 31"/>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3" name="Group 41"/>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ln>
          </p:spPr>
          <p:txBody>
            <a:bodyPr/>
            <a:lstStyle/>
            <a:p>
              <a:endParaRPr lang="zh-CN" altLang="en-US">
                <a:latin typeface="+mn-ea"/>
              </a:endParaRPr>
            </a:p>
          </p:txBody>
        </p:sp>
      </p:grpSp>
      <p:grpSp>
        <p:nvGrpSpPr>
          <p:cNvPr id="26" name="Group 44"/>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33" name="Group 53"/>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grpSp>
        <p:nvGrpSpPr>
          <p:cNvPr id="46" name="Group 66"/>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49" name="Group 69"/>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2" name="Group 72"/>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57" name="Group 80"/>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81" name="Rectangle 125"/>
          <p:cNvSpPr>
            <a:spLocks noChangeArrowheads="1"/>
          </p:cNvSpPr>
          <p:nvPr/>
        </p:nvSpPr>
        <p:spPr bwMode="auto">
          <a:xfrm>
            <a:off x="2989343" y="2973721"/>
            <a:ext cx="277745" cy="370327"/>
          </a:xfrm>
          <a:prstGeom prst="rect">
            <a:avLst/>
          </a:prstGeom>
          <a:noFill/>
          <a:ln w="9525">
            <a:noFill/>
            <a:miter lim="800000"/>
          </a:ln>
        </p:spPr>
        <p:txBody>
          <a:bodyPr lIns="12700" tIns="12700" rIns="12700" bIns="12700"/>
          <a:lstStyle/>
          <a:p>
            <a:pPr algn="just"/>
            <a:r>
              <a:rPr lang="en-US" altLang="zh-CN" sz="1600">
                <a:latin typeface="+mn-ea"/>
              </a:rPr>
              <a:t>A</a:t>
            </a:r>
            <a:endParaRPr lang="en-US" altLang="zh-CN" sz="1600">
              <a:latin typeface="+mn-ea"/>
            </a:endParaRPr>
          </a:p>
        </p:txBody>
      </p:sp>
      <p:sp>
        <p:nvSpPr>
          <p:cNvPr id="82" name="Rectangle 126"/>
          <p:cNvSpPr>
            <a:spLocks noChangeArrowheads="1"/>
          </p:cNvSpPr>
          <p:nvPr/>
        </p:nvSpPr>
        <p:spPr bwMode="auto">
          <a:xfrm>
            <a:off x="5118723" y="2973721"/>
            <a:ext cx="277745" cy="370327"/>
          </a:xfrm>
          <a:prstGeom prst="rect">
            <a:avLst/>
          </a:prstGeom>
          <a:noFill/>
          <a:ln w="9525">
            <a:noFill/>
            <a:miter lim="800000"/>
          </a:ln>
        </p:spPr>
        <p:txBody>
          <a:bodyPr lIns="12700" tIns="12700" rIns="12700" bIns="12700"/>
          <a:lstStyle/>
          <a:p>
            <a:pPr algn="just"/>
            <a:r>
              <a:rPr lang="en-US" altLang="zh-CN" sz="1600">
                <a:latin typeface="+mn-ea"/>
              </a:rPr>
              <a:t>B</a:t>
            </a:r>
            <a:endParaRPr lang="en-US" altLang="zh-CN" sz="1600">
              <a:latin typeface="+mn-ea"/>
            </a:endParaRPr>
          </a:p>
        </p:txBody>
      </p:sp>
      <p:sp>
        <p:nvSpPr>
          <p:cNvPr id="83" name="Rectangle 127"/>
          <p:cNvSpPr>
            <a:spLocks noChangeArrowheads="1"/>
          </p:cNvSpPr>
          <p:nvPr/>
        </p:nvSpPr>
        <p:spPr bwMode="auto">
          <a:xfrm>
            <a:off x="2619016" y="4455028"/>
            <a:ext cx="277745" cy="370327"/>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4" name="Rectangle 130"/>
          <p:cNvSpPr>
            <a:spLocks noChangeArrowheads="1"/>
          </p:cNvSpPr>
          <p:nvPr/>
        </p:nvSpPr>
        <p:spPr bwMode="auto">
          <a:xfrm>
            <a:off x="767381" y="1492413"/>
            <a:ext cx="1481308" cy="277745"/>
          </a:xfrm>
          <a:prstGeom prst="rect">
            <a:avLst/>
          </a:prstGeom>
          <a:noFill/>
          <a:ln w="9525">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85" name="Rectangle 131"/>
          <p:cNvSpPr>
            <a:spLocks noChangeArrowheads="1"/>
          </p:cNvSpPr>
          <p:nvPr/>
        </p:nvSpPr>
        <p:spPr bwMode="auto">
          <a:xfrm>
            <a:off x="3558331" y="6025060"/>
            <a:ext cx="1481308" cy="277745"/>
          </a:xfrm>
          <a:prstGeom prst="rect">
            <a:avLst/>
          </a:prstGeom>
          <a:noFill/>
          <a:ln w="9525">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86" name="Group 160"/>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8" name="Line 162"/>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89" name="Group 163"/>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91" name="Line 165"/>
            <p:cNvSpPr>
              <a:spLocks noChangeShapeType="1"/>
            </p:cNvSpPr>
            <p:nvPr/>
          </p:nvSpPr>
          <p:spPr bwMode="auto">
            <a:xfrm>
              <a:off x="5040" y="2680"/>
              <a:ext cx="96" cy="0"/>
            </a:xfrm>
            <a:prstGeom prst="line">
              <a:avLst/>
            </a:prstGeom>
            <a:noFill/>
            <a:ln w="19050">
              <a:solidFill>
                <a:schemeClr val="tx1"/>
              </a:solidFill>
              <a:round/>
            </a:ln>
          </p:spPr>
          <p:txBody>
            <a:bodyPr/>
            <a:lstStyle/>
            <a:p>
              <a:endParaRPr lang="zh-CN" altLang="en-US">
                <a:latin typeface="+mn-ea"/>
              </a:endParaRPr>
            </a:p>
          </p:txBody>
        </p:sp>
      </p:grpSp>
      <p:grpSp>
        <p:nvGrpSpPr>
          <p:cNvPr id="92" name="Group 93"/>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ln>
          </p:spPr>
          <p:txBody>
            <a:bodyPr/>
            <a:lstStyle/>
            <a:p>
              <a:endParaRPr lang="zh-CN" altLang="en-US">
                <a:latin typeface="+mn-ea"/>
              </a:endParaRPr>
            </a:p>
          </p:txBody>
        </p:sp>
        <p:grpSp>
          <p:nvGrpSpPr>
            <p:cNvPr id="94" name="Group 95"/>
            <p:cNvGrpSpPr/>
            <p:nvPr/>
          </p:nvGrpSpPr>
          <p:grpSpPr bwMode="auto">
            <a:xfrm>
              <a:off x="1696" y="1262"/>
              <a:ext cx="936" cy="722"/>
              <a:chOff x="1696" y="1262"/>
              <a:chExt cx="936" cy="722"/>
            </a:xfrm>
          </p:grpSpPr>
          <p:grpSp>
            <p:nvGrpSpPr>
              <p:cNvPr id="96" name="Group 75"/>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wrap="none" anchor="ctr"/>
                <a:lstStyle/>
                <a:p>
                  <a:pPr algn="r"/>
                  <a:endParaRPr lang="zh-CN" altLang="zh-CN">
                    <a:latin typeface="+mn-ea"/>
                  </a:endParaRPr>
                </a:p>
              </p:txBody>
            </p:sp>
          </p:grpSp>
          <p:grpSp>
            <p:nvGrpSpPr>
              <p:cNvPr id="97" name="Group 99"/>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ln>
        </p:spPr>
        <p:txBody>
          <a:bodyPr wrap="none" anchor="ctr"/>
          <a:lstStyle/>
          <a:p>
            <a:endParaRPr lang="zh-CN" altLang="en-US">
              <a:latin typeface="+mn-ea"/>
            </a:endParaRPr>
          </a:p>
        </p:txBody>
      </p:sp>
      <p:grpSp>
        <p:nvGrpSpPr>
          <p:cNvPr id="122" name="Group 123"/>
          <p:cNvGrpSpPr/>
          <p:nvPr/>
        </p:nvGrpSpPr>
        <p:grpSpPr bwMode="auto">
          <a:xfrm>
            <a:off x="3436821" y="3425952"/>
            <a:ext cx="1527599" cy="648070"/>
            <a:chOff x="1784" y="2264"/>
            <a:chExt cx="792" cy="336"/>
          </a:xfrm>
        </p:grpSpPr>
        <p:grpSp>
          <p:nvGrpSpPr>
            <p:cNvPr id="123" name="Group 124"/>
            <p:cNvGrpSpPr/>
            <p:nvPr/>
          </p:nvGrpSpPr>
          <p:grpSpPr bwMode="auto">
            <a:xfrm>
              <a:off x="1784" y="2264"/>
              <a:ext cx="216" cy="336"/>
              <a:chOff x="3936" y="784"/>
              <a:chExt cx="216" cy="336"/>
            </a:xfrm>
          </p:grpSpPr>
          <p:grpSp>
            <p:nvGrpSpPr>
              <p:cNvPr id="131" name="Group 95"/>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p:nvPr/>
          </p:nvGrpSpPr>
          <p:grpSpPr bwMode="auto">
            <a:xfrm>
              <a:off x="2304" y="2268"/>
              <a:ext cx="272" cy="332"/>
              <a:chOff x="4064" y="212"/>
              <a:chExt cx="272" cy="332"/>
            </a:xfrm>
          </p:grpSpPr>
          <p:grpSp>
            <p:nvGrpSpPr>
              <p:cNvPr id="125" name="Group 95"/>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no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b="1" dirty="0">
                <a:latin typeface="+mn-ea"/>
              </a:rPr>
              <a:t>去掉两个负载管</a:t>
            </a:r>
            <a:endParaRPr b="1"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1387B7"/>
                </a:solidFill>
                <a:latin typeface="+mn-ea"/>
              </a:rPr>
              <a:t>提升存储密度</a:t>
            </a:r>
            <a:endParaRPr dirty="0">
              <a:solidFill>
                <a:srgbClr val="1387B7"/>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1387B7"/>
                </a:solidFill>
                <a:latin typeface="+mn-ea"/>
              </a:rPr>
              <a:t>减少功耗</a:t>
            </a:r>
            <a:endParaRPr dirty="0">
              <a:solidFill>
                <a:srgbClr val="1387B7"/>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1387B7"/>
                </a:solidFill>
                <a:latin typeface="+mn-ea"/>
              </a:rPr>
              <a:t>降低成本</a:t>
            </a:r>
            <a:endParaRPr dirty="0">
              <a:solidFill>
                <a:srgbClr val="1387B7"/>
              </a:solidFill>
              <a:latin typeface="+mn-ea"/>
            </a:endParaRPr>
          </a:p>
          <a:p>
            <a:pPr eaLnBrk="1" hangingPunct="1">
              <a:lnSpc>
                <a:spcPct val="150000"/>
              </a:lnSpc>
              <a:buClr>
                <a:srgbClr val="FFC000"/>
              </a:buClr>
              <a:buFont typeface="Wingdings" panose="05000000000000000000" pitchFamily="2" charset="2"/>
              <a:buChar char="n"/>
              <a:defRPr/>
            </a:pPr>
            <a:r>
              <a:rPr b="1" dirty="0">
                <a:latin typeface="+mn-ea"/>
              </a:rPr>
              <a:t>增加</a:t>
            </a:r>
            <a:r>
              <a:rPr lang="en-US" b="1" dirty="0">
                <a:latin typeface="+mn-ea"/>
              </a:rPr>
              <a:t>2</a:t>
            </a:r>
            <a:r>
              <a:rPr b="1" dirty="0">
                <a:latin typeface="+mn-ea"/>
              </a:rPr>
              <a:t>个电容缓存电荷</a:t>
            </a:r>
            <a:endParaRPr b="1"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1387B7"/>
                </a:solidFill>
                <a:latin typeface="+mn-ea"/>
              </a:rPr>
              <a:t>电容不能永久保存电荷</a:t>
            </a:r>
            <a:endParaRPr dirty="0">
              <a:solidFill>
                <a:srgbClr val="1387B7"/>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1387B7"/>
                </a:solidFill>
                <a:latin typeface="+mn-ea"/>
              </a:rPr>
              <a:t>增加额外电路补充</a:t>
            </a:r>
            <a:endParaRPr dirty="0">
              <a:solidFill>
                <a:srgbClr val="1387B7"/>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endParaRPr lang="zh-CN" altLang="en-US" dirty="0"/>
          </a:p>
        </p:txBody>
      </p:sp>
      <p:grpSp>
        <p:nvGrpSpPr>
          <p:cNvPr id="148" name="Group 5"/>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90"/>
              <a:ext cx="192"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endParaRPr kumimoji="0" lang="en-US" altLang="zh-CN" b="0" i="0" u="none" strike="noStrike" kern="0" cap="none" spc="0" normalizeH="0" baseline="0" noProof="0" dirty="0">
                <a:ln>
                  <a:noFill/>
                </a:ln>
                <a:solidFill>
                  <a:srgbClr val="00B050"/>
                </a:solidFill>
                <a:effectLst/>
                <a:uLnTx/>
                <a:uFillTx/>
                <a:latin typeface="+mn-ea"/>
              </a:endParaRPr>
            </a:p>
          </p:txBody>
        </p:sp>
        <p:grpSp>
          <p:nvGrpSpPr>
            <p:cNvPr id="160" name="Group 17"/>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6"/>
              <a:ext cx="0" cy="146"/>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90"/>
              <a:ext cx="192"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endParaRPr lang="en-US" altLang="zh-CN" dirty="0">
              <a:solidFill>
                <a:srgbClr val="FF6600"/>
              </a:solidFill>
              <a:latin typeface="+mn-ea"/>
            </a:endParaRP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endParaRPr lang="en-US" altLang="zh-CN" u="sng" dirty="0">
              <a:solidFill>
                <a:srgbClr val="FF6600"/>
              </a:solidFill>
              <a:latin typeface="+mn-ea"/>
            </a:endParaRPr>
          </a:p>
        </p:txBody>
      </p:sp>
      <p:grpSp>
        <p:nvGrpSpPr>
          <p:cNvPr id="235" name="Group 95"/>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grpSp>
        <p:nvGrpSpPr>
          <p:cNvPr id="252" name="Group 108"/>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nvGrpSpPr>
            <p:cNvPr id="254" name="Group 110"/>
            <p:cNvGrpSpPr/>
            <p:nvPr/>
          </p:nvGrpSpPr>
          <p:grpSpPr bwMode="auto">
            <a:xfrm>
              <a:off x="952" y="1016"/>
              <a:ext cx="2392" cy="624"/>
              <a:chOff x="952" y="1016"/>
              <a:chExt cx="2392" cy="624"/>
            </a:xfrm>
          </p:grpSpPr>
          <p:grpSp>
            <p:nvGrpSpPr>
              <p:cNvPr id="255" name="Group 111"/>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p:cNvSpPr>
              <a:spLocks noChangeArrowheads="1"/>
            </p:cNvSpPr>
            <p:nvPr/>
          </p:nvSpPr>
          <p:spPr bwMode="auto">
            <a:xfrm>
              <a:off x="680" y="132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endParaRPr lang="zh-CN" altLang="en-US">
              <a:solidFill>
                <a:srgbClr val="0000FF"/>
              </a:solidFill>
              <a:latin typeface="+mn-ea"/>
            </a:endParaRPr>
          </a:p>
        </p:txBody>
      </p:sp>
      <p:sp>
        <p:nvSpPr>
          <p:cNvPr id="279" name="Rectangle 133"/>
          <p:cNvSpPr>
            <a:spLocks noChangeArrowheads="1"/>
          </p:cNvSpPr>
          <p:nvPr/>
        </p:nvSpPr>
        <p:spPr bwMode="auto">
          <a:xfrm>
            <a:off x="3064457" y="5949811"/>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endParaRPr lang="zh-CN" altLang="en-US" dirty="0">
              <a:solidFill>
                <a:srgbClr val="0000FF"/>
              </a:solidFill>
              <a:latin typeface="+mn-ea"/>
            </a:endParaRPr>
          </a:p>
        </p:txBody>
      </p:sp>
      <p:sp>
        <p:nvSpPr>
          <p:cNvPr id="280" name="Rectangle 134"/>
          <p:cNvSpPr>
            <a:spLocks noChangeArrowheads="1"/>
          </p:cNvSpPr>
          <p:nvPr/>
        </p:nvSpPr>
        <p:spPr bwMode="auto">
          <a:xfrm>
            <a:off x="2898386"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A</a:t>
            </a:r>
            <a:endParaRPr lang="en-US" altLang="zh-CN" b="1" dirty="0">
              <a:latin typeface="+mn-ea"/>
            </a:endParaRPr>
          </a:p>
        </p:txBody>
      </p:sp>
      <p:sp>
        <p:nvSpPr>
          <p:cNvPr id="281" name="Rectangle 135"/>
          <p:cNvSpPr>
            <a:spLocks noChangeArrowheads="1"/>
          </p:cNvSpPr>
          <p:nvPr/>
        </p:nvSpPr>
        <p:spPr bwMode="auto">
          <a:xfrm>
            <a:off x="4393030"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B</a:t>
            </a:r>
            <a:endParaRPr lang="en-US" altLang="zh-CN" b="1" dirty="0">
              <a:latin typeface="+mn-ea"/>
            </a:endParaRPr>
          </a:p>
        </p:txBody>
      </p:sp>
      <p:sp>
        <p:nvSpPr>
          <p:cNvPr id="282" name="Rectangle 136"/>
          <p:cNvSpPr>
            <a:spLocks noChangeArrowheads="1"/>
          </p:cNvSpPr>
          <p:nvPr/>
        </p:nvSpPr>
        <p:spPr bwMode="auto">
          <a:xfrm>
            <a:off x="3064457"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D</a:t>
            </a:r>
            <a:endParaRPr lang="en-US" altLang="zh-CN">
              <a:solidFill>
                <a:srgbClr val="FF6600"/>
              </a:solidFill>
              <a:latin typeface="+mn-ea"/>
            </a:endParaRPr>
          </a:p>
        </p:txBody>
      </p:sp>
      <p:grpSp>
        <p:nvGrpSpPr>
          <p:cNvPr id="285" name="Group 140"/>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D</a:t>
              </a:r>
              <a:endParaRPr kumimoji="0" lang="en-US" altLang="zh-CN" b="0" i="0" u="none" strike="noStrike" kern="0" cap="none" spc="0" normalizeH="0" baseline="0" noProof="0">
                <a:ln>
                  <a:noFill/>
                </a:ln>
                <a:solidFill>
                  <a:srgbClr val="FF6600"/>
                </a:solidFill>
                <a:effectLst/>
                <a:uLnTx/>
                <a:uFillTx/>
                <a:latin typeface="+mn-ea"/>
              </a:endParaRPr>
            </a:p>
          </p:txBody>
        </p:sp>
        <p:sp>
          <p:nvSpPr>
            <p:cNvPr id="287" name="Line 142"/>
            <p:cNvSpPr>
              <a:spLocks noChangeShapeType="1"/>
            </p:cNvSpPr>
            <p:nvPr/>
          </p:nvSpPr>
          <p:spPr bwMode="auto">
            <a:xfrm>
              <a:off x="5040" y="2688"/>
              <a:ext cx="96" cy="0"/>
            </a:xfrm>
            <a:prstGeom prst="line">
              <a:avLst/>
            </a:prstGeom>
            <a:noFill/>
            <a:ln w="19050">
              <a:solidFill>
                <a:srgbClr val="FF66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5"/>
            <a:ext cx="0" cy="3329373"/>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5"/>
            <a:ext cx="0" cy="3329902"/>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no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lang="en-US" altLang="zh-CN" sz="2600" b="1" dirty="0">
                <a:latin typeface="+mn-ea"/>
              </a:rPr>
              <a:t>DRAM</a:t>
            </a:r>
            <a:r>
              <a:rPr lang="zh-CN" altLang="en-US" sz="2600" b="1" dirty="0">
                <a:latin typeface="+mn-ea"/>
              </a:rPr>
              <a:t>存储原理</a:t>
            </a:r>
            <a:endParaRPr lang="zh-CN" altLang="en-US" sz="2600" b="1" dirty="0">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利用电容电荷存储数据</a:t>
            </a:r>
            <a:endParaRPr lang="zh-CN" altLang="en-US" sz="2400" dirty="0">
              <a:solidFill>
                <a:srgbClr val="1387B7"/>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电容不能永久保存电荷</a:t>
            </a:r>
            <a:endParaRPr lang="zh-CN" altLang="en-US" sz="2400" dirty="0">
              <a:solidFill>
                <a:srgbClr val="1387B7"/>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1387B7"/>
                </a:solidFill>
                <a:latin typeface="+mn-ea"/>
              </a:rPr>
              <a:t>必须增加额外电路补充</a:t>
            </a:r>
            <a:endParaRPr lang="zh-CN" altLang="en-US" sz="2400" dirty="0">
              <a:solidFill>
                <a:srgbClr val="1387B7"/>
              </a:solidFill>
              <a:latin typeface="+mn-ea"/>
            </a:endParaRPr>
          </a:p>
        </p:txBody>
      </p:sp>
      <p:sp>
        <p:nvSpPr>
          <p:cNvPr id="293" name="矩形 292"/>
          <p:cNvSpPr/>
          <p:nvPr/>
        </p:nvSpPr>
        <p:spPr>
          <a:xfrm>
            <a:off x="6849922" y="2609754"/>
            <a:ext cx="4708340" cy="662554"/>
          </a:xfrm>
          <a:prstGeom prst="rect">
            <a:avLst/>
          </a:prstGeom>
        </p:spPr>
        <p:txBody>
          <a:bodyPr wrap="none">
            <a:spAutoFit/>
          </a:bodyPr>
          <a:lstStyle/>
          <a:p>
            <a:pPr>
              <a:lnSpc>
                <a:spcPct val="150000"/>
              </a:lnSpc>
              <a:buClr>
                <a:srgbClr val="FFC000"/>
              </a:buClr>
              <a:buFont typeface="Wingdings" panose="05000000000000000000" pitchFamily="2" charset="2"/>
              <a:buChar char="n"/>
              <a:defRPr/>
            </a:pPr>
            <a:r>
              <a:rPr lang="en-US" altLang="zh-CN" sz="2800" b="1" dirty="0">
                <a:solidFill>
                  <a:schemeClr val="tx1">
                    <a:lumMod val="75000"/>
                    <a:lumOff val="25000"/>
                  </a:schemeClr>
                </a:solidFill>
                <a:latin typeface="+mn-ea"/>
              </a:rPr>
              <a:t> T</a:t>
            </a:r>
            <a:r>
              <a:rPr lang="en-US" altLang="zh-CN" sz="2800" b="1" baseline="-25000" dirty="0">
                <a:solidFill>
                  <a:schemeClr val="tx1">
                    <a:lumMod val="75000"/>
                    <a:lumOff val="25000"/>
                  </a:schemeClr>
                </a:solidFill>
                <a:latin typeface="+mn-ea"/>
              </a:rPr>
              <a:t>9</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10</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7</a:t>
            </a:r>
            <a:r>
              <a:rPr lang="zh-CN" altLang="en-US" sz="2800" b="1" dirty="0">
                <a:solidFill>
                  <a:schemeClr val="tx1">
                    <a:lumMod val="75000"/>
                    <a:lumOff val="25000"/>
                  </a:schemeClr>
                </a:solidFill>
                <a:latin typeface="+mn-ea"/>
              </a:rPr>
              <a:t>、</a:t>
            </a:r>
            <a:r>
              <a:rPr lang="en-US" altLang="zh-CN" sz="2800" b="1" dirty="0">
                <a:solidFill>
                  <a:schemeClr val="tx1">
                    <a:lumMod val="75000"/>
                    <a:lumOff val="25000"/>
                  </a:schemeClr>
                </a:solidFill>
                <a:latin typeface="+mn-ea"/>
              </a:rPr>
              <a:t>T</a:t>
            </a:r>
            <a:r>
              <a:rPr lang="en-US" altLang="zh-CN" sz="2800" b="1" baseline="-25000" dirty="0">
                <a:solidFill>
                  <a:schemeClr val="tx1">
                    <a:lumMod val="75000"/>
                    <a:lumOff val="25000"/>
                  </a:schemeClr>
                </a:solidFill>
                <a:latin typeface="+mn-ea"/>
              </a:rPr>
              <a:t>8</a:t>
            </a:r>
            <a:r>
              <a:rPr lang="zh-CN" altLang="en-US" sz="2800" b="1" dirty="0">
                <a:solidFill>
                  <a:schemeClr val="tx1">
                    <a:lumMod val="75000"/>
                    <a:lumOff val="25000"/>
                  </a:schemeClr>
                </a:solidFill>
                <a:latin typeface="+mn-ea"/>
              </a:rPr>
              <a:t>共享电路</a:t>
            </a:r>
            <a:endParaRPr lang="zh-CN" altLang="en-US" sz="2800" b="1" dirty="0">
              <a:solidFill>
                <a:schemeClr val="tx1">
                  <a:lumMod val="75000"/>
                  <a:lumOff val="2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endParaRPr lang="zh-CN" altLang="en-US"/>
          </a:p>
        </p:txBody>
      </p:sp>
      <p:grpSp>
        <p:nvGrpSpPr>
          <p:cNvPr id="181249" name="Group 2"/>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7" name="Group 38"/>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68" name="Group 55"/>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en-US">
                <a:latin typeface="+mn-ea"/>
              </a:endParaRPr>
            </a:p>
          </p:txBody>
        </p:sp>
      </p:grpSp>
      <p:grpSp>
        <p:nvGrpSpPr>
          <p:cNvPr id="181271" name="Group 60"/>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181284" name="Group 85"/>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181288" name="Group 91"/>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94" name="Group 99"/>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grpSp>
        <p:nvGrpSpPr>
          <p:cNvPr id="181301" name="Group 108"/>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ln>
        </p:spPr>
        <p:txBody>
          <a:bodyPr lIns="12700" tIns="12700" rIns="12700" bIns="12700"/>
          <a:lstStyle/>
          <a:p>
            <a:pPr algn="just"/>
            <a:r>
              <a:rPr lang="zh-CN" altLang="en-US" sz="1600">
                <a:solidFill>
                  <a:schemeClr val="folHlink"/>
                </a:solidFill>
                <a:latin typeface="+mn-ea"/>
              </a:rPr>
              <a:t>预充</a:t>
            </a:r>
            <a:endParaRPr lang="zh-CN" altLang="en-US" sz="1600">
              <a:solidFill>
                <a:schemeClr val="folHlink"/>
              </a:solidFill>
              <a:latin typeface="+mn-ea"/>
            </a:endParaRP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ln>
        </p:spPr>
        <p:txBody>
          <a:bodyPr lIns="12700" tIns="12700" rIns="12700" bIns="12700"/>
          <a:lstStyle/>
          <a:p>
            <a:pPr algn="just"/>
            <a:r>
              <a:rPr lang="en-US" altLang="zh-CN" b="1" dirty="0">
                <a:latin typeface="+mn-ea"/>
              </a:rPr>
              <a:t>Y</a:t>
            </a:r>
            <a:r>
              <a:rPr lang="zh-CN" altLang="en-US" b="1" dirty="0">
                <a:latin typeface="+mn-ea"/>
              </a:rPr>
              <a:t>地址译码线</a:t>
            </a:r>
            <a:endParaRPr lang="zh-CN" altLang="en-US" b="1" dirty="0">
              <a:latin typeface="+mn-ea"/>
            </a:endParaRP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A</a:t>
            </a:r>
            <a:endParaRPr lang="en-US" altLang="zh-CN" sz="1600" b="1" dirty="0">
              <a:latin typeface="+mn-ea"/>
            </a:endParaRP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B</a:t>
            </a:r>
            <a:endParaRPr lang="en-US" altLang="zh-CN" sz="1600" b="1" dirty="0">
              <a:latin typeface="+mn-ea"/>
            </a:endParaRP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25" name="Group 176"/>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6" name="Group 181"/>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ln>
          </p:spPr>
          <p:txBody>
            <a:bodyPr/>
            <a:lstStyle/>
            <a:p>
              <a:endParaRPr lang="zh-CN" altLang="en-US">
                <a:latin typeface="+mn-ea"/>
              </a:endParaRPr>
            </a:p>
          </p:txBody>
        </p:sp>
        <p:grpSp>
          <p:nvGrpSpPr>
            <p:cNvPr id="59619" name="Group 208"/>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ln>
              </p:spPr>
              <p:txBody>
                <a:bodyPr/>
                <a:lstStyle/>
                <a:p>
                  <a:endParaRPr lang="zh-CN" altLang="en-US">
                    <a:latin typeface="+mn-ea"/>
                  </a:endParaRPr>
                </a:p>
              </p:txBody>
            </p:sp>
          </p:grpSp>
        </p:grpSp>
      </p:grpSp>
      <p:grpSp>
        <p:nvGrpSpPr>
          <p:cNvPr id="181347" name="Group 136"/>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30" name="Group 197"/>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ln>
              </p:spPr>
              <p:txBody>
                <a:bodyPr/>
                <a:lstStyle/>
                <a:p>
                  <a:endParaRPr lang="zh-CN" altLang="en-US">
                    <a:latin typeface="+mn-ea"/>
                  </a:endParaRPr>
                </a:p>
              </p:txBody>
            </p:sp>
            <p:grpSp>
              <p:nvGrpSpPr>
                <p:cNvPr id="28" name="Group 189"/>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no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b="1" dirty="0">
                <a:latin typeface="+mn-ea"/>
              </a:rPr>
              <a:t>Y</a:t>
            </a:r>
            <a:r>
              <a:rPr lang="zh-CN" altLang="en-US" b="1" dirty="0">
                <a:latin typeface="+mn-ea"/>
              </a:rPr>
              <a:t>地址选通</a:t>
            </a:r>
            <a:endParaRPr lang="zh-CN" altLang="en-US" b="1" dirty="0">
              <a:latin typeface="+mn-ea"/>
            </a:endParaRPr>
          </a:p>
          <a:p>
            <a:pPr lvl="1">
              <a:buFont typeface="Wingdings" panose="05000000000000000000"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en-US" altLang="zh-CN" sz="2400" dirty="0">
                <a:latin typeface="+mn-ea"/>
              </a:rPr>
              <a:t>I/O</a:t>
            </a:r>
            <a:r>
              <a:rPr lang="zh-CN" altLang="en-US" sz="2400" dirty="0">
                <a:latin typeface="+mn-ea"/>
              </a:rPr>
              <a:t>端数据写入到位线</a:t>
            </a:r>
            <a:endParaRPr lang="zh-CN" altLang="en-US" sz="2400" dirty="0">
              <a:latin typeface="+mn-ea"/>
            </a:endParaRPr>
          </a:p>
          <a:p>
            <a:pPr>
              <a:defRPr/>
            </a:pPr>
            <a:r>
              <a:rPr lang="en-US" altLang="zh-CN" b="1" dirty="0">
                <a:latin typeface="+mn-ea"/>
              </a:rPr>
              <a:t>X</a:t>
            </a:r>
            <a:r>
              <a:rPr lang="zh-CN" altLang="en-US" b="1" dirty="0">
                <a:latin typeface="+mn-ea"/>
              </a:rPr>
              <a:t>地址选通</a:t>
            </a:r>
            <a:endParaRPr lang="zh-CN" altLang="en-US" b="1" dirty="0">
              <a:latin typeface="+mn-ea"/>
            </a:endParaRPr>
          </a:p>
          <a:p>
            <a:pPr lvl="1">
              <a:buFont typeface="Wingdings" panose="05000000000000000000"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endParaRPr lang="zh-CN" altLang="en-US" sz="2400" dirty="0">
              <a:latin typeface="+mn-ea"/>
            </a:endParaRP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ln>
          </p:spPr>
          <p:txBody>
            <a:bodyPr/>
            <a:lstStyle/>
            <a:p>
              <a:endParaRPr lang="zh-CN" altLang="en-US">
                <a:latin typeface="+mn-ea"/>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endParaRPr lang="zh-CN" altLang="en-US" dirty="0"/>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27" name="Group 25"/>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3" name="Group 42"/>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8" name="Group 47"/>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73" name="Group 72"/>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79" name="Group 78"/>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87" name="Group 86"/>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95" name="Rectangle 94"/>
          <p:cNvSpPr>
            <a:spLocks noChangeArrowheads="1"/>
          </p:cNvSpPr>
          <p:nvPr/>
        </p:nvSpPr>
        <p:spPr bwMode="auto">
          <a:xfrm>
            <a:off x="6235723" y="4332073"/>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96" name="Group 95"/>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02" name="Group 101"/>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120" name="Rectangle 119"/>
          <p:cNvSpPr>
            <a:spLocks noChangeArrowheads="1"/>
          </p:cNvSpPr>
          <p:nvPr/>
        </p:nvSpPr>
        <p:spPr bwMode="auto">
          <a:xfrm>
            <a:off x="5314400" y="1484346"/>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25" name="Rectangle 124"/>
          <p:cNvSpPr>
            <a:spLocks noChangeArrowheads="1"/>
          </p:cNvSpPr>
          <p:nvPr/>
        </p:nvSpPr>
        <p:spPr bwMode="auto">
          <a:xfrm>
            <a:off x="3660377" y="5872980"/>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126" name="Rectangle 125"/>
          <p:cNvSpPr>
            <a:spLocks noChangeArrowheads="1"/>
          </p:cNvSpPr>
          <p:nvPr/>
        </p:nvSpPr>
        <p:spPr bwMode="auto">
          <a:xfrm>
            <a:off x="342987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127" name="Rectangle 126"/>
          <p:cNvSpPr>
            <a:spLocks noChangeArrowheads="1"/>
          </p:cNvSpPr>
          <p:nvPr/>
        </p:nvSpPr>
        <p:spPr bwMode="auto">
          <a:xfrm>
            <a:off x="493749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128" name="Rectangle 127"/>
          <p:cNvSpPr>
            <a:spLocks noChangeArrowheads="1"/>
          </p:cNvSpPr>
          <p:nvPr/>
        </p:nvSpPr>
        <p:spPr bwMode="auto">
          <a:xfrm>
            <a:off x="359738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133" name="Freeform 133"/>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135" name="Group 136"/>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37"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41" name="Group 141"/>
          <p:cNvGrpSpPr/>
          <p:nvPr/>
        </p:nvGrpSpPr>
        <p:grpSpPr bwMode="auto">
          <a:xfrm>
            <a:off x="5733183" y="3997046"/>
            <a:ext cx="418783" cy="335027"/>
            <a:chOff x="4392" y="2248"/>
            <a:chExt cx="240" cy="192"/>
          </a:xfrm>
        </p:grpSpPr>
        <p:grpSp>
          <p:nvGrpSpPr>
            <p:cNvPr id="142" name="Group 95"/>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grpSp>
        <p:nvGrpSpPr>
          <p:cNvPr id="199" name="Group 25"/>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193" name="Group 141"/>
                <p:cNvGrpSpPr/>
                <p:nvPr/>
              </p:nvGrpSpPr>
              <p:grpSpPr bwMode="auto">
                <a:xfrm>
                  <a:off x="5733182" y="3990065"/>
                  <a:ext cx="418783" cy="335027"/>
                  <a:chOff x="4392" y="2248"/>
                  <a:chExt cx="240" cy="192"/>
                </a:xfrm>
              </p:grpSpPr>
              <p:grpSp>
                <p:nvGrpSpPr>
                  <p:cNvPr id="194" name="Group 95"/>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sp>
        <p:nvSpPr>
          <p:cNvPr id="682" name="内容占位符 2"/>
          <p:cNvSpPr>
            <a:spLocks noGrp="1"/>
          </p:cNvSpPr>
          <p:nvPr>
            <p:ph idx="1"/>
          </p:nvPr>
        </p:nvSpPr>
        <p:spPr>
          <a:xfrm>
            <a:off x="7273635" y="875255"/>
            <a:ext cx="3525206" cy="5721843"/>
          </a:xfrm>
        </p:spPr>
        <p:txBody>
          <a:bodyPr>
            <a:normAutofit fontScale="92500" lnSpcReduction="10000"/>
          </a:bodyPr>
          <a:lstStyle/>
          <a:p>
            <a:pPr marL="355600" indent="-355600">
              <a:lnSpc>
                <a:spcPct val="160000"/>
              </a:lnSpc>
              <a:spcBef>
                <a:spcPct val="20000"/>
              </a:spcBef>
            </a:pPr>
            <a:r>
              <a:rPr lang="zh-CN" altLang="en-US" sz="2000" b="1" dirty="0">
                <a:solidFill>
                  <a:srgbClr val="000000"/>
                </a:solidFill>
              </a:rPr>
              <a:t>给出预充信号</a:t>
            </a:r>
            <a:endParaRPr lang="zh-CN" altLang="en-US" sz="2000" b="1" dirty="0">
              <a:solidFill>
                <a:srgbClr val="000000"/>
              </a:solidFill>
            </a:endParaRP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endParaRPr lang="zh-CN" altLang="en-US" sz="1600" dirty="0"/>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endParaRPr lang="zh-CN" altLang="en-US" sz="1600" dirty="0"/>
          </a:p>
          <a:p>
            <a:pPr marL="355600" indent="-355600">
              <a:spcBef>
                <a:spcPct val="20000"/>
              </a:spcBef>
            </a:pPr>
            <a:r>
              <a:rPr lang="zh-CN" altLang="en-US" sz="2000" b="1" dirty="0">
                <a:solidFill>
                  <a:srgbClr val="000000"/>
                </a:solidFill>
              </a:rPr>
              <a:t>撤除预充信号</a:t>
            </a:r>
            <a:endParaRPr lang="zh-CN" altLang="en-US" sz="2000" b="1" dirty="0">
              <a:solidFill>
                <a:srgbClr val="000000"/>
              </a:solidFill>
            </a:endParaRPr>
          </a:p>
          <a:p>
            <a:pPr marL="355600" indent="-355600">
              <a:spcBef>
                <a:spcPct val="20000"/>
              </a:spcBef>
            </a:pPr>
            <a:r>
              <a:rPr lang="en-US" altLang="zh-CN" sz="2000" b="1" dirty="0">
                <a:solidFill>
                  <a:srgbClr val="000000"/>
                </a:solidFill>
              </a:rPr>
              <a:t>X</a:t>
            </a:r>
            <a:r>
              <a:rPr lang="zh-CN" altLang="en-US" sz="2000" b="1" dirty="0">
                <a:solidFill>
                  <a:srgbClr val="000000"/>
                </a:solidFill>
              </a:rPr>
              <a:t>地址选通</a:t>
            </a:r>
            <a:endParaRPr lang="zh-CN" altLang="en-US" sz="2000" b="1" dirty="0">
              <a:solidFill>
                <a:srgbClr val="000000"/>
              </a:solidFill>
            </a:endParaRP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endParaRPr lang="zh-CN" altLang="en-US" sz="1600" dirty="0"/>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endParaRPr lang="zh-CN" altLang="en-US" sz="1600" dirty="0"/>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endParaRPr lang="zh-CN" altLang="en-US" sz="1600" dirty="0"/>
          </a:p>
          <a:p>
            <a:pPr marL="552450" lvl="1" indent="-285750">
              <a:spcBef>
                <a:spcPct val="20000"/>
              </a:spcBef>
            </a:pPr>
            <a:r>
              <a:rPr lang="zh-CN" altLang="en-US" sz="1600" dirty="0"/>
              <a:t>补充电荷</a:t>
            </a:r>
            <a:endParaRPr lang="zh-CN" altLang="en-US" sz="1600" dirty="0"/>
          </a:p>
          <a:p>
            <a:pPr marL="355600" indent="-355600">
              <a:lnSpc>
                <a:spcPct val="140000"/>
              </a:lnSpc>
              <a:spcBef>
                <a:spcPct val="20000"/>
              </a:spcBef>
            </a:pPr>
            <a:r>
              <a:rPr lang="en-US" altLang="zh-CN" sz="2000" b="1" dirty="0">
                <a:solidFill>
                  <a:srgbClr val="000000"/>
                </a:solidFill>
              </a:rPr>
              <a:t>Y</a:t>
            </a:r>
            <a:r>
              <a:rPr lang="zh-CN" altLang="en-US" sz="2000" b="1" dirty="0">
                <a:solidFill>
                  <a:srgbClr val="000000"/>
                </a:solidFill>
              </a:rPr>
              <a:t>地址选通</a:t>
            </a:r>
            <a:endParaRPr lang="zh-CN" altLang="en-US" sz="2000" b="1" dirty="0">
              <a:solidFill>
                <a:srgbClr val="000000"/>
              </a:solidFill>
            </a:endParaRP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endParaRPr lang="zh-CN" altLang="en-US" sz="1600" dirty="0"/>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endParaRPr lang="en-US" altLang="zh-CN" sz="1600" dirty="0"/>
          </a:p>
          <a:p>
            <a:pPr marL="355600" indent="-355600">
              <a:lnSpc>
                <a:spcPct val="140000"/>
              </a:lnSpc>
              <a:spcBef>
                <a:spcPct val="20000"/>
              </a:spcBef>
            </a:pPr>
            <a:r>
              <a:rPr lang="zh-CN" altLang="en-US" sz="2000" b="1" dirty="0">
                <a:solidFill>
                  <a:srgbClr val="000000"/>
                </a:solidFill>
              </a:rPr>
              <a:t>读过程比写复杂、速度慢</a:t>
            </a:r>
            <a:endParaRPr lang="en-US" altLang="zh-CN" sz="2000" b="1" dirty="0">
              <a:solidFill>
                <a:srgbClr val="000000"/>
              </a:solidFill>
            </a:endParaRPr>
          </a:p>
          <a:p>
            <a:pPr marL="552450" lvl="1" indent="-285750">
              <a:spcBef>
                <a:spcPct val="20000"/>
              </a:spcBef>
            </a:pPr>
            <a:r>
              <a:rPr lang="zh-CN" altLang="en-US" sz="1600" dirty="0"/>
              <a:t>行列地址复用</a:t>
            </a:r>
            <a:endParaRPr lang="zh-CN" altLang="en-US" sz="1600" dirty="0"/>
          </a:p>
          <a:p>
            <a:pPr marL="533400" lvl="1" indent="-266700">
              <a:lnSpc>
                <a:spcPct val="120000"/>
              </a:lnSpc>
              <a:spcBef>
                <a:spcPct val="20000"/>
              </a:spcBef>
              <a:buFont typeface="Wingdings" panose="05000000000000000000" pitchFamily="2" charset="2"/>
              <a:buChar char="n"/>
            </a:pPr>
            <a:endParaRPr lang="en-US" altLang="zh-CN" sz="1600" dirty="0">
              <a:solidFill>
                <a:srgbClr val="00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682">
                                            <p:txEl>
                                              <p:pRg st="13" end="13"/>
                                            </p:txEl>
                                          </p:spTgt>
                                        </p:tgtEl>
                                        <p:attrNameLst>
                                          <p:attrName>style.visibility</p:attrName>
                                        </p:attrNameLst>
                                      </p:cBhvr>
                                      <p:to>
                                        <p:strVal val="visible"/>
                                      </p:to>
                                    </p:set>
                                    <p:animEffect transition="in" filter="wipe(left)">
                                      <p:cBhvr>
                                        <p:cTn id="121" dur="500"/>
                                        <p:tgtEl>
                                          <p:spTgt spid="68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endParaRPr lang="zh-CN" altLang="en-US"/>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173" name="Group 25"/>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9" name="Group 42"/>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94" name="Group 47"/>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219" name="Group 72"/>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225" name="Group 78"/>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34" name="Group 86"/>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241" name="Rectangle 94"/>
          <p:cNvSpPr>
            <a:spLocks noChangeArrowheads="1"/>
          </p:cNvSpPr>
          <p:nvPr/>
        </p:nvSpPr>
        <p:spPr bwMode="auto">
          <a:xfrm>
            <a:off x="8301192" y="4388347"/>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242" name="Group 95"/>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48" name="Group 101"/>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267" name="Rectangle 119"/>
          <p:cNvSpPr>
            <a:spLocks noChangeArrowheads="1"/>
          </p:cNvSpPr>
          <p:nvPr/>
        </p:nvSpPr>
        <p:spPr bwMode="auto">
          <a:xfrm>
            <a:off x="7379869" y="1540620"/>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272" name="Rectangle 124"/>
          <p:cNvSpPr>
            <a:spLocks noChangeArrowheads="1"/>
          </p:cNvSpPr>
          <p:nvPr/>
        </p:nvSpPr>
        <p:spPr bwMode="auto">
          <a:xfrm>
            <a:off x="5725846" y="5929254"/>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273" name="Rectangle 125"/>
          <p:cNvSpPr>
            <a:spLocks noChangeArrowheads="1"/>
          </p:cNvSpPr>
          <p:nvPr/>
        </p:nvSpPr>
        <p:spPr bwMode="auto">
          <a:xfrm>
            <a:off x="549534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274" name="Rectangle 126"/>
          <p:cNvSpPr>
            <a:spLocks noChangeArrowheads="1"/>
          </p:cNvSpPr>
          <p:nvPr/>
        </p:nvSpPr>
        <p:spPr bwMode="auto">
          <a:xfrm>
            <a:off x="700296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275" name="Rectangle 127"/>
          <p:cNvSpPr>
            <a:spLocks noChangeArrowheads="1"/>
          </p:cNvSpPr>
          <p:nvPr/>
        </p:nvSpPr>
        <p:spPr bwMode="auto">
          <a:xfrm>
            <a:off x="566285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280" name="Freeform 133"/>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82" name="Group 136"/>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284"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285" name="Group 141"/>
          <p:cNvGrpSpPr/>
          <p:nvPr/>
        </p:nvGrpSpPr>
        <p:grpSpPr bwMode="auto">
          <a:xfrm>
            <a:off x="7798652" y="4053320"/>
            <a:ext cx="418783" cy="335027"/>
            <a:chOff x="4392" y="2248"/>
            <a:chExt cx="240" cy="192"/>
          </a:xfrm>
        </p:grpSpPr>
        <p:grpSp>
          <p:nvGrpSpPr>
            <p:cNvPr id="286" name="Group 95"/>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342" name="Group 141"/>
                <p:cNvGrpSpPr/>
                <p:nvPr/>
              </p:nvGrpSpPr>
              <p:grpSpPr bwMode="auto">
                <a:xfrm>
                  <a:off x="5733182" y="3990065"/>
                  <a:ext cx="418783" cy="335027"/>
                  <a:chOff x="4392" y="2248"/>
                  <a:chExt cx="240" cy="192"/>
                </a:xfrm>
              </p:grpSpPr>
              <p:grpSp>
                <p:nvGrpSpPr>
                  <p:cNvPr id="343" name="Group 95"/>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375" name="组合 374"/>
          <p:cNvGrpSpPr/>
          <p:nvPr/>
        </p:nvGrpSpPr>
        <p:grpSpPr>
          <a:xfrm>
            <a:off x="4280871" y="1539540"/>
            <a:ext cx="4104077" cy="335027"/>
            <a:chOff x="2215402" y="1483266"/>
            <a:chExt cx="4104077" cy="335027"/>
          </a:xfrm>
        </p:grpSpPr>
        <p:grpSp>
          <p:nvGrpSpPr>
            <p:cNvPr id="376" name="Group 101"/>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grpSp>
        <p:nvGrpSpPr>
          <p:cNvPr id="269" name="组合 268"/>
          <p:cNvGrpSpPr/>
          <p:nvPr/>
        </p:nvGrpSpPr>
        <p:grpSpPr>
          <a:xfrm>
            <a:off x="650336" y="5554143"/>
            <a:ext cx="3327837" cy="579957"/>
            <a:chOff x="665665" y="4732301"/>
            <a:chExt cx="1887609" cy="579957"/>
          </a:xfrm>
        </p:grpSpPr>
        <p:sp>
          <p:nvSpPr>
            <p:cNvPr id="292" name="矩形 291"/>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pic>
        <p:nvPicPr>
          <p:cNvPr id="50"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9"/>
                                        </p:tgtEl>
                                        <p:attrNameLst>
                                          <p:attrName>style.visibility</p:attrName>
                                        </p:attrNameLst>
                                      </p:cBhvr>
                                      <p:to>
                                        <p:strVal val="visible"/>
                                      </p:to>
                                    </p:set>
                                    <p:animEffect transition="in" filter="wipe(left)">
                                      <p:cBhvr>
                                        <p:cTn id="47"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endParaRPr lang="zh-CN" altLang="en-US" dirty="0"/>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2" name="Group 21"/>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39" name="Group 38"/>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71" name="Rectangle 70"/>
          <p:cNvSpPr>
            <a:spLocks noChangeArrowheads="1"/>
          </p:cNvSpPr>
          <p:nvPr/>
        </p:nvSpPr>
        <p:spPr bwMode="auto">
          <a:xfrm>
            <a:off x="1591899" y="2210562"/>
            <a:ext cx="1329781" cy="249334"/>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72" name="Rectangle 71"/>
          <p:cNvSpPr>
            <a:spLocks noChangeArrowheads="1"/>
          </p:cNvSpPr>
          <p:nvPr/>
        </p:nvSpPr>
        <p:spPr bwMode="auto">
          <a:xfrm>
            <a:off x="4333605" y="5884925"/>
            <a:ext cx="1329781" cy="249334"/>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73" name="Group 72"/>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77" name="Group 81"/>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ln>
              </p:spPr>
              <p:txBody>
                <a:bodyPr/>
                <a:lstStyle/>
                <a:p>
                  <a:endParaRPr lang="zh-CN" altLang="en-US">
                    <a:latin typeface="+mn-ea"/>
                  </a:endParaRPr>
                </a:p>
              </p:txBody>
            </p:sp>
            <p:grpSp>
              <p:nvGrpSpPr>
                <p:cNvPr id="79" name="Group 83"/>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grpSp>
        <p:nvGrpSpPr>
          <p:cNvPr id="103" name="Group 102"/>
          <p:cNvGrpSpPr/>
          <p:nvPr/>
        </p:nvGrpSpPr>
        <p:grpSpPr bwMode="auto">
          <a:xfrm>
            <a:off x="5040051" y="2833899"/>
            <a:ext cx="1122003" cy="1246670"/>
            <a:chOff x="2880" y="1968"/>
            <a:chExt cx="648" cy="720"/>
          </a:xfrm>
        </p:grpSpPr>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06"/>
            <a:ext cx="5320858" cy="947129"/>
            <a:chOff x="3291433" y="3975506"/>
            <a:chExt cx="5320858" cy="947129"/>
          </a:xfrm>
        </p:grpSpPr>
        <p:grpSp>
          <p:nvGrpSpPr>
            <p:cNvPr id="92" name="Group 91"/>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nvGrpSpPr>
              <p:cNvPr id="94" name="Group 93"/>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grpSp>
          <p:nvGrpSpPr>
            <p:cNvPr id="121" name="Group 120"/>
            <p:cNvGrpSpPr/>
            <p:nvPr/>
          </p:nvGrpSpPr>
          <p:grpSpPr bwMode="auto">
            <a:xfrm>
              <a:off x="7363889" y="3975506"/>
              <a:ext cx="789558" cy="585242"/>
              <a:chOff x="3672" y="2686"/>
              <a:chExt cx="456" cy="338"/>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22" name="Group 121"/>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6"/>
                <a:ext cx="0" cy="146"/>
              </a:xfrm>
              <a:prstGeom prst="line">
                <a:avLst/>
              </a:prstGeom>
              <a:noFill/>
              <a:ln w="19050">
                <a:solidFill>
                  <a:schemeClr val="tx1"/>
                </a:solidFill>
                <a:rou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p:nvPr/>
          </p:nvGrpSpPr>
          <p:grpSpPr bwMode="auto">
            <a:xfrm>
              <a:off x="3873212" y="997350"/>
              <a:ext cx="5028237" cy="999067"/>
              <a:chOff x="1656" y="966"/>
              <a:chExt cx="2904" cy="577"/>
            </a:xfrm>
          </p:grpSpPr>
          <p:grpSp>
            <p:nvGrpSpPr>
              <p:cNvPr id="50" name="Group 49"/>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ln>
            </p:spPr>
            <p:txBody>
              <a:bodyPr lIns="12700" tIns="12700" rIns="12700" bIns="12700"/>
              <a:lstStyle/>
              <a:p>
                <a:pPr algn="just"/>
                <a:r>
                  <a:rPr lang="zh-CN" altLang="en-US" sz="1600" dirty="0">
                    <a:solidFill>
                      <a:schemeClr val="folHlink"/>
                    </a:solidFill>
                    <a:latin typeface="+mn-ea"/>
                  </a:rPr>
                  <a:t>预充</a:t>
                </a:r>
                <a:endParaRPr lang="zh-CN" altLang="en-US" sz="1600" dirty="0">
                  <a:solidFill>
                    <a:schemeClr val="folHlink"/>
                  </a:solidFill>
                  <a:latin typeface="+mn-ea"/>
                </a:endParaRPr>
              </a:p>
            </p:txBody>
          </p:sp>
          <p:sp>
            <p:nvSpPr>
              <p:cNvPr id="56" name="Rectangle 67"/>
              <p:cNvSpPr>
                <a:spLocks noChangeArrowheads="1"/>
              </p:cNvSpPr>
              <p:nvPr/>
            </p:nvSpPr>
            <p:spPr bwMode="auto">
              <a:xfrm>
                <a:off x="3432" y="124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ln>
          </p:spPr>
          <p:txBody>
            <a:bodyPr/>
            <a:lstStyle/>
            <a:p>
              <a:endParaRPr lang="zh-CN" altLang="en-US">
                <a:latin typeface="+mn-ea"/>
              </a:endParaRPr>
            </a:p>
          </p:txBody>
        </p:sp>
      </p:grpSp>
      <p:grpSp>
        <p:nvGrpSpPr>
          <p:cNvPr id="153" name="组合 152"/>
          <p:cNvGrpSpPr/>
          <p:nvPr/>
        </p:nvGrpSpPr>
        <p:grpSpPr>
          <a:xfrm>
            <a:off x="3834937" y="3332567"/>
            <a:ext cx="748002" cy="744540"/>
            <a:chOff x="4787437" y="3230967"/>
            <a:chExt cx="748002"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415557" cy="744540"/>
              <a:chOff x="5119882" y="3230967"/>
              <a:chExt cx="415557"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415556" cy="0"/>
              </a:xfrm>
              <a:prstGeom prst="line">
                <a:avLst/>
              </a:prstGeom>
              <a:noFill/>
              <a:ln w="19050">
                <a:solidFill>
                  <a:srgbClr val="008000"/>
                </a:solidFill>
                <a:rou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p:nvPr/>
            </p:nvGrpSpPr>
            <p:grpSpPr bwMode="auto">
              <a:xfrm>
                <a:off x="4122546" y="4477637"/>
                <a:ext cx="748002" cy="1329781"/>
                <a:chOff x="1800" y="2976"/>
                <a:chExt cx="432" cy="768"/>
              </a:xfrm>
            </p:grpSpPr>
            <p:grpSp>
              <p:nvGrpSpPr>
                <p:cNvPr id="130" name="Group 129"/>
                <p:cNvGrpSpPr/>
                <p:nvPr/>
              </p:nvGrpSpPr>
              <p:grpSpPr bwMode="auto">
                <a:xfrm>
                  <a:off x="1800" y="3264"/>
                  <a:ext cx="432" cy="480"/>
                  <a:chOff x="1800" y="3264"/>
                  <a:chExt cx="432" cy="480"/>
                </a:xfrm>
              </p:grpSpPr>
              <p:grpSp>
                <p:nvGrpSpPr>
                  <p:cNvPr id="132" name="Group 130"/>
                  <p:cNvGrpSpPr/>
                  <p:nvPr/>
                </p:nvGrpSpPr>
                <p:grpSpPr bwMode="auto">
                  <a:xfrm>
                    <a:off x="1800" y="3264"/>
                    <a:ext cx="432" cy="480"/>
                    <a:chOff x="1800" y="3264"/>
                    <a:chExt cx="432" cy="480"/>
                  </a:xfrm>
                </p:grpSpPr>
                <p:grpSp>
                  <p:nvGrpSpPr>
                    <p:cNvPr id="134" name="Group 131"/>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sp>
              <p:nvSpPr>
                <p:cNvPr id="131" name="Rectangle 141"/>
                <p:cNvSpPr>
                  <a:spLocks noChangeArrowheads="1"/>
                </p:cNvSpPr>
                <p:nvPr/>
              </p:nvSpPr>
              <p:spPr bwMode="auto">
                <a:xfrm>
                  <a:off x="2016" y="2976"/>
                  <a:ext cx="144"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D</a:t>
                  </a:r>
                  <a:endParaRPr lang="en-US" altLang="zh-CN" sz="1600" dirty="0">
                    <a:solidFill>
                      <a:schemeClr val="folHlink"/>
                    </a:solidFill>
                    <a:latin typeface="+mn-ea"/>
                  </a:endParaRP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b="1" dirty="0"/>
              <a:t>进一步提高存储密度</a:t>
            </a:r>
            <a:endParaRPr lang="zh-CN" altLang="en-US" b="1" dirty="0"/>
          </a:p>
          <a:p>
            <a:pPr lvl="1"/>
            <a:r>
              <a:rPr lang="zh-CN" altLang="en-US" dirty="0"/>
              <a:t>核心是电容</a:t>
            </a:r>
            <a:endParaRPr lang="zh-CN" altLang="en-US" dirty="0"/>
          </a:p>
          <a:p>
            <a:pPr lvl="1"/>
            <a:r>
              <a:rPr lang="zh-CN" altLang="en-US" dirty="0"/>
              <a:t>裁剪冗余电路</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2" name="组合 91"/>
          <p:cNvGrpSpPr/>
          <p:nvPr/>
        </p:nvGrpSpPr>
        <p:grpSpPr>
          <a:xfrm>
            <a:off x="1419044" y="3284598"/>
            <a:ext cx="3622119" cy="1773794"/>
            <a:chOff x="1419044" y="3284598"/>
            <a:chExt cx="3622119" cy="1773794"/>
          </a:xfrm>
        </p:grpSpPr>
        <p:grpSp>
          <p:nvGrpSpPr>
            <p:cNvPr id="13" name="组合 12"/>
            <p:cNvGrpSpPr/>
            <p:nvPr/>
          </p:nvGrpSpPr>
          <p:grpSpPr>
            <a:xfrm>
              <a:off x="1419044" y="3284598"/>
              <a:ext cx="3622119" cy="1769027"/>
              <a:chOff x="1419044" y="3284598"/>
              <a:chExt cx="3622119" cy="1769027"/>
            </a:xfrm>
          </p:grpSpPr>
          <p:grpSp>
            <p:nvGrpSpPr>
              <p:cNvPr id="101" name="组合 100"/>
              <p:cNvGrpSpPr/>
              <p:nvPr/>
            </p:nvGrpSpPr>
            <p:grpSpPr>
              <a:xfrm>
                <a:off x="1419044" y="3284598"/>
                <a:ext cx="3622119" cy="1769027"/>
                <a:chOff x="1419044" y="3284598"/>
                <a:chExt cx="3622119" cy="1769027"/>
              </a:xfrm>
            </p:grpSpPr>
            <p:sp>
              <p:nvSpPr>
                <p:cNvPr id="81" name="矩形 80"/>
                <p:cNvSpPr/>
                <p:nvPr/>
              </p:nvSpPr>
              <p:spPr>
                <a:xfrm>
                  <a:off x="1419044" y="3284598"/>
                  <a:ext cx="3622119" cy="1769027"/>
                </a:xfrm>
                <a:prstGeom prst="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ine 41"/>
                <p:cNvSpPr>
                  <a:spLocks noChangeShapeType="1"/>
                </p:cNvSpPr>
                <p:nvPr/>
              </p:nvSpPr>
              <p:spPr bwMode="auto">
                <a:xfrm flipH="1" flipV="1">
                  <a:off x="1912087" y="3560457"/>
                  <a:ext cx="548793"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89"/>
                <p:cNvSpPr>
                  <a:spLocks noChangeAspect="1" noChangeShapeType="1"/>
                </p:cNvSpPr>
                <p:nvPr/>
              </p:nvSpPr>
              <p:spPr bwMode="auto">
                <a:xfrm rot="5400000">
                  <a:off x="2537081" y="3562045"/>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90"/>
                <p:cNvSpPr>
                  <a:spLocks noChangeAspect="1" noChangeShapeType="1"/>
                </p:cNvSpPr>
                <p:nvPr/>
              </p:nvSpPr>
              <p:spPr bwMode="auto">
                <a:xfrm rot="5400000">
                  <a:off x="2537081" y="3714445"/>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91"/>
                <p:cNvSpPr>
                  <a:spLocks noChangeAspect="1" noChangeShapeType="1"/>
                </p:cNvSpPr>
                <p:nvPr/>
              </p:nvSpPr>
              <p:spPr bwMode="auto">
                <a:xfrm rot="5400000">
                  <a:off x="2537081" y="3638245"/>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2"/>
                <p:cNvSpPr>
                  <a:spLocks noChangeAspect="1" noChangeShapeType="1"/>
                </p:cNvSpPr>
                <p:nvPr/>
              </p:nvSpPr>
              <p:spPr bwMode="auto">
                <a:xfrm rot="5400000">
                  <a:off x="2384681" y="3638245"/>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7"/>
                <p:cNvSpPr>
                  <a:spLocks noChangeAspect="1" noChangeShapeType="1"/>
                </p:cNvSpPr>
                <p:nvPr/>
              </p:nvSpPr>
              <p:spPr bwMode="auto">
                <a:xfrm flipV="1">
                  <a:off x="2613281" y="3559508"/>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40" name="Line 50"/>
                <p:cNvSpPr>
                  <a:spLocks noChangeShapeType="1"/>
                </p:cNvSpPr>
                <p:nvPr/>
              </p:nvSpPr>
              <p:spPr bwMode="auto">
                <a:xfrm flipV="1">
                  <a:off x="2533605" y="3796117"/>
                  <a:ext cx="0" cy="399066"/>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flipV="1">
                  <a:off x="3785673" y="3558714"/>
                  <a:ext cx="786548" cy="428298"/>
                  <a:chOff x="2915912" y="3301352"/>
                  <a:chExt cx="786548" cy="428298"/>
                </a:xfrm>
              </p:grpSpPr>
              <p:grpSp>
                <p:nvGrpSpPr>
                  <p:cNvPr id="42" name="组合 41"/>
                  <p:cNvGrpSpPr/>
                  <p:nvPr/>
                </p:nvGrpSpPr>
                <p:grpSpPr>
                  <a:xfrm>
                    <a:off x="2915912" y="3501050"/>
                    <a:ext cx="786548" cy="228600"/>
                    <a:chOff x="3073351" y="3567067"/>
                    <a:chExt cx="786548" cy="228600"/>
                  </a:xfrm>
                </p:grpSpPr>
                <p:sp>
                  <p:nvSpPr>
                    <p:cNvPr id="44"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47"/>
                    <p:cNvSpPr>
                      <a:spLocks noChangeAspect="1" noChangeShapeType="1"/>
                    </p:cNvSpPr>
                    <p:nvPr/>
                  </p:nvSpPr>
                  <p:spPr bwMode="auto">
                    <a:xfrm>
                      <a:off x="3308423"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43" name="Line 50"/>
                  <p:cNvSpPr>
                    <a:spLocks noChangeShapeType="1"/>
                  </p:cNvSpPr>
                  <p:nvPr/>
                </p:nvSpPr>
                <p:spPr bwMode="auto">
                  <a:xfrm>
                    <a:off x="3064836" y="3301352"/>
                    <a:ext cx="0" cy="194225"/>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Line 47"/>
                <p:cNvSpPr>
                  <a:spLocks noChangeAspect="1" noChangeShapeType="1"/>
                </p:cNvSpPr>
                <p:nvPr/>
              </p:nvSpPr>
              <p:spPr bwMode="auto">
                <a:xfrm flipV="1">
                  <a:off x="1912088" y="3994974"/>
                  <a:ext cx="2033579" cy="0"/>
                </a:xfrm>
                <a:prstGeom prst="line">
                  <a:avLst/>
                </a:prstGeom>
                <a:noFill/>
                <a:ln w="19050" cap="sq">
                  <a:solidFill>
                    <a:srgbClr val="000000"/>
                  </a:solidFill>
                  <a:miter lim="800000"/>
                  <a:headEnd type="oval"/>
                  <a:tailEnd type="none" w="med" len="med"/>
                </a:ln>
              </p:spPr>
              <p:txBody>
                <a:bodyPr/>
                <a:lstStyle/>
                <a:p>
                  <a:pPr fontAlgn="base">
                    <a:spcBef>
                      <a:spcPct val="0"/>
                    </a:spcBef>
                    <a:spcAft>
                      <a:spcPct val="0"/>
                    </a:spcAft>
                  </a:pPr>
                  <a:endParaRPr lang="zh-CN" altLang="en-US" sz="2000" kern="0">
                    <a:latin typeface="Times New Roman" panose="02020603050405020304" pitchFamily="18" charset="0"/>
                    <a:cs typeface="Times New Roman" panose="02020603050405020304" pitchFamily="18" charset="0"/>
                  </a:endParaRPr>
                </a:p>
              </p:txBody>
            </p:sp>
            <p:sp>
              <p:nvSpPr>
                <p:cNvPr id="50" name="Line 47"/>
                <p:cNvSpPr>
                  <a:spLocks noChangeAspect="1" noChangeShapeType="1"/>
                </p:cNvSpPr>
                <p:nvPr/>
              </p:nvSpPr>
              <p:spPr bwMode="auto">
                <a:xfrm flipV="1">
                  <a:off x="2533605" y="4195183"/>
                  <a:ext cx="2045483" cy="0"/>
                </a:xfrm>
                <a:prstGeom prst="line">
                  <a:avLst/>
                </a:prstGeom>
                <a:noFill/>
                <a:ln w="19050" cap="sq">
                  <a:solidFill>
                    <a:srgbClr val="000000"/>
                  </a:solidFill>
                  <a:miter lim="800000"/>
                  <a:headEnd type="oval"/>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1" name="Line 41"/>
                <p:cNvSpPr>
                  <a:spLocks noChangeShapeType="1"/>
                </p:cNvSpPr>
                <p:nvPr/>
              </p:nvSpPr>
              <p:spPr bwMode="auto">
                <a:xfrm flipH="1">
                  <a:off x="1912087" y="4736751"/>
                  <a:ext cx="548792"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89"/>
                <p:cNvSpPr>
                  <a:spLocks noChangeAspect="1" noChangeShapeType="1"/>
                </p:cNvSpPr>
                <p:nvPr/>
              </p:nvSpPr>
              <p:spPr bwMode="auto">
                <a:xfrm rot="16200000" flipV="1">
                  <a:off x="2537081" y="4430363"/>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90"/>
                <p:cNvSpPr>
                  <a:spLocks noChangeAspect="1" noChangeShapeType="1"/>
                </p:cNvSpPr>
                <p:nvPr/>
              </p:nvSpPr>
              <p:spPr bwMode="auto">
                <a:xfrm rot="16200000" flipV="1">
                  <a:off x="2537081" y="4430363"/>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91"/>
                <p:cNvSpPr>
                  <a:spLocks noChangeAspect="1" noChangeShapeType="1"/>
                </p:cNvSpPr>
                <p:nvPr/>
              </p:nvSpPr>
              <p:spPr bwMode="auto">
                <a:xfrm rot="16200000" flipV="1">
                  <a:off x="2537081" y="4658963"/>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92"/>
                <p:cNvSpPr>
                  <a:spLocks noChangeAspect="1" noChangeShapeType="1"/>
                </p:cNvSpPr>
                <p:nvPr/>
              </p:nvSpPr>
              <p:spPr bwMode="auto">
                <a:xfrm rot="16200000" flipV="1">
                  <a:off x="2384681" y="4658963"/>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47"/>
                <p:cNvSpPr>
                  <a:spLocks noChangeAspect="1" noChangeShapeType="1"/>
                </p:cNvSpPr>
                <p:nvPr/>
              </p:nvSpPr>
              <p:spPr bwMode="auto">
                <a:xfrm>
                  <a:off x="2613281" y="4737700"/>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7" name="Line 50"/>
                <p:cNvSpPr>
                  <a:spLocks noChangeShapeType="1"/>
                </p:cNvSpPr>
                <p:nvPr/>
              </p:nvSpPr>
              <p:spPr bwMode="auto">
                <a:xfrm>
                  <a:off x="2533605" y="4195183"/>
                  <a:ext cx="0" cy="305908"/>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8" name="组合 57"/>
                <p:cNvGrpSpPr/>
                <p:nvPr/>
              </p:nvGrpSpPr>
              <p:grpSpPr>
                <a:xfrm>
                  <a:off x="3785673" y="3987012"/>
                  <a:ext cx="788453" cy="751482"/>
                  <a:chOff x="2915912" y="2978168"/>
                  <a:chExt cx="788453" cy="751482"/>
                </a:xfrm>
              </p:grpSpPr>
              <p:grpSp>
                <p:nvGrpSpPr>
                  <p:cNvPr id="59" name="组合 58"/>
                  <p:cNvGrpSpPr/>
                  <p:nvPr/>
                </p:nvGrpSpPr>
                <p:grpSpPr>
                  <a:xfrm>
                    <a:off x="2915912" y="3501050"/>
                    <a:ext cx="788453" cy="228600"/>
                    <a:chOff x="3073351" y="3567067"/>
                    <a:chExt cx="788453" cy="228600"/>
                  </a:xfrm>
                </p:grpSpPr>
                <p:sp>
                  <p:nvSpPr>
                    <p:cNvPr id="61"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47"/>
                    <p:cNvSpPr>
                      <a:spLocks noChangeAspect="1" noChangeShapeType="1"/>
                    </p:cNvSpPr>
                    <p:nvPr/>
                  </p:nvSpPr>
                  <p:spPr bwMode="auto">
                    <a:xfrm>
                      <a:off x="3310328"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60" name="Line 50"/>
                  <p:cNvSpPr>
                    <a:spLocks noChangeShapeType="1"/>
                  </p:cNvSpPr>
                  <p:nvPr/>
                </p:nvSpPr>
                <p:spPr bwMode="auto">
                  <a:xfrm>
                    <a:off x="3064836" y="2978168"/>
                    <a:ext cx="0" cy="517409"/>
                  </a:xfrm>
                  <a:prstGeom prst="line">
                    <a:avLst/>
                  </a:prstGeom>
                  <a:noFill/>
                  <a:ln w="19050">
                    <a:solidFill>
                      <a:schemeClr val="tx1"/>
                    </a:solidFill>
                    <a:round/>
                    <a:head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椭圆 65"/>
                <p:cNvSpPr/>
                <p:nvPr/>
              </p:nvSpPr>
              <p:spPr>
                <a:xfrm>
                  <a:off x="2494590" y="4417078"/>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7" name="椭圆 66"/>
                <p:cNvSpPr/>
                <p:nvPr/>
              </p:nvSpPr>
              <p:spPr>
                <a:xfrm>
                  <a:off x="3896618" y="4421960"/>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8" name="Line 55"/>
                <p:cNvSpPr>
                  <a:spLocks noChangeShapeType="1"/>
                </p:cNvSpPr>
                <p:nvPr/>
              </p:nvSpPr>
              <p:spPr bwMode="auto">
                <a:xfrm>
                  <a:off x="3243352" y="4735896"/>
                  <a:ext cx="0" cy="149121"/>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45"/>
                <p:cNvSpPr>
                  <a:spLocks noChangeShapeType="1"/>
                </p:cNvSpPr>
                <p:nvPr/>
              </p:nvSpPr>
              <p:spPr bwMode="auto">
                <a:xfrm flipV="1">
                  <a:off x="3240798" y="3442719"/>
                  <a:ext cx="0" cy="122370"/>
                </a:xfrm>
                <a:prstGeom prst="line">
                  <a:avLst/>
                </a:prstGeom>
                <a:noFill/>
                <a:ln w="19050">
                  <a:solidFill>
                    <a:schemeClr val="tx1"/>
                  </a:solidFill>
                  <a:round/>
                  <a:head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Oval 49"/>
                <p:cNvSpPr>
                  <a:spLocks noChangeArrowheads="1"/>
                </p:cNvSpPr>
                <p:nvPr/>
              </p:nvSpPr>
              <p:spPr bwMode="auto">
                <a:xfrm flipV="1">
                  <a:off x="3206425" y="4885017"/>
                  <a:ext cx="76200" cy="76200"/>
                </a:xfrm>
                <a:prstGeom prst="ellipse">
                  <a:avLst/>
                </a:prstGeom>
                <a:noFill/>
                <a:ln w="19050" algn="ctr">
                  <a:solidFill>
                    <a:schemeClr val="tx1"/>
                  </a:solidFill>
                  <a:rou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102"/>
                <p:cNvSpPr>
                  <a:spLocks noChangeArrowheads="1"/>
                </p:cNvSpPr>
                <p:nvPr/>
              </p:nvSpPr>
              <p:spPr bwMode="auto">
                <a:xfrm>
                  <a:off x="3075471" y="4448898"/>
                  <a:ext cx="413754" cy="252241"/>
                </a:xfrm>
                <a:prstGeom prst="rect">
                  <a:avLst/>
                </a:prstGeom>
                <a:noFill/>
                <a:ln w="12700">
                  <a:noFill/>
                  <a:miter lim="800000"/>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SAP</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Rectangle 87"/>
                <p:cNvSpPr>
                  <a:spLocks noChangeArrowheads="1"/>
                </p:cNvSpPr>
                <p:nvPr/>
              </p:nvSpPr>
              <p:spPr bwMode="auto">
                <a:xfrm>
                  <a:off x="2730851" y="3565089"/>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n1</a:t>
                  </a:r>
                  <a:endParaRPr lang="en-US" altLang="zh-CN" sz="1600">
                    <a:latin typeface="Times New Roman" panose="02020603050405020304" pitchFamily="18" charset="0"/>
                    <a:cs typeface="Times New Roman" panose="02020603050405020304" pitchFamily="18" charset="0"/>
                  </a:endParaRPr>
                </a:p>
              </p:txBody>
            </p:sp>
            <p:sp>
              <p:nvSpPr>
                <p:cNvPr id="83" name="Rectangle 87"/>
                <p:cNvSpPr>
                  <a:spLocks noChangeArrowheads="1"/>
                </p:cNvSpPr>
                <p:nvPr/>
              </p:nvSpPr>
              <p:spPr bwMode="auto">
                <a:xfrm>
                  <a:off x="3501828" y="3565089"/>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n2</a:t>
                  </a:r>
                  <a:endParaRPr lang="en-US" altLang="zh-CN" sz="1600">
                    <a:latin typeface="Times New Roman" panose="02020603050405020304" pitchFamily="18" charset="0"/>
                    <a:cs typeface="Times New Roman" panose="02020603050405020304" pitchFamily="18" charset="0"/>
                  </a:endParaRPr>
                </a:p>
              </p:txBody>
            </p:sp>
            <p:sp>
              <p:nvSpPr>
                <p:cNvPr id="84" name="Rectangle 87"/>
                <p:cNvSpPr>
                  <a:spLocks noChangeArrowheads="1"/>
                </p:cNvSpPr>
                <p:nvPr/>
              </p:nvSpPr>
              <p:spPr bwMode="auto">
                <a:xfrm>
                  <a:off x="2710582" y="4347281"/>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p1</a:t>
                  </a:r>
                  <a:endParaRPr lang="en-US" altLang="zh-CN" sz="1600">
                    <a:latin typeface="Times New Roman" panose="02020603050405020304" pitchFamily="18" charset="0"/>
                    <a:cs typeface="Times New Roman" panose="02020603050405020304" pitchFamily="18" charset="0"/>
                  </a:endParaRPr>
                </a:p>
              </p:txBody>
            </p:sp>
            <p:sp>
              <p:nvSpPr>
                <p:cNvPr id="85" name="Rectangle 87"/>
                <p:cNvSpPr>
                  <a:spLocks noChangeArrowheads="1"/>
                </p:cNvSpPr>
                <p:nvPr/>
              </p:nvSpPr>
              <p:spPr bwMode="auto">
                <a:xfrm>
                  <a:off x="3506337" y="4347281"/>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p2</a:t>
                  </a:r>
                  <a:endParaRPr lang="en-US" altLang="zh-CN" sz="1600">
                    <a:latin typeface="Times New Roman" panose="02020603050405020304" pitchFamily="18" charset="0"/>
                    <a:cs typeface="Times New Roman" panose="02020603050405020304" pitchFamily="18" charset="0"/>
                  </a:endParaRPr>
                </a:p>
              </p:txBody>
            </p:sp>
            <p:sp>
              <p:nvSpPr>
                <p:cNvPr id="88" name="Rectangle 106"/>
                <p:cNvSpPr>
                  <a:spLocks noChangeArrowheads="1"/>
                </p:cNvSpPr>
                <p:nvPr/>
              </p:nvSpPr>
              <p:spPr bwMode="auto">
                <a:xfrm>
                  <a:off x="4640760" y="3546964"/>
                  <a:ext cx="363139" cy="257537"/>
                </a:xfrm>
                <a:prstGeom prst="rect">
                  <a:avLst/>
                </a:prstGeom>
                <a:noFill/>
                <a:ln w="12700">
                  <a:noFill/>
                  <a:miter lim="800000"/>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跷跷板电路</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106"/>
                <p:cNvSpPr>
                  <a:spLocks noChangeArrowheads="1"/>
                </p:cNvSpPr>
                <p:nvPr/>
              </p:nvSpPr>
              <p:spPr bwMode="auto">
                <a:xfrm>
                  <a:off x="1476887" y="3420830"/>
                  <a:ext cx="363139" cy="257537"/>
                </a:xfrm>
                <a:prstGeom prst="rect">
                  <a:avLst/>
                </a:prstGeom>
                <a:noFill/>
                <a:ln w="12700">
                  <a:noFill/>
                  <a:miter lim="800000"/>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读出放大检测</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任意多边形 89"/>
                <p:cNvSpPr/>
                <p:nvPr/>
              </p:nvSpPr>
              <p:spPr>
                <a:xfrm>
                  <a:off x="3426129" y="3358506"/>
                  <a:ext cx="975534" cy="106363"/>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2069384" y="4811363"/>
                  <a:ext cx="989264" cy="170279"/>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102"/>
                <p:cNvSpPr>
                  <a:spLocks noChangeArrowheads="1"/>
                </p:cNvSpPr>
                <p:nvPr/>
              </p:nvSpPr>
              <p:spPr bwMode="auto">
                <a:xfrm>
                  <a:off x="3060787" y="3585999"/>
                  <a:ext cx="455175" cy="252241"/>
                </a:xfrm>
                <a:prstGeom prst="rect">
                  <a:avLst/>
                </a:prstGeom>
                <a:noFill/>
                <a:ln w="12700">
                  <a:noFill/>
                  <a:miter lim="800000"/>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4" name="组合 103"/>
              <p:cNvGrpSpPr/>
              <p:nvPr/>
            </p:nvGrpSpPr>
            <p:grpSpPr>
              <a:xfrm flipV="1">
                <a:off x="3136283" y="3357216"/>
                <a:ext cx="218439" cy="76685"/>
                <a:chOff x="3830839" y="4038342"/>
                <a:chExt cx="218439" cy="76685"/>
              </a:xfrm>
            </p:grpSpPr>
            <p:sp>
              <p:nvSpPr>
                <p:cNvPr id="105" name="Line 102"/>
                <p:cNvSpPr>
                  <a:spLocks noChangeShapeType="1"/>
                </p:cNvSpPr>
                <p:nvPr/>
              </p:nvSpPr>
              <p:spPr bwMode="auto">
                <a:xfrm>
                  <a:off x="3830839" y="4038342"/>
                  <a:ext cx="218439"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6" name="Line 102"/>
                <p:cNvSpPr>
                  <a:spLocks noChangeShapeType="1"/>
                </p:cNvSpPr>
                <p:nvPr/>
              </p:nvSpPr>
              <p:spPr bwMode="auto">
                <a:xfrm>
                  <a:off x="3871195" y="4076684"/>
                  <a:ext cx="137726"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7" name="Line 102"/>
                <p:cNvSpPr>
                  <a:spLocks noChangeShapeType="1"/>
                </p:cNvSpPr>
                <p:nvPr/>
              </p:nvSpPr>
              <p:spPr bwMode="auto">
                <a:xfrm>
                  <a:off x="3897836" y="4115027"/>
                  <a:ext cx="84445"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grpSp>
        <p:sp>
          <p:nvSpPr>
            <p:cNvPr id="108" name="Rectangle 102"/>
            <p:cNvSpPr>
              <a:spLocks noChangeArrowheads="1"/>
            </p:cNvSpPr>
            <p:nvPr/>
          </p:nvSpPr>
          <p:spPr bwMode="auto">
            <a:xfrm>
              <a:off x="3298135" y="4806151"/>
              <a:ext cx="413754" cy="252241"/>
            </a:xfrm>
            <a:prstGeom prst="rect">
              <a:avLst/>
            </a:prstGeom>
            <a:noFill/>
            <a:ln w="12700">
              <a:noFill/>
              <a:miter lim="800000"/>
            </a:ln>
          </p:spPr>
          <p:txBody>
            <a:bodyPr lIns="12700" tIns="12700" rIns="12700" bIns="12700"/>
            <a:lstStyle/>
            <a:p>
              <a:pPr algn="just"/>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Vcc</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6" name="椭圆 85"/>
          <p:cNvSpPr/>
          <p:nvPr/>
        </p:nvSpPr>
        <p:spPr>
          <a:xfrm>
            <a:off x="1734984" y="2356637"/>
            <a:ext cx="860455" cy="885351"/>
          </a:xfrm>
          <a:prstGeom prst="ellipse">
            <a:avLst/>
          </a:prstGeom>
          <a:solidFill>
            <a:schemeClr val="accent6">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单管</a:t>
            </a:r>
            <a:r>
              <a:rPr lang="en-US" altLang="zh-CN"/>
              <a:t>DRAM</a:t>
            </a:r>
            <a:r>
              <a:rPr lang="zh-CN" altLang="en-US"/>
              <a:t>存储</a:t>
            </a:r>
            <a:endParaRPr lang="zh-CN" altLang="en-US"/>
          </a:p>
        </p:txBody>
      </p:sp>
      <p:sp>
        <p:nvSpPr>
          <p:cNvPr id="3" name="内容占位符 2"/>
          <p:cNvSpPr>
            <a:spLocks noGrp="1"/>
          </p:cNvSpPr>
          <p:nvPr>
            <p:ph idx="1"/>
          </p:nvPr>
        </p:nvSpPr>
        <p:spPr>
          <a:xfrm>
            <a:off x="5572194" y="695707"/>
            <a:ext cx="6294952" cy="6169460"/>
          </a:xfrm>
        </p:spPr>
        <p:txBody>
          <a:bodyPr>
            <a:normAutofit fontScale="85000" lnSpcReduction="20000"/>
          </a:bodyPr>
          <a:lstStyle/>
          <a:p>
            <a:pPr lvl="0"/>
            <a:r>
              <a:rPr lang="zh-CN" altLang="zh-CN" b="1" dirty="0"/>
              <a:t>预充操作</a:t>
            </a:r>
            <a:r>
              <a:rPr lang="en-US" altLang="zh-CN" b="1" dirty="0"/>
              <a:t> </a:t>
            </a:r>
            <a:r>
              <a:rPr lang="en-US" altLang="zh-CN" dirty="0"/>
              <a:t>(</a:t>
            </a:r>
            <a:r>
              <a:rPr lang="en-US" altLang="zh-CN" dirty="0" err="1"/>
              <a:t>Precharge</a:t>
            </a:r>
            <a:r>
              <a:rPr lang="en-US" altLang="zh-CN" dirty="0"/>
              <a:t>)</a:t>
            </a:r>
            <a:endParaRPr lang="en-US" altLang="zh-CN" dirty="0"/>
          </a:p>
          <a:p>
            <a:pPr lvl="0"/>
            <a:r>
              <a:rPr lang="zh-CN" altLang="zh-CN" b="1" dirty="0"/>
              <a:t>访问操作</a:t>
            </a:r>
            <a:r>
              <a:rPr lang="en-US" altLang="zh-CN" b="1" dirty="0"/>
              <a:t> </a:t>
            </a:r>
            <a:r>
              <a:rPr lang="en-US" altLang="zh-CN" dirty="0"/>
              <a:t>(Access)</a:t>
            </a:r>
            <a:endParaRPr lang="en-US" altLang="zh-CN" dirty="0"/>
          </a:p>
          <a:p>
            <a:pPr lvl="1"/>
            <a:r>
              <a:rPr lang="zh-CN" altLang="zh-CN" dirty="0"/>
              <a:t>行选通，</a:t>
            </a:r>
            <a:r>
              <a:rPr lang="en-US" altLang="zh-CN" dirty="0"/>
              <a:t>T</a:t>
            </a:r>
            <a:r>
              <a:rPr lang="en-US" altLang="zh-CN" baseline="-25000" dirty="0"/>
              <a:t>1</a:t>
            </a:r>
            <a:r>
              <a:rPr lang="zh-CN" altLang="zh-CN" dirty="0"/>
              <a:t>管导通</a:t>
            </a:r>
            <a:endParaRPr lang="en-US" altLang="zh-CN" dirty="0"/>
          </a:p>
          <a:p>
            <a:pPr lvl="1"/>
            <a:r>
              <a:rPr lang="zh-CN" altLang="zh-CN" dirty="0"/>
              <a:t>存储电容</a:t>
            </a:r>
            <a:r>
              <a:rPr lang="en-US" altLang="zh-CN" dirty="0"/>
              <a:t>C</a:t>
            </a:r>
            <a:r>
              <a:rPr lang="zh-CN" altLang="zh-CN" dirty="0"/>
              <a:t>和位线寄生电容电荷重分配</a:t>
            </a:r>
            <a:endParaRPr lang="en-US" altLang="zh-CN" dirty="0"/>
          </a:p>
          <a:p>
            <a:pPr lvl="1"/>
            <a:r>
              <a:rPr lang="zh-CN" altLang="en-US" dirty="0"/>
              <a:t>引起两侧位线电压微弱差异，破坏跷跷板平衡</a:t>
            </a:r>
            <a:endParaRPr lang="en-US" altLang="zh-CN" dirty="0"/>
          </a:p>
          <a:p>
            <a:pPr lvl="0"/>
            <a:r>
              <a:rPr lang="zh-CN" altLang="zh-CN" b="1" dirty="0"/>
              <a:t>信号检测</a:t>
            </a:r>
            <a:r>
              <a:rPr lang="en-US" altLang="zh-CN" dirty="0"/>
              <a:t> (Sense)</a:t>
            </a:r>
            <a:endParaRPr lang="en-US" altLang="zh-CN" dirty="0"/>
          </a:p>
          <a:p>
            <a:pPr lvl="1"/>
            <a:r>
              <a:rPr lang="zh-CN" altLang="en-US" dirty="0"/>
              <a:t>电压略高的一侧拉升到逻辑</a:t>
            </a:r>
            <a:r>
              <a:rPr lang="en-US" altLang="zh-CN" dirty="0"/>
              <a:t>1</a:t>
            </a:r>
            <a:r>
              <a:rPr lang="zh-CN" altLang="en-US" dirty="0"/>
              <a:t>，另一侧为</a:t>
            </a:r>
            <a:r>
              <a:rPr lang="en-US" altLang="zh-CN" dirty="0"/>
              <a:t>0</a:t>
            </a:r>
            <a:endParaRPr lang="en-US" altLang="zh-CN" dirty="0"/>
          </a:p>
          <a:p>
            <a:r>
              <a:rPr lang="zh-CN" altLang="en-US" b="1" dirty="0"/>
              <a:t>数据恢复 </a:t>
            </a:r>
            <a:r>
              <a:rPr lang="en-US" altLang="zh-CN" dirty="0"/>
              <a:t>(Restore)</a:t>
            </a:r>
            <a:endParaRPr lang="en-US" altLang="zh-CN" dirty="0"/>
          </a:p>
          <a:p>
            <a:pPr lvl="1"/>
            <a:r>
              <a:rPr lang="zh-CN" altLang="en-US" dirty="0"/>
              <a:t>如数据为</a:t>
            </a:r>
            <a:r>
              <a:rPr lang="en-US" altLang="zh-CN" dirty="0"/>
              <a:t>1</a:t>
            </a:r>
            <a:r>
              <a:rPr lang="zh-CN" altLang="en-US" dirty="0"/>
              <a:t>，位线上的逻辑</a:t>
            </a:r>
            <a:r>
              <a:rPr lang="en-US" altLang="zh-CN" dirty="0"/>
              <a:t>1</a:t>
            </a:r>
            <a:r>
              <a:rPr lang="zh-CN" altLang="zh-CN" dirty="0"/>
              <a:t>给存储电容进行充电</a:t>
            </a:r>
            <a:endParaRPr lang="zh-CN" altLang="zh-CN" dirty="0"/>
          </a:p>
          <a:p>
            <a:pPr lvl="0"/>
            <a:r>
              <a:rPr lang="zh-CN" altLang="zh-CN" b="1" dirty="0"/>
              <a:t>数据输出</a:t>
            </a:r>
            <a:r>
              <a:rPr lang="en-US" altLang="zh-CN" dirty="0"/>
              <a:t>(Output)</a:t>
            </a:r>
            <a:endParaRPr lang="en-US" altLang="zh-CN" dirty="0"/>
          </a:p>
          <a:p>
            <a:pPr lvl="1"/>
            <a:r>
              <a:rPr lang="zh-CN" altLang="zh-CN" dirty="0"/>
              <a:t>给出列选通信号，数据输出到外部</a:t>
            </a:r>
            <a:endParaRPr lang="en-US" altLang="zh-CN" dirty="0"/>
          </a:p>
          <a:p>
            <a:pPr lvl="1"/>
            <a:r>
              <a:rPr lang="zh-CN" altLang="zh-CN" dirty="0"/>
              <a:t>行列选通信号</a:t>
            </a:r>
            <a:r>
              <a:rPr lang="zh-CN" altLang="en-US" dirty="0"/>
              <a:t>分时</a:t>
            </a:r>
            <a:r>
              <a:rPr lang="zh-CN" altLang="zh-CN" dirty="0"/>
              <a:t>给出，行列地址复用减少引脚</a:t>
            </a:r>
            <a:endParaRPr lang="en-US" altLang="zh-CN" dirty="0"/>
          </a:p>
          <a:p>
            <a:pPr lvl="1"/>
            <a:r>
              <a:rPr lang="zh-CN" altLang="zh-CN" dirty="0"/>
              <a:t>撤除行选通信号，关闭读出放大检测电路</a:t>
            </a:r>
            <a:endParaRPr lang="zh-CN" altLang="zh-CN" dirty="0"/>
          </a:p>
        </p:txBody>
      </p:sp>
      <p:sp>
        <p:nvSpPr>
          <p:cNvPr id="4" name="Line 40"/>
          <p:cNvSpPr>
            <a:spLocks noChangeShapeType="1"/>
          </p:cNvSpPr>
          <p:nvPr/>
        </p:nvSpPr>
        <p:spPr bwMode="auto">
          <a:xfrm>
            <a:off x="1912088" y="1601103"/>
            <a:ext cx="0" cy="362280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41"/>
          <p:cNvSpPr>
            <a:spLocks noChangeShapeType="1"/>
          </p:cNvSpPr>
          <p:nvPr/>
        </p:nvSpPr>
        <p:spPr bwMode="auto">
          <a:xfrm flipH="1">
            <a:off x="1912088" y="2963142"/>
            <a:ext cx="152400"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42"/>
          <p:cNvSpPr>
            <a:spLocks noChangeShapeType="1"/>
          </p:cNvSpPr>
          <p:nvPr/>
        </p:nvSpPr>
        <p:spPr bwMode="auto">
          <a:xfrm>
            <a:off x="4579088" y="1601103"/>
            <a:ext cx="0" cy="362280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50"/>
          <p:cNvSpPr>
            <a:spLocks noChangeShapeType="1"/>
          </p:cNvSpPr>
          <p:nvPr/>
        </p:nvSpPr>
        <p:spPr bwMode="auto">
          <a:xfrm>
            <a:off x="2150213" y="2538728"/>
            <a:ext cx="0" cy="194225"/>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53"/>
          <p:cNvSpPr>
            <a:spLocks noChangeShapeType="1"/>
          </p:cNvSpPr>
          <p:nvPr/>
        </p:nvSpPr>
        <p:spPr bwMode="auto">
          <a:xfrm>
            <a:off x="1912088" y="5376304"/>
            <a:ext cx="0" cy="533400"/>
          </a:xfrm>
          <a:prstGeom prst="line">
            <a:avLst/>
          </a:prstGeom>
          <a:noFill/>
          <a:ln w="19050">
            <a:solidFill>
              <a:schemeClr val="tx1"/>
            </a:solidFill>
            <a:rou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54"/>
          <p:cNvSpPr>
            <a:spLocks noChangeShapeType="1"/>
          </p:cNvSpPr>
          <p:nvPr/>
        </p:nvSpPr>
        <p:spPr bwMode="auto">
          <a:xfrm>
            <a:off x="4579088" y="5376304"/>
            <a:ext cx="0" cy="533400"/>
          </a:xfrm>
          <a:prstGeom prst="line">
            <a:avLst/>
          </a:prstGeom>
          <a:noFill/>
          <a:ln w="19050">
            <a:solidFill>
              <a:schemeClr val="tx1"/>
            </a:solidFill>
            <a:rou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55"/>
          <p:cNvSpPr>
            <a:spLocks noChangeShapeType="1"/>
          </p:cNvSpPr>
          <p:nvPr/>
        </p:nvSpPr>
        <p:spPr bwMode="auto">
          <a:xfrm>
            <a:off x="3238015" y="5300104"/>
            <a:ext cx="0" cy="381000"/>
          </a:xfrm>
          <a:prstGeom prst="line">
            <a:avLst/>
          </a:prstGeom>
          <a:noFill/>
          <a:ln w="19050">
            <a:solidFill>
              <a:schemeClr val="tx1"/>
            </a:solidFill>
            <a:round/>
            <a:headEnd type="oval" w="med" len="me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4"/>
          <p:cNvSpPr>
            <a:spLocks noChangeAspect="1" noChangeShapeType="1"/>
          </p:cNvSpPr>
          <p:nvPr/>
        </p:nvSpPr>
        <p:spPr bwMode="auto">
          <a:xfrm>
            <a:off x="2064488" y="5147704"/>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75"/>
          <p:cNvSpPr>
            <a:spLocks noChangeAspect="1" noChangeShapeType="1"/>
          </p:cNvSpPr>
          <p:nvPr/>
        </p:nvSpPr>
        <p:spPr bwMode="auto">
          <a:xfrm>
            <a:off x="2140688" y="5223904"/>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77"/>
          <p:cNvSpPr>
            <a:spLocks noChangeAspect="1" noChangeShapeType="1"/>
          </p:cNvSpPr>
          <p:nvPr/>
        </p:nvSpPr>
        <p:spPr bwMode="auto">
          <a:xfrm>
            <a:off x="1912088" y="537630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78"/>
          <p:cNvSpPr>
            <a:spLocks noChangeAspect="1" noChangeShapeType="1"/>
          </p:cNvSpPr>
          <p:nvPr/>
        </p:nvSpPr>
        <p:spPr bwMode="auto">
          <a:xfrm>
            <a:off x="2140688" y="5300104"/>
            <a:ext cx="22098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p:cNvGrpSpPr/>
          <p:nvPr/>
        </p:nvGrpSpPr>
        <p:grpSpPr>
          <a:xfrm>
            <a:off x="4350488" y="5147704"/>
            <a:ext cx="228600" cy="304800"/>
            <a:chOff x="5041599" y="4624090"/>
            <a:chExt cx="228600" cy="304800"/>
          </a:xfrm>
        </p:grpSpPr>
        <p:sp>
          <p:nvSpPr>
            <p:cNvPr id="17" name="Line 80"/>
            <p:cNvSpPr>
              <a:spLocks noChangeAspect="1" noChangeShapeType="1"/>
            </p:cNvSpPr>
            <p:nvPr/>
          </p:nvSpPr>
          <p:spPr bwMode="auto">
            <a:xfrm>
              <a:off x="5117799" y="4624090"/>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81"/>
            <p:cNvSpPr>
              <a:spLocks noChangeAspect="1" noChangeShapeType="1"/>
            </p:cNvSpPr>
            <p:nvPr/>
          </p:nvSpPr>
          <p:spPr bwMode="auto">
            <a:xfrm>
              <a:off x="5041599" y="4700290"/>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82"/>
            <p:cNvSpPr>
              <a:spLocks noChangeAspect="1" noChangeShapeType="1"/>
            </p:cNvSpPr>
            <p:nvPr/>
          </p:nvSpPr>
          <p:spPr bwMode="auto">
            <a:xfrm>
              <a:off x="5117799" y="4700290"/>
              <a:ext cx="152400" cy="0"/>
            </a:xfrm>
            <a:prstGeom prst="line">
              <a:avLst/>
            </a:prstGeom>
            <a:noFill/>
            <a:ln w="19050">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83"/>
            <p:cNvSpPr>
              <a:spLocks noChangeAspect="1" noChangeShapeType="1"/>
            </p:cNvSpPr>
            <p:nvPr/>
          </p:nvSpPr>
          <p:spPr bwMode="auto">
            <a:xfrm>
              <a:off x="5117799" y="4852690"/>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Line 89"/>
          <p:cNvSpPr>
            <a:spLocks noChangeAspect="1" noChangeShapeType="1"/>
          </p:cNvSpPr>
          <p:nvPr/>
        </p:nvSpPr>
        <p:spPr bwMode="auto">
          <a:xfrm rot="16200000" flipV="1">
            <a:off x="2140688" y="2656754"/>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90"/>
          <p:cNvSpPr>
            <a:spLocks noChangeAspect="1" noChangeShapeType="1"/>
          </p:cNvSpPr>
          <p:nvPr/>
        </p:nvSpPr>
        <p:spPr bwMode="auto">
          <a:xfrm rot="16200000" flipV="1">
            <a:off x="2140688" y="2656754"/>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91"/>
          <p:cNvSpPr>
            <a:spLocks noChangeAspect="1" noChangeShapeType="1"/>
          </p:cNvSpPr>
          <p:nvPr/>
        </p:nvSpPr>
        <p:spPr bwMode="auto">
          <a:xfrm rot="16200000" flipV="1">
            <a:off x="2140688" y="288535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92"/>
          <p:cNvSpPr>
            <a:spLocks noChangeAspect="1" noChangeShapeType="1"/>
          </p:cNvSpPr>
          <p:nvPr/>
        </p:nvSpPr>
        <p:spPr bwMode="auto">
          <a:xfrm rot="16200000" flipV="1">
            <a:off x="1988288" y="288535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03"/>
          <p:cNvSpPr>
            <a:spLocks noChangeArrowheads="1"/>
          </p:cNvSpPr>
          <p:nvPr/>
        </p:nvSpPr>
        <p:spPr bwMode="auto">
          <a:xfrm>
            <a:off x="1686362" y="5652529"/>
            <a:ext cx="304800" cy="228600"/>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105"/>
          <p:cNvSpPr>
            <a:spLocks noChangeArrowheads="1"/>
          </p:cNvSpPr>
          <p:nvPr/>
        </p:nvSpPr>
        <p:spPr bwMode="auto">
          <a:xfrm>
            <a:off x="2908305" y="5669694"/>
            <a:ext cx="685800" cy="228600"/>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列选通</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106"/>
          <p:cNvSpPr>
            <a:spLocks noChangeArrowheads="1"/>
          </p:cNvSpPr>
          <p:nvPr/>
        </p:nvSpPr>
        <p:spPr bwMode="auto">
          <a:xfrm>
            <a:off x="1030879" y="2222423"/>
            <a:ext cx="726277" cy="257537"/>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行选通</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103"/>
          <p:cNvSpPr>
            <a:spLocks noChangeArrowheads="1"/>
          </p:cNvSpPr>
          <p:nvPr/>
        </p:nvSpPr>
        <p:spPr bwMode="auto">
          <a:xfrm>
            <a:off x="4642588" y="5667015"/>
            <a:ext cx="304800" cy="228600"/>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Line 67"/>
          <p:cNvSpPr>
            <a:spLocks noChangeAspect="1" noChangeShapeType="1"/>
          </p:cNvSpPr>
          <p:nvPr/>
        </p:nvSpPr>
        <p:spPr bwMode="auto">
          <a:xfrm>
            <a:off x="4658764" y="5696979"/>
            <a:ext cx="123524" cy="0"/>
          </a:xfrm>
          <a:prstGeom prst="line">
            <a:avLst/>
          </a:prstGeom>
          <a:noFill/>
          <a:ln w="19050">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78"/>
          <p:cNvSpPr>
            <a:spLocks noChangeAspect="1" noChangeShapeType="1"/>
          </p:cNvSpPr>
          <p:nvPr/>
        </p:nvSpPr>
        <p:spPr bwMode="auto">
          <a:xfrm>
            <a:off x="1311211" y="2542072"/>
            <a:ext cx="3626408"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47"/>
          <p:cNvSpPr>
            <a:spLocks noChangeAspect="1" noChangeShapeType="1"/>
          </p:cNvSpPr>
          <p:nvPr/>
        </p:nvSpPr>
        <p:spPr bwMode="auto">
          <a:xfrm>
            <a:off x="2210977" y="2964091"/>
            <a:ext cx="178109" cy="0"/>
          </a:xfrm>
          <a:prstGeom prst="line">
            <a:avLst/>
          </a:prstGeom>
          <a:noFill/>
          <a:ln w="19050">
            <a:solidFill>
              <a:srgbClr val="000000"/>
            </a:solidFill>
            <a:round/>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32" name="Rectangle 87"/>
          <p:cNvSpPr>
            <a:spLocks noChangeArrowheads="1"/>
          </p:cNvSpPr>
          <p:nvPr/>
        </p:nvSpPr>
        <p:spPr bwMode="auto">
          <a:xfrm>
            <a:off x="2218394" y="2499331"/>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1910985" y="1584337"/>
            <a:ext cx="2663141" cy="660521"/>
            <a:chOff x="1910985" y="1584337"/>
            <a:chExt cx="2663141" cy="660521"/>
          </a:xfrm>
        </p:grpSpPr>
        <p:sp>
          <p:nvSpPr>
            <p:cNvPr id="33" name="Rectangle 102"/>
            <p:cNvSpPr>
              <a:spLocks noChangeArrowheads="1"/>
            </p:cNvSpPr>
            <p:nvPr/>
          </p:nvSpPr>
          <p:spPr bwMode="auto">
            <a:xfrm>
              <a:off x="2391558" y="1584337"/>
              <a:ext cx="762083" cy="460375"/>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cc/</a:t>
              </a:r>
              <a:r>
                <a:rPr lang="en-US" altLang="zh-CN" sz="16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Line 78"/>
            <p:cNvSpPr>
              <a:spLocks noChangeAspect="1" noChangeShapeType="1"/>
            </p:cNvSpPr>
            <p:nvPr/>
          </p:nvSpPr>
          <p:spPr bwMode="auto">
            <a:xfrm>
              <a:off x="1910985" y="2070318"/>
              <a:ext cx="2663141" cy="0"/>
            </a:xfrm>
            <a:prstGeom prst="line">
              <a:avLst/>
            </a:prstGeom>
            <a:noFill/>
            <a:ln w="19050" cap="sq">
              <a:solidFill>
                <a:schemeClr val="tx1"/>
              </a:solidFill>
              <a:miter lim="800000"/>
              <a:headEnd type="oval"/>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Line 55"/>
            <p:cNvSpPr>
              <a:spLocks noChangeShapeType="1"/>
            </p:cNvSpPr>
            <p:nvPr/>
          </p:nvSpPr>
          <p:spPr bwMode="auto">
            <a:xfrm>
              <a:off x="2921003" y="1746836"/>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Rectangle 105"/>
            <p:cNvSpPr>
              <a:spLocks noChangeArrowheads="1"/>
            </p:cNvSpPr>
            <p:nvPr/>
          </p:nvSpPr>
          <p:spPr bwMode="auto">
            <a:xfrm>
              <a:off x="3663370" y="1601103"/>
              <a:ext cx="482721" cy="198533"/>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预充</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55"/>
            <p:cNvSpPr>
              <a:spLocks noChangeShapeType="1"/>
            </p:cNvSpPr>
            <p:nvPr/>
          </p:nvSpPr>
          <p:spPr bwMode="auto">
            <a:xfrm>
              <a:off x="3580527" y="1748608"/>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25"/>
            <p:cNvSpPr>
              <a:spLocks noChangeArrowheads="1"/>
            </p:cNvSpPr>
            <p:nvPr/>
          </p:nvSpPr>
          <p:spPr bwMode="auto">
            <a:xfrm>
              <a:off x="2750205" y="1906014"/>
              <a:ext cx="990600" cy="338844"/>
            </a:xfrm>
            <a:prstGeom prst="rect">
              <a:avLst/>
            </a:prstGeom>
            <a:solidFill>
              <a:schemeClr val="bg1"/>
            </a:solidFill>
            <a:ln w="28575" algn="ctr">
              <a:solidFill>
                <a:schemeClr val="tx1"/>
              </a:solidFill>
              <a:miter lim="800000"/>
            </a:ln>
            <a:effectLst/>
          </p:spPr>
          <p:txBody>
            <a:bodyPr wrap="none" anchor="ctr"/>
            <a:lstStyle/>
            <a:p>
              <a:pPr algn="ctr">
                <a:defRPr/>
              </a:pPr>
              <a:r>
                <a:rPr lang="zh-CN" altLang="en-US" sz="1400">
                  <a:latin typeface="Times New Roman" panose="02020603050405020304" pitchFamily="18" charset="0"/>
                  <a:ea typeface="宋体" panose="02010600030101010101" pitchFamily="2" charset="-122"/>
                  <a:cs typeface="Times New Roman" panose="02020603050405020304" pitchFamily="18" charset="0"/>
                </a:rPr>
                <a:t>预充电路</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组合 76"/>
          <p:cNvGrpSpPr/>
          <p:nvPr/>
        </p:nvGrpSpPr>
        <p:grpSpPr>
          <a:xfrm rot="16200000">
            <a:off x="2490103" y="2786070"/>
            <a:ext cx="166072" cy="364974"/>
            <a:chOff x="3064324" y="2884188"/>
            <a:chExt cx="166072" cy="364974"/>
          </a:xfrm>
        </p:grpSpPr>
        <p:sp>
          <p:nvSpPr>
            <p:cNvPr id="78" name="Line 102"/>
            <p:cNvSpPr>
              <a:spLocks noChangeShapeType="1"/>
            </p:cNvSpPr>
            <p:nvPr/>
          </p:nvSpPr>
          <p:spPr bwMode="auto">
            <a:xfrm>
              <a:off x="3064324" y="2884188"/>
              <a:ext cx="166072"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9" name="Line 103"/>
            <p:cNvSpPr>
              <a:spLocks noChangeShapeType="1"/>
            </p:cNvSpPr>
            <p:nvPr/>
          </p:nvSpPr>
          <p:spPr bwMode="auto">
            <a:xfrm>
              <a:off x="3064324" y="2940848"/>
              <a:ext cx="166072"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80" name="Line 105"/>
            <p:cNvSpPr>
              <a:spLocks noChangeAspect="1" noChangeShapeType="1"/>
            </p:cNvSpPr>
            <p:nvPr/>
          </p:nvSpPr>
          <p:spPr bwMode="auto">
            <a:xfrm>
              <a:off x="3153075" y="2959169"/>
              <a:ext cx="0" cy="289993"/>
            </a:xfrm>
            <a:prstGeom prst="line">
              <a:avLst/>
            </a:prstGeom>
            <a:noFill/>
            <a:ln w="19050">
              <a:solidFill>
                <a:schemeClr val="tx1"/>
              </a:solidFill>
              <a:round/>
              <a:tailEnd type="none" w="med" len="med"/>
            </a:ln>
          </p:spPr>
          <p:txBody>
            <a:bodyPr/>
            <a:lstStyle/>
            <a:p>
              <a:pPr fontAlgn="base">
                <a:spcBef>
                  <a:spcPct val="0"/>
                </a:spcBef>
                <a:spcAft>
                  <a:spcPct val="0"/>
                </a:spcAft>
              </a:pPr>
              <a:endParaRPr lang="zh-CN" altLang="en-US" sz="2000">
                <a:latin typeface="Times New Roman" panose="02020603050405020304" pitchFamily="18" charset="0"/>
                <a:cs typeface="Times New Roman" panose="02020603050405020304" pitchFamily="18" charset="0"/>
              </a:endParaRPr>
            </a:p>
          </p:txBody>
        </p:sp>
      </p:grpSp>
      <p:sp>
        <p:nvSpPr>
          <p:cNvPr id="87" name="Rectangle 87"/>
          <p:cNvSpPr>
            <a:spLocks noChangeArrowheads="1"/>
          </p:cNvSpPr>
          <p:nvPr/>
        </p:nvSpPr>
        <p:spPr bwMode="auto">
          <a:xfrm>
            <a:off x="2149717" y="5374075"/>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cs typeface="Times New Roman" panose="02020603050405020304" pitchFamily="18" charset="0"/>
            </a:endParaRPr>
          </a:p>
        </p:txBody>
      </p:sp>
      <p:grpSp>
        <p:nvGrpSpPr>
          <p:cNvPr id="93" name="组合 92"/>
          <p:cNvGrpSpPr/>
          <p:nvPr/>
        </p:nvGrpSpPr>
        <p:grpSpPr>
          <a:xfrm rot="5400000" flipV="1">
            <a:off x="2692837" y="2928678"/>
            <a:ext cx="218439" cy="76685"/>
            <a:chOff x="3830839" y="4038342"/>
            <a:chExt cx="218439" cy="76685"/>
          </a:xfrm>
        </p:grpSpPr>
        <p:sp>
          <p:nvSpPr>
            <p:cNvPr id="94" name="Line 102"/>
            <p:cNvSpPr>
              <a:spLocks noChangeShapeType="1"/>
            </p:cNvSpPr>
            <p:nvPr/>
          </p:nvSpPr>
          <p:spPr bwMode="auto">
            <a:xfrm>
              <a:off x="3830839" y="4038342"/>
              <a:ext cx="218439"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5" name="Line 102"/>
            <p:cNvSpPr>
              <a:spLocks noChangeShapeType="1"/>
            </p:cNvSpPr>
            <p:nvPr/>
          </p:nvSpPr>
          <p:spPr bwMode="auto">
            <a:xfrm>
              <a:off x="3871195" y="4076684"/>
              <a:ext cx="137726"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6" name="Line 102"/>
            <p:cNvSpPr>
              <a:spLocks noChangeShapeType="1"/>
            </p:cNvSpPr>
            <p:nvPr/>
          </p:nvSpPr>
          <p:spPr bwMode="auto">
            <a:xfrm>
              <a:off x="3897836" y="4115027"/>
              <a:ext cx="84445"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99" name="Rectangle 87"/>
          <p:cNvSpPr>
            <a:spLocks noChangeArrowheads="1"/>
          </p:cNvSpPr>
          <p:nvPr/>
        </p:nvSpPr>
        <p:spPr bwMode="auto">
          <a:xfrm>
            <a:off x="2405098" y="266362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C</a:t>
            </a:r>
            <a:endParaRPr lang="en-US" altLang="zh-CN" sz="1600">
              <a:latin typeface="Times New Roman" panose="02020603050405020304" pitchFamily="18" charset="0"/>
              <a:cs typeface="Times New Roman" panose="02020603050405020304" pitchFamily="18" charset="0"/>
            </a:endParaRPr>
          </a:p>
        </p:txBody>
      </p:sp>
      <p:sp>
        <p:nvSpPr>
          <p:cNvPr id="103" name="Line 76"/>
          <p:cNvSpPr>
            <a:spLocks noChangeAspect="1" noChangeShapeType="1"/>
          </p:cNvSpPr>
          <p:nvPr/>
        </p:nvSpPr>
        <p:spPr bwMode="auto">
          <a:xfrm>
            <a:off x="1912088" y="5228658"/>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5471"/>
    </mc:Choice>
    <mc:Fallback>
      <p:transition spd="slow" advTm="335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500"/>
                                        <p:tgtEl>
                                          <p:spTgt spid="3">
                                            <p:txEl>
                                              <p:pRg st="10" end="10"/>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left)">
                                      <p:cBhvr>
                                        <p:cTn id="58" dur="500"/>
                                        <p:tgtEl>
                                          <p:spTgt spid="3">
                                            <p:txEl>
                                              <p:pRg st="11" end="11"/>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left)">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endParaRPr lang="zh-CN" altLang="en-US"/>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endParaRPr lang="en-US" altLang="zh-CN" sz="1600">
              <a:solidFill>
                <a:schemeClr val="folHlink"/>
              </a:solidFill>
              <a:latin typeface="+mn-ea"/>
            </a:endParaRP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endParaRPr lang="en-US" altLang="zh-CN" sz="2000" b="1">
              <a:latin typeface="+mn-ea"/>
            </a:endParaRPr>
          </a:p>
          <a:p>
            <a:pPr algn="ctr"/>
            <a:r>
              <a:rPr lang="zh-CN" altLang="en-US" sz="2000" b="1">
                <a:latin typeface="+mn-ea"/>
              </a:rPr>
              <a:t>否则</a:t>
            </a:r>
            <a:r>
              <a:rPr lang="zh-CN" altLang="en-US" sz="2000" b="1" dirty="0">
                <a:latin typeface="+mn-ea"/>
              </a:rPr>
              <a:t>代表</a:t>
            </a:r>
            <a:r>
              <a:rPr lang="en-US" altLang="zh-CN" sz="2000" b="1" dirty="0">
                <a:latin typeface="+mn-ea"/>
              </a:rPr>
              <a:t>0</a:t>
            </a:r>
            <a:endParaRPr lang="en-US" altLang="zh-CN" sz="2000" b="1" dirty="0">
              <a:latin typeface="+mn-ea"/>
            </a:endParaRPr>
          </a:p>
        </p:txBody>
      </p:sp>
      <p:sp>
        <p:nvSpPr>
          <p:cNvPr id="132108" name="Rectangle 15"/>
          <p:cNvSpPr>
            <a:spLocks noChangeArrowheads="1"/>
          </p:cNvSpPr>
          <p:nvPr/>
        </p:nvSpPr>
        <p:spPr bwMode="auto">
          <a:xfrm>
            <a:off x="6672263" y="4981575"/>
            <a:ext cx="3429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tailEnd type="oval" w="med" len="med"/>
          </a:ln>
        </p:spPr>
        <p:txBody>
          <a:bodyPr/>
          <a:lstStyle/>
          <a:p>
            <a:endParaRPr lang="zh-CN" altLang="en-US">
              <a:latin typeface="+mn-ea"/>
            </a:endParaRPr>
          </a:p>
        </p:txBody>
      </p:sp>
      <p:grpSp>
        <p:nvGrpSpPr>
          <p:cNvPr id="6" name="Group 41"/>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ln>
        </p:spPr>
        <p:txBody>
          <a:bodyPr/>
          <a:lstStyle/>
          <a:p>
            <a:endParaRPr lang="zh-CN" altLang="en-US">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endParaRPr kumimoji="1" lang="zh-CN" altLang="en-US" sz="2400" dirty="0"/>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solidFill>
                  <a:srgbClr val="1387B7"/>
                </a:solidFill>
              </a:rPr>
              <a:t>最大刷新周期</a:t>
            </a:r>
            <a:endParaRPr kumimoji="1" lang="zh-CN" altLang="en-US" sz="2400" dirty="0">
              <a:solidFill>
                <a:srgbClr val="1387B7"/>
              </a:solidFill>
            </a:endParaRPr>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刷新的内存争用问题</a:t>
            </a:r>
            <a:endParaRPr kumimoji="1" lang="en-US" altLang="zh-CN" b="1" dirty="0"/>
          </a:p>
          <a:p>
            <a:pPr lvl="1"/>
            <a:r>
              <a:rPr kumimoji="1" lang="en-US" altLang="zh-CN" sz="2400" dirty="0"/>
              <a:t>CPU</a:t>
            </a:r>
            <a:r>
              <a:rPr kumimoji="1" lang="zh-CN" altLang="en-US" sz="2400" dirty="0"/>
              <a:t>与刷新控制器如何协调</a:t>
            </a:r>
            <a:endParaRPr kumimoji="1" lang="en-US" altLang="zh-CN" sz="2400" dirty="0"/>
          </a:p>
          <a:p>
            <a:pPr lvl="1"/>
            <a:r>
              <a:rPr kumimoji="1" lang="zh-CN" altLang="en-US" sz="2400" b="1" dirty="0">
                <a:sym typeface="+mn-ea"/>
              </a:rPr>
              <a:t>刷新方式</a:t>
            </a:r>
            <a:r>
              <a:rPr kumimoji="1" lang="zh-CN" altLang="en-US" sz="2400" dirty="0">
                <a:sym typeface="+mn-ea"/>
              </a:rPr>
              <a:t>：</a:t>
            </a:r>
            <a:r>
              <a:rPr kumimoji="1" lang="zh-CN" altLang="en-US" sz="2400" dirty="0"/>
              <a:t>集中式、分散式、异步式</a:t>
            </a:r>
            <a:endParaRPr kumimoji="1" lang="zh-CN" altLang="en-US" sz="2400" dirty="0"/>
          </a:p>
          <a:p>
            <a:endParaRPr kumimoji="1" lang="en-US" altLang="zh-CN" sz="3000" b="1" dirty="0"/>
          </a:p>
          <a:p>
            <a:pPr lvl="1"/>
            <a:endParaRPr kumimoji="1" lang="zh-CN" altLang="en-US" sz="2400" dirty="0"/>
          </a:p>
          <a:p>
            <a:pPr>
              <a:lnSpc>
                <a:spcPct val="110000"/>
              </a:lnSpc>
            </a:pP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60703"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8538001" y="5095416"/>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0843" y="4822357"/>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pic>
        <p:nvPicPr>
          <p:cNvPr id="3" name="图片 2"/>
          <p:cNvPicPr>
            <a:picLocks noChangeAspect="1"/>
          </p:cNvPicPr>
          <p:nvPr/>
        </p:nvPicPr>
        <p:blipFill>
          <a:blip r:embed="rId11">
            <a:clrChange>
              <a:clrFrom>
                <a:srgbClr val="FFFFFF"/>
              </a:clrFrom>
              <a:clrTo>
                <a:srgbClr val="FFFFFF">
                  <a:alpha val="0"/>
                </a:srgbClr>
              </a:clrTo>
            </a:clrChange>
          </a:blip>
          <a:stretch>
            <a:fillRect/>
          </a:stretch>
        </p:blipFill>
        <p:spPr>
          <a:xfrm>
            <a:off x="5891859" y="4543973"/>
            <a:ext cx="2218082" cy="1662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endParaRPr lang="zh-CN" altLang="en-US"/>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endParaRPr lang="zh-CN" altLang="en-US" sz="1400" b="1" dirty="0">
                <a:latin typeface="+mn-ea"/>
              </a:endParaRPr>
            </a:p>
          </p:txBody>
        </p:sp>
      </p:grpSp>
      <p:grpSp>
        <p:nvGrpSpPr>
          <p:cNvPr id="30" name="Group 73"/>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endParaRPr lang="zh-CN" altLang="en-US" sz="1400" b="1" dirty="0">
                <a:solidFill>
                  <a:srgbClr val="00B050"/>
                </a:solidFill>
                <a:latin typeface="+mn-ea"/>
              </a:endParaRPr>
            </a:p>
          </p:txBody>
        </p:sp>
      </p:grpSp>
      <p:grpSp>
        <p:nvGrpSpPr>
          <p:cNvPr id="34" name="Group 77"/>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dirty="0"/>
              <a:t>在数据丢失之前集中刷新所有行</a:t>
            </a:r>
            <a:endParaRPr kumimoji="1" lang="zh-CN" altLang="en-US" dirty="0"/>
          </a:p>
          <a:p>
            <a:pPr>
              <a:lnSpc>
                <a:spcPct val="160000"/>
              </a:lnSpc>
            </a:pPr>
            <a:r>
              <a:rPr kumimoji="1" lang="zh-CN" altLang="en-US" dirty="0"/>
              <a:t>存在</a:t>
            </a:r>
            <a:r>
              <a:rPr kumimoji="1" lang="zh-CN" altLang="en-US" b="1" dirty="0">
                <a:solidFill>
                  <a:srgbClr val="1387B7"/>
                </a:solidFill>
              </a:rPr>
              <a:t>死区</a:t>
            </a:r>
            <a:r>
              <a:rPr kumimoji="1" lang="zh-CN" altLang="en-US" dirty="0"/>
              <a:t>，用在</a:t>
            </a:r>
            <a:r>
              <a:rPr kumimoji="1" lang="zh-CN" altLang="en-US" b="1" dirty="0">
                <a:solidFill>
                  <a:srgbClr val="1387B7"/>
                </a:solidFill>
              </a:rPr>
              <a:t>实时要求不高</a:t>
            </a:r>
            <a:r>
              <a:rPr kumimoji="1" lang="zh-CN" altLang="en-US" dirty="0"/>
              <a:t>的场合</a:t>
            </a:r>
            <a:endParaRPr kumimoji="1"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endParaRPr lang="zh-CN" altLang="en-US" dirty="0"/>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ln>
          </p:spPr>
          <p:txBody>
            <a:bodyPr wrap="square">
              <a:spAutoFit/>
            </a:bodyPr>
            <a:lstStyle/>
            <a:p>
              <a:pPr algn="r"/>
              <a:r>
                <a:rPr lang="zh-CN" altLang="en-US" sz="1400" b="1" dirty="0">
                  <a:latin typeface="+mn-ea"/>
                </a:rPr>
                <a:t>存储周期</a:t>
              </a:r>
              <a:endParaRPr lang="zh-CN" altLang="en-US" sz="1400" b="1" dirty="0">
                <a:latin typeface="+mn-ea"/>
              </a:endParaRPr>
            </a:p>
          </p:txBody>
        </p:sp>
      </p:grpSp>
      <p:grpSp>
        <p:nvGrpSpPr>
          <p:cNvPr id="34" name="Group 77"/>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b="1" dirty="0">
                <a:solidFill>
                  <a:srgbClr val="1387B7"/>
                </a:solidFill>
              </a:rPr>
              <a:t>存储周期</a:t>
            </a:r>
            <a:r>
              <a:rPr kumimoji="1" lang="zh-CN" altLang="en-US" dirty="0"/>
              <a:t>：读写</a:t>
            </a:r>
            <a:r>
              <a:rPr kumimoji="1" lang="en-US" altLang="zh-CN" dirty="0"/>
              <a:t>+</a:t>
            </a:r>
            <a:r>
              <a:rPr kumimoji="1" lang="zh-CN" altLang="en-US" dirty="0"/>
              <a:t>刷新   各刷新周期</a:t>
            </a:r>
            <a:r>
              <a:rPr kumimoji="1" lang="zh-CN" altLang="en-US" b="1" dirty="0">
                <a:solidFill>
                  <a:srgbClr val="1387B7"/>
                </a:solidFill>
              </a:rPr>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solidFill>
                  <a:srgbClr val="1387B7"/>
                </a:solidFill>
              </a:rPr>
              <a:t>低速系统</a:t>
            </a:r>
            <a:r>
              <a:rPr kumimoji="1" lang="zh-CN" altLang="en-US" dirty="0"/>
              <a:t>中</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endParaRPr lang="zh-CN" altLang="en-US" dirty="0"/>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sp>
          <p:nvSpPr>
            <p:cNvPr id="60" name="Line 84"/>
            <p:cNvSpPr>
              <a:spLocks noChangeShapeType="1"/>
            </p:cNvSpPr>
            <p:nvPr/>
          </p:nvSpPr>
          <p:spPr bwMode="auto">
            <a:xfrm>
              <a:off x="2375" y="2022"/>
              <a:ext cx="0" cy="240"/>
            </a:xfrm>
            <a:prstGeom prst="line">
              <a:avLst/>
            </a:prstGeom>
            <a:noFill/>
            <a:ln w="19050">
              <a:solidFill>
                <a:schemeClr val="tx1"/>
              </a:solidFill>
              <a:rou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endParaRPr kumimoji="1" lang="zh-CN" altLang="en-US" sz="2800" dirty="0">
              <a:latin typeface="+mj-ea"/>
            </a:endParaRP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solidFill>
                  <a:srgbClr val="1387B7"/>
                </a:solidFill>
                <a:latin typeface="+mj-ea"/>
              </a:rPr>
              <a:t>最常用</a:t>
            </a:r>
            <a:endParaRPr kumimoji="1" lang="en-US" altLang="zh-CN" sz="2800" b="1" dirty="0">
              <a:solidFill>
                <a:srgbClr val="1387B7"/>
              </a:solidFill>
              <a:latin typeface="+mj-ea"/>
            </a:endParaRPr>
          </a:p>
        </p:txBody>
      </p:sp>
      <p:grpSp>
        <p:nvGrpSpPr>
          <p:cNvPr id="62" name="Group 62"/>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endParaRPr lang="zh-CN" altLang="en-US"/>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10000"/>
          </a:bodyPr>
          <a:lstStyle/>
          <a:p>
            <a:pPr eaLnBrk="1" hangingPunct="1"/>
            <a:r>
              <a:rPr b="1" dirty="0"/>
              <a:t>地址线</a:t>
            </a:r>
            <a:endParaRPr b="1" dirty="0"/>
          </a:p>
          <a:p>
            <a:pPr eaLnBrk="1" hangingPunct="1"/>
            <a:r>
              <a:rPr b="1" dirty="0"/>
              <a:t>数据线</a:t>
            </a:r>
            <a:endParaRPr b="1" dirty="0"/>
          </a:p>
          <a:p>
            <a:pPr eaLnBrk="1" hangingPunct="1"/>
            <a:r>
              <a:rPr b="1" dirty="0">
                <a:solidFill>
                  <a:srgbClr val="C00000"/>
                </a:solidFill>
              </a:rPr>
              <a:t>读写控制线</a:t>
            </a:r>
            <a:endParaRPr b="1" dirty="0">
              <a:solidFill>
                <a:srgbClr val="C00000"/>
              </a:solidFill>
            </a:endParaRPr>
          </a:p>
          <a:p>
            <a:pPr eaLnBrk="1" hangingPunct="1"/>
            <a:r>
              <a:rPr lang="en-US" altLang="zh-CN" b="1" dirty="0">
                <a:solidFill>
                  <a:srgbClr val="C00000"/>
                </a:solidFill>
              </a:rPr>
              <a:t>RAS   CAS</a:t>
            </a:r>
            <a:endParaRPr lang="en-US" altLang="zh-CN" b="1" dirty="0">
              <a:solidFill>
                <a:srgbClr val="C00000"/>
              </a:solidFill>
            </a:endParaRPr>
          </a:p>
          <a:p>
            <a:pPr eaLnBrk="1" hangingPunct="1"/>
            <a:r>
              <a:rPr dirty="0"/>
              <a:t>电源线</a:t>
            </a:r>
            <a:endParaRPr dirty="0"/>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endParaRPr lang="en-US" altLang="zh-CN" sz="2000" b="1" baseline="-25000">
                <a:latin typeface="Times New Roman" panose="02020603050405020304" pitchFamily="18" charset="0"/>
                <a:cs typeface="Times New Roman" panose="02020603050405020304" pitchFamily="18" charset="0"/>
              </a:endParaRPr>
            </a:p>
          </p:txBody>
        </p:sp>
        <p:sp>
          <p:nvSpPr>
            <p:cNvPr id="25" name="Text Box 22"/>
            <p:cNvSpPr txBox="1">
              <a:spLocks noChangeArrowheads="1"/>
            </p:cNvSpPr>
            <p:nvPr/>
          </p:nvSpPr>
          <p:spPr bwMode="auto">
            <a:xfrm>
              <a:off x="-751033" y="2495341"/>
              <a:ext cx="491186" cy="24484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CAS</a:t>
              </a: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26" name="Text Box 23"/>
            <p:cNvSpPr txBox="1">
              <a:spLocks noChangeArrowheads="1"/>
            </p:cNvSpPr>
            <p:nvPr/>
          </p:nvSpPr>
          <p:spPr bwMode="auto">
            <a:xfrm>
              <a:off x="-702760" y="2883852"/>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endParaRPr lang="en-US" altLang="zh-CN" sz="2000" b="1" baseline="-25000">
                <a:solidFill>
                  <a:srgbClr val="C00000"/>
                </a:solidFill>
                <a:latin typeface="Times New Roman" panose="02020603050405020304" pitchFamily="18" charset="0"/>
                <a:cs typeface="Times New Roman" panose="02020603050405020304" pitchFamily="18" charset="0"/>
              </a:endParaRPr>
            </a:p>
          </p:txBody>
        </p:sp>
        <p:sp>
          <p:nvSpPr>
            <p:cNvPr id="27" name="Text Box 24"/>
            <p:cNvSpPr txBox="1">
              <a:spLocks noChangeArrowheads="1"/>
            </p:cNvSpPr>
            <p:nvPr/>
          </p:nvSpPr>
          <p:spPr bwMode="auto">
            <a:xfrm>
              <a:off x="-639260" y="3272363"/>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endParaRPr lang="en-US" altLang="zh-CN" sz="2000" b="1" baseline="-25000">
                <a:latin typeface="Times New Roman" panose="02020603050405020304" pitchFamily="18" charset="0"/>
                <a:cs typeface="Times New Roman" panose="02020603050405020304" pitchFamily="18" charset="0"/>
              </a:endParaRP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endParaRPr lang="en-US" altLang="zh-CN" sz="2000">
                <a:solidFill>
                  <a:srgbClr val="C00000"/>
                </a:solidFill>
              </a:endParaRPr>
            </a:p>
          </p:txBody>
        </p:sp>
        <p:sp>
          <p:nvSpPr>
            <p:cNvPr id="33" name="Text Box 22"/>
            <p:cNvSpPr txBox="1">
              <a:spLocks noChangeArrowheads="1"/>
            </p:cNvSpPr>
            <p:nvPr/>
          </p:nvSpPr>
          <p:spPr bwMode="auto">
            <a:xfrm>
              <a:off x="-697147" y="2106830"/>
              <a:ext cx="450000"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endParaRPr lang="en-US" altLang="zh-CN" sz="2000" b="1" baseline="-25000">
                <a:latin typeface="Times New Roman" panose="02020603050405020304" pitchFamily="18" charset="0"/>
                <a:cs typeface="Times New Roman" panose="02020603050405020304" pitchFamily="18" charset="0"/>
              </a:endParaRP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200" b="1">
                  <a:latin typeface="Times New Roman" panose="02020603050405020304" pitchFamily="18" charset="0"/>
                  <a:cs typeface="Times New Roman" panose="02020603050405020304" pitchFamily="18" charset="0"/>
                </a:rPr>
                <a:t>2116</a:t>
              </a:r>
              <a:endParaRPr lang="en-US" altLang="zh-CN" sz="3200" b="1">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7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p:cNvPicPr>
            <a:picLocks noChangeAspect="1"/>
          </p:cNvPicPr>
          <p:nvPr/>
        </p:nvPicPr>
        <p:blipFill>
          <a:blip r:embed="rId2"/>
          <a:stretch>
            <a:fillRect/>
          </a:stretch>
        </p:blipFill>
        <p:spPr>
          <a:xfrm>
            <a:off x="7655258" y="1787191"/>
            <a:ext cx="2573012" cy="3690018"/>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4.2.3 </a:t>
            </a:r>
            <a:r>
              <a:rPr lang="zh-CN" altLang="en-US" b="1" dirty="0">
                <a:solidFill>
                  <a:srgbClr val="C00000"/>
                </a:solidFill>
                <a:effectLst>
                  <a:outerShdw blurRad="38100" dist="38100" dir="2700000" algn="tl">
                    <a:srgbClr val="000000">
                      <a:alpha val="43137"/>
                    </a:srgbClr>
                  </a:outerShdw>
                </a:effectLst>
                <a:latin typeface="+mn-lt"/>
              </a:rPr>
              <a:t>只读存储器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r>
              <a:rPr lang="en-US" altLang="zh-CN" dirty="0"/>
              <a:t>ROM</a:t>
            </a:r>
            <a:r>
              <a:rPr lang="zh-CN" altLang="en-US" dirty="0"/>
              <a:t>）</a:t>
            </a:r>
            <a:endParaRPr lang="zh-CN" altLang="en-US" dirty="0"/>
          </a:p>
          <a:p>
            <a:r>
              <a:rPr lang="zh-CN" altLang="en-US" b="1" dirty="0">
                <a:solidFill>
                  <a:srgbClr val="1387B7"/>
                </a:solidFill>
              </a:rPr>
              <a:t>一次编程</a:t>
            </a:r>
            <a:r>
              <a:rPr lang="zh-CN" altLang="en-US" dirty="0"/>
              <a:t>只读存储器（</a:t>
            </a:r>
            <a:r>
              <a:rPr lang="en-US" altLang="zh-CN" dirty="0"/>
              <a:t>PROM</a:t>
            </a:r>
            <a:r>
              <a:rPr lang="zh-CN" altLang="en-US" dirty="0"/>
              <a:t>）</a:t>
            </a:r>
            <a:endParaRPr lang="zh-CN" altLang="en-US" dirty="0"/>
          </a:p>
          <a:p>
            <a:r>
              <a:rPr lang="zh-CN" altLang="en-US" b="1" dirty="0">
                <a:solidFill>
                  <a:srgbClr val="1387B7"/>
                </a:solidFill>
              </a:rPr>
              <a:t>多次编程</a:t>
            </a:r>
            <a:r>
              <a:rPr lang="zh-CN" altLang="en-US" dirty="0"/>
              <a:t>只读存储器（</a:t>
            </a:r>
            <a:r>
              <a:rPr lang="en-US" altLang="zh-CN" dirty="0"/>
              <a:t>EPROM, EEPROM</a:t>
            </a:r>
            <a:r>
              <a:rPr lang="zh-CN" altLang="en-US" dirty="0"/>
              <a:t>）</a:t>
            </a:r>
            <a:endParaRPr lang="zh-CN" altLang="en-US" dirty="0"/>
          </a:p>
          <a:p>
            <a:endParaRPr lang="zh-CN" altLang="en-US"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endParaRPr lang="zh-CN" altLang="en-US"/>
          </a:p>
        </p:txBody>
      </p:sp>
      <p:grpSp>
        <p:nvGrpSpPr>
          <p:cNvPr id="4" name="组合 3"/>
          <p:cNvGrpSpPr/>
          <p:nvPr/>
        </p:nvGrpSpPr>
        <p:grpSpPr>
          <a:xfrm>
            <a:off x="3343275" y="1381125"/>
            <a:ext cx="5505450" cy="4126184"/>
            <a:chOff x="3524250" y="1381125"/>
            <a:chExt cx="5505450" cy="4126184"/>
          </a:xfrm>
        </p:grpSpPr>
        <p:sp>
          <p:nvSpPr>
            <p:cNvPr id="3" name="矩形: 圆角 2"/>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1" name="Freeform 7"/>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2" name="Freeform 8"/>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ln>
          </p:spPr>
          <p:txBody>
            <a:bodyPr/>
            <a:lstStyle/>
            <a:p>
              <a:endParaRPr lang="zh-CN" altLang="en-US">
                <a:latin typeface="+mn-ea"/>
              </a:endParaRPr>
            </a:p>
          </p:txBody>
        </p:sp>
        <p:sp>
          <p:nvSpPr>
            <p:cNvPr id="142344" name="Freeform 10"/>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ln>
          </p:spPr>
          <p:txBody>
            <a:bodyPr/>
            <a:lstStyle/>
            <a:p>
              <a:endParaRPr lang="zh-CN" altLang="en-US">
                <a:latin typeface="+mn-ea"/>
              </a:endParaRPr>
            </a:p>
          </p:txBody>
        </p:sp>
        <p:sp>
          <p:nvSpPr>
            <p:cNvPr id="142345" name="Freeform 11"/>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ln>
            </p:spPr>
            <p:txBody>
              <a:bodyPr/>
              <a:lstStyle/>
              <a:p>
                <a:endParaRPr lang="zh-CN" altLang="en-US">
                  <a:latin typeface="+mn-ea"/>
                </a:endParaRPr>
              </a:p>
            </p:txBody>
          </p:sp>
        </p:grpSp>
        <p:grpSp>
          <p:nvGrpSpPr>
            <p:cNvPr id="142355" name="Group 23"/>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ln>
            </p:spPr>
            <p:txBody>
              <a:bodyPr/>
              <a:lstStyle/>
              <a:p>
                <a:endParaRPr lang="zh-CN" altLang="en-US">
                  <a:latin typeface="+mn-ea"/>
                </a:endParaRPr>
              </a:p>
            </p:txBody>
          </p:sp>
        </p:grpSp>
        <p:sp>
          <p:nvSpPr>
            <p:cNvPr id="26" name="Line 14"/>
            <p:cNvSpPr>
              <a:spLocks noChangeShapeType="1"/>
            </p:cNvSpPr>
            <p:nvPr/>
          </p:nvSpPr>
          <p:spPr bwMode="auto">
            <a:xfrm>
              <a:off x="4658432" y="5183439"/>
              <a:ext cx="241798" cy="0"/>
            </a:xfrm>
            <a:prstGeom prst="line">
              <a:avLst/>
            </a:prstGeom>
            <a:noFill/>
            <a:ln w="19050">
              <a:solidFill>
                <a:srgbClr val="00B050"/>
              </a:solidFill>
              <a:round/>
            </a:ln>
          </p:spPr>
          <p:txBody>
            <a:bodyPr/>
            <a:lstStyle/>
            <a:p>
              <a:endParaRPr lang="zh-CN" altLang="en-US">
                <a:latin typeface="+mn-ea"/>
              </a:endParaRPr>
            </a:p>
          </p:txBody>
        </p:sp>
        <p:sp>
          <p:nvSpPr>
            <p:cNvPr id="27" name="Line 14"/>
            <p:cNvSpPr>
              <a:spLocks noChangeShapeType="1"/>
            </p:cNvSpPr>
            <p:nvPr/>
          </p:nvSpPr>
          <p:spPr bwMode="auto">
            <a:xfrm>
              <a:off x="4716124" y="5259639"/>
              <a:ext cx="114007" cy="0"/>
            </a:xfrm>
            <a:prstGeom prst="line">
              <a:avLst/>
            </a:prstGeom>
            <a:noFill/>
            <a:ln w="19050">
              <a:solidFill>
                <a:srgbClr val="00B050"/>
              </a:solidFill>
              <a:round/>
            </a:ln>
          </p:spPr>
          <p:txBody>
            <a:bodyPr/>
            <a:lstStyle/>
            <a:p>
              <a:endParaRPr lang="zh-CN" altLang="en-US">
                <a:latin typeface="+mn-e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endParaRPr lang="zh-CN" altLang="en-US"/>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ln>
        </p:spPr>
        <p:txBody>
          <a:bodyPr/>
          <a:lstStyle/>
          <a:p>
            <a:endParaRPr lang="zh-CN" altLang="en-US">
              <a:latin typeface="+mn-ea"/>
            </a:endParaRPr>
          </a:p>
        </p:txBody>
      </p:sp>
      <p:sp>
        <p:nvSpPr>
          <p:cNvPr id="143368" name="Freeform 10"/>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69" name="Freeform 11"/>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70" name="Freeform 12"/>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ln>
        </p:spPr>
        <p:txBody>
          <a:bodyPr/>
          <a:lstStyle/>
          <a:p>
            <a:endParaRPr lang="zh-CN" altLang="en-US">
              <a:latin typeface="+mn-ea"/>
            </a:endParaRPr>
          </a:p>
        </p:txBody>
      </p:sp>
      <p:sp>
        <p:nvSpPr>
          <p:cNvPr id="143373" name="Freeform 15"/>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74" name="Freeform 16"/>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7" name="Freeform 19"/>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ln>
        </p:spPr>
        <p:txBody>
          <a:bodyPr/>
          <a:lstStyle/>
          <a:p>
            <a:endParaRPr lang="zh-CN" altLang="en-US">
              <a:latin typeface="+mn-ea"/>
            </a:endParaRPr>
          </a:p>
        </p:txBody>
      </p:sp>
      <p:sp>
        <p:nvSpPr>
          <p:cNvPr id="143380" name="Freeform 22"/>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1" name="Freeform 23"/>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4" name="Freeform 26"/>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ln>
        </p:spPr>
        <p:txBody>
          <a:bodyPr/>
          <a:lstStyle/>
          <a:p>
            <a:endParaRPr lang="zh-CN" altLang="en-US">
              <a:latin typeface="+mn-ea"/>
            </a:endParaRPr>
          </a:p>
        </p:txBody>
      </p:sp>
      <p:sp>
        <p:nvSpPr>
          <p:cNvPr id="143387" name="Freeform 29"/>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8" name="Freeform 30"/>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1" name="Freeform 33"/>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ln>
        </p:spPr>
        <p:txBody>
          <a:bodyPr/>
          <a:lstStyle/>
          <a:p>
            <a:endParaRPr lang="zh-CN" altLang="en-US">
              <a:latin typeface="+mn-ea"/>
            </a:endParaRPr>
          </a:p>
        </p:txBody>
      </p:sp>
      <p:sp>
        <p:nvSpPr>
          <p:cNvPr id="143394" name="Freeform 36"/>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95" name="Freeform 37"/>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8" name="Freeform 40"/>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9" name="Freeform 41"/>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0" name="Freeform 42"/>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1" name="Freeform 43"/>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ln>
        </p:spPr>
        <p:txBody>
          <a:bodyPr/>
          <a:lstStyle/>
          <a:p>
            <a:endParaRPr lang="zh-CN" altLang="en-US">
              <a:latin typeface="+mn-ea"/>
            </a:endParaRPr>
          </a:p>
        </p:txBody>
      </p:sp>
      <p:sp>
        <p:nvSpPr>
          <p:cNvPr id="143404" name="Freeform 46"/>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05" name="Freeform 47"/>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8" name="Freeform 50"/>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ln>
        </p:spPr>
        <p:txBody>
          <a:bodyPr/>
          <a:lstStyle/>
          <a:p>
            <a:endParaRPr lang="zh-CN" altLang="en-US">
              <a:latin typeface="+mn-ea"/>
            </a:endParaRPr>
          </a:p>
        </p:txBody>
      </p:sp>
      <p:sp>
        <p:nvSpPr>
          <p:cNvPr id="143411" name="Freeform 53"/>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2" name="Freeform 54"/>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5" name="Freeform 57"/>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ln>
        </p:spPr>
        <p:txBody>
          <a:bodyPr/>
          <a:lstStyle/>
          <a:p>
            <a:endParaRPr lang="zh-CN" altLang="en-US">
              <a:latin typeface="+mn-ea"/>
            </a:endParaRPr>
          </a:p>
        </p:txBody>
      </p:sp>
      <p:sp>
        <p:nvSpPr>
          <p:cNvPr id="143418" name="Freeform 60"/>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9" name="Freeform 61"/>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2" name="Freeform 64"/>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ln>
        </p:spPr>
        <p:txBody>
          <a:bodyPr/>
          <a:lstStyle/>
          <a:p>
            <a:endParaRPr lang="zh-CN" altLang="en-US">
              <a:latin typeface="+mn-ea"/>
            </a:endParaRPr>
          </a:p>
        </p:txBody>
      </p:sp>
      <p:sp>
        <p:nvSpPr>
          <p:cNvPr id="143425" name="Freeform 67"/>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26" name="Freeform 68"/>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9" name="Freeform 71"/>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30" name="Freeform 72"/>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1" name="Freeform 73"/>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2" name="Freeform 74"/>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35" name="Freeform 77"/>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36" name="Freeform 78"/>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9" name="Freeform 81"/>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2" name="Freeform 84"/>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43" name="Freeform 85"/>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6" name="Freeform 88"/>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9" name="Freeform 91"/>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0" name="Freeform 92"/>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3" name="Freeform 95"/>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56" name="Freeform 98"/>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7" name="Freeform 99"/>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0" name="Freeform 102"/>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1" name="Freeform 103"/>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3" name="Freeform 105"/>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66" name="Freeform 108"/>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7" name="Freeform 109"/>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0" name="Freeform 112"/>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73" name="Freeform 115"/>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4" name="Freeform 116"/>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7" name="Freeform 119"/>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0" name="Freeform 122"/>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1" name="Freeform 123"/>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4" name="Freeform 126"/>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7" name="Freeform 129"/>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8" name="Freeform 130"/>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1" name="Freeform 133"/>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ln>
        </p:spPr>
        <p:txBody>
          <a:bodyPr/>
          <a:lstStyle/>
          <a:p>
            <a:endParaRPr lang="zh-CN" altLang="en-US">
              <a:latin typeface="+mn-ea"/>
            </a:endParaRPr>
          </a:p>
        </p:txBody>
      </p:sp>
      <p:sp>
        <p:nvSpPr>
          <p:cNvPr id="143501" name="Freeform 143"/>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ln>
        </p:spPr>
        <p:txBody>
          <a:bodyPr/>
          <a:lstStyle/>
          <a:p>
            <a:endParaRPr lang="zh-CN" altLang="en-US">
              <a:latin typeface="+mn-ea"/>
            </a:endParaRPr>
          </a:p>
        </p:txBody>
      </p:sp>
      <p:sp>
        <p:nvSpPr>
          <p:cNvPr id="143502" name="Freeform 144"/>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ln>
        </p:spPr>
        <p:txBody>
          <a:bodyPr/>
          <a:lstStyle/>
          <a:p>
            <a:endParaRPr lang="zh-CN" altLang="en-US">
              <a:latin typeface="+mn-ea"/>
            </a:endParaRPr>
          </a:p>
        </p:txBody>
      </p:sp>
      <p:sp>
        <p:nvSpPr>
          <p:cNvPr id="143503" name="Freeform 145"/>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ln>
        </p:spPr>
        <p:txBody>
          <a:bodyPr/>
          <a:lstStyle/>
          <a:p>
            <a:endParaRPr lang="zh-CN" altLang="en-US">
              <a:solidFill>
                <a:srgbClr val="C00000"/>
              </a:solidFill>
              <a:latin typeface="+mn-ea"/>
            </a:endParaRPr>
          </a:p>
        </p:txBody>
      </p:sp>
      <p:grpSp>
        <p:nvGrpSpPr>
          <p:cNvPr id="143511" name="Group 153"/>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6" name="Group 172"/>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7" name="Group 175"/>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2" name="Group 177"/>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8" name="Group 180"/>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8" name="Group 182"/>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19" name="Group 185"/>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4" name="Group 187"/>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0" name="Group 190"/>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30" name="Group 192"/>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1" name="Group 195"/>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6" name="Group 197"/>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2" name="Group 200"/>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2" name="Group 202"/>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3" name="Group 205"/>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18" name="Group 207"/>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4" name="Group 210"/>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4" name="Group 212"/>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5" name="Group 215"/>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0" name="Group 217"/>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6" name="Group 220"/>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06" name="Group 222"/>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7" name="Group 225"/>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02" name="Group 227"/>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8" name="Group 230"/>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8" name="Group 232"/>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9" name="Group 235"/>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4" name="Group 237"/>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0" name="Group 240"/>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0" name="Group 242"/>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1" name="Group 245"/>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86" name="Group 247"/>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32" name="Group 250"/>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82" name="Group 252"/>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3" name="Group 255"/>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8" name="Group 257"/>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4" name="Group 260"/>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4" name="Group 262"/>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5" name="Group 265"/>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70" name="Group 267"/>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ln>
        </p:spPr>
        <p:txBody>
          <a:bodyPr/>
          <a:lstStyle/>
          <a:p>
            <a:endParaRPr lang="zh-CN" altLang="en-US">
              <a:latin typeface="+mn-ea"/>
            </a:endParaRPr>
          </a:p>
        </p:txBody>
      </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endParaRPr lang="en-US" altLang="zh-CN"/>
          </a:p>
        </p:txBody>
      </p:sp>
      <p:grpSp>
        <p:nvGrpSpPr>
          <p:cNvPr id="3" name="组合 2"/>
          <p:cNvGrpSpPr/>
          <p:nvPr/>
        </p:nvGrpSpPr>
        <p:grpSpPr>
          <a:xfrm>
            <a:off x="3343275" y="1381125"/>
            <a:ext cx="5505450" cy="4126184"/>
            <a:chOff x="3524250" y="1381125"/>
            <a:chExt cx="5505450" cy="4126184"/>
          </a:xfrm>
        </p:grpSpPr>
        <p:sp>
          <p:nvSpPr>
            <p:cNvPr id="25" name="矩形: 圆角 24"/>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p:cNvGrpSpPr/>
            <p:nvPr/>
          </p:nvGrpSpPr>
          <p:grpSpPr>
            <a:xfrm>
              <a:off x="3754438" y="1697173"/>
              <a:ext cx="4683124" cy="3494088"/>
              <a:chOff x="4325939" y="2600325"/>
              <a:chExt cx="3276599" cy="2484439"/>
            </a:xfrm>
          </p:grpSpPr>
          <p:grpSp>
            <p:nvGrpSpPr>
              <p:cNvPr id="144387" name="Group 5"/>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p:nvPr/>
              </p:nvGrpSpPr>
              <p:grpSpPr bwMode="auto">
                <a:xfrm>
                  <a:off x="3039" y="2860"/>
                  <a:ext cx="95" cy="270"/>
                  <a:chOff x="-1" y="0"/>
                  <a:chExt cx="20001" cy="20000"/>
                </a:xfrm>
              </p:grpSpPr>
              <p:sp>
                <p:nvSpPr>
                  <p:cNvPr id="144405" name="Arc 16"/>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6" name="Arc 17"/>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7" name="Arc 18"/>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8" name="Arc 19"/>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panose="020B0604020202020204" pitchFamily="34" charset="0"/>
              </a:rPr>
              <a:t>——</a:t>
            </a:r>
            <a:r>
              <a:rPr lang="en-US" altLang="zh-CN"/>
              <a:t>EPROM</a:t>
            </a:r>
            <a:endParaRPr lang="en-US" altLang="zh-CN"/>
          </a:p>
        </p:txBody>
      </p:sp>
      <p:grpSp>
        <p:nvGrpSpPr>
          <p:cNvPr id="2" name="Group 90"/>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ln>
          </p:spPr>
          <p:txBody>
            <a:bodyPr/>
            <a:lstStyle/>
            <a:p>
              <a:pPr algn="r"/>
              <a:endParaRPr lang="zh-CN" altLang="en-US" sz="2400">
                <a:latin typeface="+mn-ea"/>
              </a:endParaRPr>
            </a:p>
          </p:txBody>
        </p:sp>
      </p:grpSp>
      <p:grpSp>
        <p:nvGrpSpPr>
          <p:cNvPr id="7" name="组合 6"/>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9" name="Freeform 55"/>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tailEnd type="oval"/>
            </a:ln>
          </p:spPr>
          <p:txBody>
            <a:bodyPr/>
            <a:lstStyle/>
            <a:p>
              <a:endParaRPr lang="zh-CN" altLang="en-US" sz="2400">
                <a:latin typeface="+mn-ea"/>
              </a:endParaRPr>
            </a:p>
          </p:txBody>
        </p:sp>
        <p:sp>
          <p:nvSpPr>
            <p:cNvPr id="1199160" name="Freeform 56"/>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ln>
          </p:spPr>
          <p:txBody>
            <a:bodyPr/>
            <a:lstStyle/>
            <a:p>
              <a:endParaRPr lang="zh-CN" altLang="en-US" sz="2400">
                <a:latin typeface="+mn-ea"/>
              </a:endParaRPr>
            </a:p>
          </p:txBody>
        </p:sp>
        <p:sp>
          <p:nvSpPr>
            <p:cNvPr id="1199161" name="Freeform 57"/>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ln>
          </p:spPr>
          <p:txBody>
            <a:bodyPr/>
            <a:lstStyle/>
            <a:p>
              <a:pPr algn="r"/>
              <a:endParaRPr lang="zh-CN" altLang="en-US" sz="2400">
                <a:latin typeface="+mn-ea"/>
              </a:endParaRPr>
            </a:p>
          </p:txBody>
        </p:sp>
        <p:grpSp>
          <p:nvGrpSpPr>
            <p:cNvPr id="4" name="Group 81"/>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grpSp>
          <p:nvGrpSpPr>
            <p:cNvPr id="5" name="Group 85"/>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endParaRPr lang="zh-CN" altLang="en-US" dirty="0"/>
          </a:p>
        </p:txBody>
      </p:sp>
      <p:sp>
        <p:nvSpPr>
          <p:cNvPr id="3" name="内容占位符 2"/>
          <p:cNvSpPr>
            <a:spLocks noGrp="1"/>
          </p:cNvSpPr>
          <p:nvPr>
            <p:ph idx="1"/>
          </p:nvPr>
        </p:nvSpPr>
        <p:spPr/>
        <p:txBody>
          <a:bodyPr/>
          <a:lstStyle/>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存储介质</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存取方式</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读写功能</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信息的可保存性</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按在计算机系统中的</a:t>
            </a:r>
            <a:r>
              <a:rPr lang="zh-CN" altLang="en-US" b="1" dirty="0">
                <a:solidFill>
                  <a:srgbClr val="1387B7"/>
                </a:solidFill>
                <a:latin typeface="华文新魏" panose="02010800040101010101" pitchFamily="2" charset="-122"/>
              </a:rPr>
              <a:t>功能</a:t>
            </a:r>
            <a:r>
              <a:rPr lang="zh-CN" altLang="en-US" dirty="0">
                <a:latin typeface="华文新魏" panose="02010800040101010101" pitchFamily="2" charset="-122"/>
              </a:rPr>
              <a:t>分</a:t>
            </a:r>
            <a:endParaRPr lang="zh-CN" altLang="en-US"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(a) MOS</a:t>
              </a:r>
              <a:r>
                <a:rPr lang="zh-CN" altLang="en-US" sz="1600">
                  <a:latin typeface="Times New Roman" panose="02020603050405020304" pitchFamily="18" charset="0"/>
                  <a:ea typeface="宋体" panose="02010600030101010101" pitchFamily="2" charset="-122"/>
                </a:rPr>
                <a:t>晶体管结构</a:t>
              </a:r>
              <a:endParaRPr lang="zh-CN" altLang="en-US" sz="2800" b="1">
                <a:latin typeface="Verdana" panose="020B0604030504040204"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源极</a:t>
              </a:r>
              <a:endParaRPr lang="zh-CN" altLang="en-US" sz="2800" b="1">
                <a:latin typeface="Verdana" panose="020B0604030504040204"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栅极</a:t>
              </a:r>
              <a:endParaRPr lang="zh-CN" altLang="en-US" sz="2800" b="1">
                <a:latin typeface="Verdana" panose="020B0604030504040204"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漏极</a:t>
              </a:r>
              <a:endParaRPr lang="zh-CN" altLang="en-US" sz="2800" b="1">
                <a:latin typeface="Verdana" panose="020B0604030504040204"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电极导体</a:t>
              </a:r>
              <a:endParaRPr lang="zh-CN" altLang="en-US" sz="2800" b="1">
                <a:latin typeface="Verdana" panose="020B0604030504040204"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二氧化硅</a:t>
              </a:r>
              <a:endParaRPr lang="zh-CN" altLang="en-US" sz="2800" b="1">
                <a:latin typeface="Verdana" panose="020B0604030504040204"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3" name="Group 103"/>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(c) EPROM</a:t>
              </a:r>
              <a:r>
                <a:rPr lang="zh-CN" altLang="en-US" sz="1600" dirty="0">
                  <a:latin typeface="Times New Roman" panose="02020603050405020304" pitchFamily="18" charset="0"/>
                  <a:ea typeface="宋体" panose="02010600030101010101" pitchFamily="2" charset="-122"/>
                </a:rPr>
                <a:t>晶体管结构</a:t>
              </a:r>
              <a:endParaRPr lang="zh-CN" altLang="en-US" sz="2800" b="1" dirty="0">
                <a:latin typeface="Verdana" panose="020B0604030504040204"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浮置栅</a:t>
              </a:r>
              <a:endParaRPr lang="zh-CN" altLang="en-US" sz="2800" b="1">
                <a:latin typeface="Verdana" panose="020B0604030504040204"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chemeClr val="bg1"/>
            </a:solidFill>
            <a:ln w="19050" algn="ctr">
              <a:solidFill>
                <a:schemeClr val="tx1"/>
              </a:solidFill>
              <a:miter lim="800000"/>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4" name="Group 102"/>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solidFill>
              <a:srgbClr val="FFCC00"/>
            </a:solidFill>
            <a:ln w="12700">
              <a:solidFill>
                <a:srgbClr val="000000"/>
              </a:solidFill>
              <a:miter lim="800000"/>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(b) MOS</a:t>
              </a:r>
              <a:r>
                <a:rPr lang="zh-CN" altLang="en-US" sz="1600">
                  <a:latin typeface="Times New Roman" panose="02020603050405020304" pitchFamily="18" charset="0"/>
                  <a:ea typeface="宋体" panose="02010600030101010101" pitchFamily="2" charset="-122"/>
                </a:rPr>
                <a:t>晶体管导通状态</a:t>
              </a:r>
              <a:endParaRPr lang="zh-CN" altLang="en-US" sz="2800" b="1">
                <a:latin typeface="Verdana" panose="020B0604030504040204"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dirty="0">
                  <a:solidFill>
                    <a:srgbClr val="FF0000"/>
                  </a:solidFill>
                  <a:latin typeface="Times New Roman" panose="02020603050405020304" pitchFamily="18" charset="0"/>
                  <a:ea typeface="宋体" panose="02010600030101010101" pitchFamily="2" charset="-122"/>
                </a:rPr>
                <a:t>+5V</a:t>
              </a:r>
              <a:endParaRPr lang="en-US" altLang="zh-CN" sz="2800" b="1" dirty="0">
                <a:solidFill>
                  <a:srgbClr val="FF0000"/>
                </a:solidFill>
                <a:latin typeface="Verdana" panose="020B0604030504040204"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dd</a:t>
              </a:r>
              <a:endParaRPr lang="en-US" altLang="zh-CN" sz="2800" b="1">
                <a:latin typeface="Verdana" panose="020B0604030504040204"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ss</a:t>
              </a:r>
              <a:endParaRPr lang="en-US" altLang="zh-CN" sz="2800" b="1">
                <a:latin typeface="Verdana" panose="020B0604030504040204"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 -</a:t>
              </a:r>
              <a:endParaRPr lang="en-US" altLang="zh-CN" sz="2800" b="1" dirty="0">
                <a:latin typeface="Verdana" panose="020B0604030504040204"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a:t>
              </a:r>
              <a:endParaRPr lang="en-US" altLang="zh-CN" sz="2800" dirty="0">
                <a:latin typeface="Verdana" panose="020B0604030504040204"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5" name="Group 104"/>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(d) EPROM</a:t>
              </a:r>
              <a:r>
                <a:rPr lang="zh-CN" altLang="en-US" sz="1600" dirty="0">
                  <a:latin typeface="Times New Roman" panose="02020603050405020304" pitchFamily="18" charset="0"/>
                  <a:ea typeface="宋体" panose="02010600030101010101" pitchFamily="2" charset="-122"/>
                </a:rPr>
                <a:t>晶体管导通状态</a:t>
              </a:r>
              <a:endParaRPr lang="zh-CN" altLang="en-US" sz="2800" b="1" dirty="0">
                <a:latin typeface="Verdana" panose="020B0604030504040204"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dirty="0">
                  <a:solidFill>
                    <a:srgbClr val="FF0000"/>
                  </a:solidFill>
                  <a:latin typeface="Times New Roman" panose="02020603050405020304" pitchFamily="18" charset="0"/>
                  <a:ea typeface="宋体" panose="02010600030101010101" pitchFamily="2" charset="-122"/>
                </a:rPr>
                <a:t>+25V</a:t>
              </a:r>
              <a:endParaRPr lang="en-US" altLang="zh-CN" sz="2800" b="1" dirty="0">
                <a:solidFill>
                  <a:srgbClr val="FF0000"/>
                </a:solidFill>
                <a:latin typeface="Verdana" panose="020B0604030504040204"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0V</a:t>
              </a:r>
              <a:endParaRPr lang="en-US" altLang="zh-CN" sz="2800" b="1">
                <a:latin typeface="Verdana" panose="020B0604030504040204"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击穿电流</a:t>
              </a:r>
              <a:endParaRPr lang="zh-CN" altLang="en-US" sz="2800" b="1" dirty="0">
                <a:latin typeface="Verdana" panose="020B0604030504040204"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a:latin typeface="Times New Roman" panose="02020603050405020304" pitchFamily="18" charset="0"/>
                  <a:ea typeface="宋体" panose="02010600030101010101" pitchFamily="2" charset="-122"/>
                </a:rPr>
                <a:t>- - - </a:t>
              </a:r>
              <a:endParaRPr lang="en-US" altLang="zh-CN" sz="2800" b="1">
                <a:latin typeface="Verdana" panose="020B0604030504040204"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a:t>
              </a:r>
              <a:endParaRPr lang="en-US" altLang="zh-CN" sz="2800" b="1" dirty="0">
                <a:latin typeface="Verdana" panose="020B0604030504040204"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b="1" dirty="0">
                  <a:latin typeface="Times New Roman" panose="02020603050405020304" pitchFamily="18" charset="0"/>
                  <a:ea typeface="宋体" panose="02010600030101010101" pitchFamily="2" charset="-122"/>
                </a:rPr>
                <a:t>+ + + + +</a:t>
              </a:r>
              <a:endParaRPr lang="en-US" altLang="zh-CN" sz="2800" b="1" dirty="0">
                <a:latin typeface="Verdana" panose="020B0604030504040204"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endParaRPr lang="en-US" altLang="zh-CN"/>
          </a:p>
        </p:txBody>
      </p:sp>
      <p:pic>
        <p:nvPicPr>
          <p:cNvPr id="1185799" name="Picture 7" descr="eprom-kontroller_mit_fenster"/>
          <p:cNvPicPr>
            <a:picLocks noChangeAspect="1" noChangeArrowheads="1"/>
          </p:cNvPicPr>
          <p:nvPr/>
        </p:nvPicPr>
        <p:blipFill>
          <a:blip r:embed="rId1"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2"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ln>
        </p:spPr>
        <p:txBody>
          <a:bodyPr/>
          <a:lstStyle/>
          <a:p>
            <a:pPr marL="342900" indent="-342900" algn="ctr">
              <a:lnSpc>
                <a:spcPct val="110000"/>
              </a:lnSpc>
              <a:spcBef>
                <a:spcPct val="20000"/>
              </a:spcBef>
              <a:buClr>
                <a:srgbClr val="FFC000"/>
              </a:buClr>
              <a:buFont typeface="Wingdings" panose="05000000000000000000" pitchFamily="2" charset="2"/>
              <a:buChar char="n"/>
              <a:defRPr/>
            </a:pPr>
            <a:r>
              <a:rPr lang="zh-CN" altLang="en-US" sz="2800" b="1" dirty="0">
                <a:latin typeface="+mn-ea"/>
              </a:rPr>
              <a:t>高压写入      紫外线光照擦除</a:t>
            </a:r>
            <a:endParaRPr lang="zh-CN"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endParaRPr lang="zh-CN" altLang="en-US"/>
          </a:p>
        </p:txBody>
      </p:sp>
      <p:pic>
        <p:nvPicPr>
          <p:cNvPr id="1183749" name="Picture 5" descr="top2000a"/>
          <p:cNvPicPr>
            <a:picLocks noChangeAspect="1" noChangeArrowheads="1"/>
          </p:cNvPicPr>
          <p:nvPr/>
        </p:nvPicPr>
        <p:blipFill>
          <a:blip r:embed="rId1"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2"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endParaRPr lang="zh-CN" altLang="en-US"/>
          </a:p>
        </p:txBody>
      </p:sp>
      <p:pic>
        <p:nvPicPr>
          <p:cNvPr id="1184773" name="Picture 5" descr="eprom.jpg (39228 字节)"/>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电可擦写</a:t>
            </a:r>
            <a:r>
              <a:rPr lang="en-US" altLang="zh-CN" dirty="0"/>
              <a:t>ROM</a:t>
            </a:r>
            <a:r>
              <a:rPr lang="en-US" altLang="zh-CN" dirty="0">
                <a:latin typeface="Arial" panose="020B0604020202020204" pitchFamily="34"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p:cNvSpPr>
            <a:spLocks noGrp="1"/>
          </p:cNvSpPr>
          <p:nvPr>
            <p:ph idx="1"/>
          </p:nvPr>
        </p:nvSpPr>
        <p:spPr/>
        <p:txBody>
          <a:bodyPr/>
          <a:lstStyle/>
          <a:p>
            <a:r>
              <a:rPr lang="en-US" altLang="zh-CN" b="1" dirty="0"/>
              <a:t>E</a:t>
            </a:r>
            <a:r>
              <a:rPr lang="en-US" altLang="zh-CN" dirty="0"/>
              <a:t>lectrically</a:t>
            </a:r>
            <a:r>
              <a:rPr lang="en-US" altLang="zh-CN" dirty="0">
                <a:latin typeface="Arial" panose="020B0604020202020204" pitchFamily="34" charset="0"/>
              </a:rPr>
              <a:t> </a:t>
            </a:r>
            <a:r>
              <a:rPr lang="en-US" altLang="zh-CN" b="1" dirty="0"/>
              <a:t>E</a:t>
            </a:r>
            <a:r>
              <a:rPr lang="en-US" altLang="zh-CN" dirty="0"/>
              <a:t>rasable</a:t>
            </a:r>
            <a:r>
              <a:rPr lang="en-US" altLang="zh-CN" dirty="0">
                <a:latin typeface="Arial" panose="020B0604020202020204" pitchFamily="34" charset="0"/>
              </a:rPr>
              <a:t> </a:t>
            </a:r>
            <a:r>
              <a:rPr lang="en-US" altLang="zh-CN" b="1" dirty="0"/>
              <a:t>P</a:t>
            </a:r>
            <a:r>
              <a:rPr lang="en-US" altLang="zh-CN" dirty="0"/>
              <a:t>rogrammable</a:t>
            </a:r>
            <a:r>
              <a:rPr lang="en-US" altLang="zh-CN" dirty="0">
                <a:latin typeface="Arial" panose="020B0604020202020204" pitchFamily="34" charset="0"/>
              </a:rPr>
              <a:t> </a:t>
            </a:r>
            <a:r>
              <a:rPr lang="en-US" altLang="zh-CN" b="1" dirty="0"/>
              <a:t>ROM</a:t>
            </a:r>
            <a:r>
              <a:rPr lang="en-US" altLang="zh-CN" dirty="0"/>
              <a:t> </a:t>
            </a:r>
            <a:endParaRPr lang="zh-CN" altLang="en-US" dirty="0"/>
          </a:p>
        </p:txBody>
      </p:sp>
      <p:grpSp>
        <p:nvGrpSpPr>
          <p:cNvPr id="4" name="组合 3"/>
          <p:cNvGrpSpPr/>
          <p:nvPr/>
        </p:nvGrpSpPr>
        <p:grpSpPr>
          <a:xfrm>
            <a:off x="3481388" y="2241548"/>
            <a:ext cx="6400797" cy="3244852"/>
            <a:chOff x="4081464" y="2366961"/>
            <a:chExt cx="4800600" cy="2433640"/>
          </a:xfrm>
        </p:grpSpPr>
        <p:sp>
          <p:nvSpPr>
            <p:cNvPr id="5" name="Rectangle 3"/>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ln>
          </p:spPr>
          <p:txBody>
            <a:bodyPr anchor="ctr" anchorCtr="1"/>
            <a:lstStyle/>
            <a:p>
              <a:pPr algn="r"/>
              <a:r>
                <a:rPr lang="zh-CN" altLang="en-US" sz="2400">
                  <a:solidFill>
                    <a:srgbClr val="0066FF"/>
                  </a:solidFill>
                  <a:latin typeface="+mn-ea"/>
                </a:rPr>
                <a:t>基片</a:t>
              </a:r>
              <a:endParaRPr lang="zh-CN" altLang="en-US" sz="2400">
                <a:solidFill>
                  <a:srgbClr val="0066FF"/>
                </a:solidFill>
                <a:latin typeface="+mn-ea"/>
              </a:endParaRPr>
            </a:p>
          </p:txBody>
        </p:sp>
        <p:sp>
          <p:nvSpPr>
            <p:cNvPr id="6" name="Rectangle 4"/>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7" name="Rectangle 5"/>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8" name="Rectangle 6"/>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9" name="Line 7"/>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p:cNvSpPr>
              <a:spLocks noChangeArrowheads="1"/>
            </p:cNvSpPr>
            <p:nvPr/>
          </p:nvSpPr>
          <p:spPr bwMode="auto">
            <a:xfrm>
              <a:off x="4384675"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p:cNvSpPr>
              <a:spLocks noChangeArrowheads="1"/>
            </p:cNvSpPr>
            <p:nvPr/>
          </p:nvSpPr>
          <p:spPr bwMode="auto">
            <a:xfrm>
              <a:off x="6438903" y="3657600"/>
              <a:ext cx="639762" cy="298450"/>
            </a:xfrm>
            <a:prstGeom prst="rect">
              <a:avLst/>
            </a:prstGeom>
            <a:noFill/>
            <a:ln w="19050">
              <a:noFill/>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p:cNvSpPr>
              <a:spLocks noChangeArrowheads="1"/>
            </p:cNvSpPr>
            <p:nvPr/>
          </p:nvSpPr>
          <p:spPr bwMode="auto">
            <a:xfrm>
              <a:off x="4503736" y="3657601"/>
              <a:ext cx="641350" cy="295275"/>
            </a:xfrm>
            <a:prstGeom prst="rect">
              <a:avLst/>
            </a:prstGeom>
            <a:noFill/>
            <a:ln w="19050">
              <a:noFill/>
              <a:prstDash val="sysDot"/>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p:cNvSpPr>
              <a:spLocks noChangeArrowheads="1"/>
            </p:cNvSpPr>
            <p:nvPr/>
          </p:nvSpPr>
          <p:spPr bwMode="auto">
            <a:xfrm>
              <a:off x="6464300"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p:cNvSpPr>
              <a:spLocks noChangeArrowheads="1"/>
            </p:cNvSpPr>
            <p:nvPr/>
          </p:nvSpPr>
          <p:spPr bwMode="auto">
            <a:xfrm>
              <a:off x="7281864" y="2781301"/>
              <a:ext cx="1279525" cy="442913"/>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p:cNvSpPr>
              <a:spLocks noChangeArrowheads="1"/>
            </p:cNvSpPr>
            <p:nvPr/>
          </p:nvSpPr>
          <p:spPr bwMode="auto">
            <a:xfrm>
              <a:off x="7602539" y="3763963"/>
              <a:ext cx="1279525" cy="442912"/>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ln>
          </p:spPr>
          <p:txBody>
            <a:bodyPr/>
            <a:lstStyle/>
            <a:p>
              <a:pPr algn="r"/>
              <a:endParaRPr lang="zh-CN" altLang="en-US" sz="2400">
                <a:latin typeface="+mn-ea"/>
              </a:endParaRPr>
            </a:p>
          </p:txBody>
        </p:sp>
        <p:grpSp>
          <p:nvGrpSpPr>
            <p:cNvPr id="28" name="Group 30"/>
            <p:cNvGrpSpPr/>
            <p:nvPr/>
          </p:nvGrpSpPr>
          <p:grpSpPr bwMode="auto">
            <a:xfrm>
              <a:off x="5353051" y="2366961"/>
              <a:ext cx="1279525" cy="955675"/>
              <a:chOff x="2402" y="1766"/>
              <a:chExt cx="806" cy="602"/>
            </a:xfrm>
          </p:grpSpPr>
          <p:sp>
            <p:nvSpPr>
              <p:cNvPr id="29" name="Rectangle 16"/>
              <p:cNvSpPr>
                <a:spLocks noChangeArrowheads="1"/>
              </p:cNvSpPr>
              <p:nvPr/>
            </p:nvSpPr>
            <p:spPr bwMode="auto">
              <a:xfrm>
                <a:off x="2402" y="1766"/>
                <a:ext cx="806" cy="280"/>
              </a:xfrm>
              <a:prstGeom prst="rect">
                <a:avLst/>
              </a:prstGeom>
              <a:noFill/>
              <a:ln w="3175">
                <a:noFill/>
                <a:miter lim="800000"/>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ln>
            </p:spPr>
            <p:txBody>
              <a:bodyPr/>
              <a:lstStyle/>
              <a:p>
                <a:pPr algn="r"/>
                <a:endParaRPr lang="zh-CN" altLang="en-US" sz="2400">
                  <a:latin typeface="+mn-ea"/>
                </a:endParaRPr>
              </a:p>
            </p:txBody>
          </p:sp>
          <p:sp>
            <p:nvSpPr>
              <p:cNvPr id="31"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endParaRPr lang="zh-CN" altLang="en-US" dirty="0"/>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a:t>
            </a:r>
            <a:r>
              <a:rPr lang="en-US" altLang="zh-CN" dirty="0">
                <a:solidFill>
                  <a:srgbClr val="1387B7"/>
                </a:solidFill>
              </a:rPr>
              <a:t>NAND</a:t>
            </a:r>
            <a:r>
              <a:rPr lang="en-US" altLang="zh-CN" dirty="0"/>
              <a:t>  FLASH</a:t>
            </a:r>
            <a:endParaRPr lang="en-US" altLang="zh-CN" dirty="0"/>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1"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674" b="13178"/>
          <a:stretch>
            <a:fillRect/>
          </a:stretch>
        </p:blipFill>
        <p:spPr>
          <a:xfrm>
            <a:off x="6909193" y="3991975"/>
            <a:ext cx="2857495" cy="209020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4074"/>
          <a:stretch>
            <a:fillRect/>
          </a:stretch>
        </p:blipFill>
        <p:spPr>
          <a:xfrm>
            <a:off x="5863990" y="5153412"/>
            <a:ext cx="1550949" cy="11775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a:xfrm>
            <a:off x="487823" y="942764"/>
            <a:ext cx="6493270" cy="5637024"/>
          </a:xfrm>
        </p:spPr>
        <p:txBody>
          <a:bodyPr/>
          <a:lstStyle/>
          <a:p>
            <a:r>
              <a:rPr lang="en-US" altLang="zh-CN" dirty="0"/>
              <a:t>MRAM</a:t>
            </a:r>
            <a:r>
              <a:rPr lang="zh-CN" altLang="en-US" dirty="0"/>
              <a:t>的主要技术特点就是使用</a:t>
            </a:r>
            <a:r>
              <a:rPr lang="en-US" altLang="zh-CN" dirty="0"/>
              <a:t>TMR</a:t>
            </a:r>
            <a:r>
              <a:rPr lang="zh-CN" altLang="en-US" dirty="0"/>
              <a:t>（</a:t>
            </a:r>
            <a:r>
              <a:rPr lang="zh-CN" altLang="en-US" dirty="0">
                <a:solidFill>
                  <a:srgbClr val="1387B7"/>
                </a:solidFill>
              </a:rPr>
              <a:t>隧道型磁电阻</a:t>
            </a:r>
            <a:r>
              <a:rPr lang="zh-CN" altLang="en-US" dirty="0"/>
              <a:t>）磁性体单元来存储数据</a:t>
            </a:r>
            <a:endParaRPr lang="zh-CN" altLang="en-US" dirty="0"/>
          </a:p>
          <a:p>
            <a:r>
              <a:rPr lang="zh-CN" altLang="en-US" dirty="0"/>
              <a:t>利用</a:t>
            </a:r>
            <a:r>
              <a:rPr lang="zh-CN" altLang="en-US" dirty="0">
                <a:solidFill>
                  <a:srgbClr val="1387B7"/>
                </a:solidFill>
              </a:rPr>
              <a:t>电阻随磁化方向而变化</a:t>
            </a:r>
            <a:r>
              <a:rPr lang="zh-CN" altLang="en-US" dirty="0"/>
              <a:t>的原理记录数据，并通过隧道效应扩大电阻值的差别</a:t>
            </a:r>
            <a:endParaRPr lang="zh-CN" altLang="en-US" dirty="0"/>
          </a:p>
          <a:p>
            <a:r>
              <a:rPr lang="zh-CN" altLang="en-US" dirty="0"/>
              <a:t>耗电量低，高速写入和读取</a:t>
            </a:r>
            <a:endParaRPr lang="en-US" altLang="zh-CN" dirty="0"/>
          </a:p>
          <a:p>
            <a:r>
              <a:rPr lang="zh-CN" altLang="en-US" dirty="0"/>
              <a:t>擦写次数无限制</a:t>
            </a:r>
            <a:endParaRPr lang="zh-CN" altLang="en-US" dirty="0"/>
          </a:p>
          <a:p>
            <a:r>
              <a:rPr lang="en-US" altLang="zh-CN" dirty="0"/>
              <a:t>TMR</a:t>
            </a:r>
            <a:r>
              <a:rPr lang="zh-CN" altLang="en-US" dirty="0"/>
              <a:t>技术也可用于硬盘的磁头 </a:t>
            </a:r>
            <a:endParaRPr lang="zh-CN" altLang="en-US" dirty="0"/>
          </a:p>
          <a:p>
            <a:endParaRPr lang="zh-CN" altLang="en-US" dirty="0"/>
          </a:p>
        </p:txBody>
      </p:sp>
      <p:pic>
        <p:nvPicPr>
          <p:cNvPr id="4" name="Picture 4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8560723" y="2063690"/>
            <a:ext cx="2908046" cy="1566125"/>
          </a:xfrm>
          <a:prstGeom prst="rect">
            <a:avLst/>
          </a:prstGeom>
          <a:noFill/>
          <a:ln w="9525">
            <a:noFill/>
            <a:miter lim="800000"/>
            <a:headEnd/>
            <a:tailEnd/>
          </a:ln>
        </p:spPr>
      </p:pic>
      <p:pic>
        <p:nvPicPr>
          <p:cNvPr id="5" name="Picture 4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7655463" y="909266"/>
            <a:ext cx="2637398" cy="1301690"/>
          </a:xfrm>
          <a:prstGeom prst="rect">
            <a:avLst/>
          </a:prstGeom>
          <a:noFill/>
          <a:ln w="9525">
            <a:noFill/>
            <a:miter lim="800000"/>
            <a:headEnd/>
            <a:tailEnd/>
          </a:ln>
        </p:spPr>
      </p:pic>
      <p:grpSp>
        <p:nvGrpSpPr>
          <p:cNvPr id="6" name="组合 5"/>
          <p:cNvGrpSpPr/>
          <p:nvPr/>
        </p:nvGrpSpPr>
        <p:grpSpPr>
          <a:xfrm>
            <a:off x="7341071" y="3883316"/>
            <a:ext cx="4008951" cy="2352384"/>
            <a:chOff x="7837747" y="3675192"/>
            <a:chExt cx="4008951" cy="2352384"/>
          </a:xfrm>
        </p:grpSpPr>
        <p:sp>
          <p:nvSpPr>
            <p:cNvPr id="7" name="圆角矩形 2"/>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anose="05000000000000000000"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endParaRPr lang="zh-CN" altLang="en-US" sz="2800" b="1" dirty="0">
                <a:solidFill>
                  <a:srgbClr val="0000FF"/>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zh-CN" altLang="en-US" sz="2400" dirty="0">
                  <a:solidFill>
                    <a:srgbClr val="C00000"/>
                  </a:solidFill>
                  <a:latin typeface="+mn-ea"/>
                </a:rPr>
                <a:t>非易失性存储</a:t>
              </a:r>
              <a:endParaRPr lang="zh-CN" altLang="en-US" sz="2400" dirty="0">
                <a:solidFill>
                  <a:srgbClr val="C00000"/>
                </a:solidFill>
                <a:latin typeface="+mn-ea"/>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endParaRPr lang="en-US" altLang="zh-CN" dirty="0">
              <a:solidFill>
                <a:srgbClr val="0000FF"/>
              </a:solidFill>
            </a:endParaRPr>
          </a:p>
          <a:p>
            <a:r>
              <a:rPr lang="en-US" altLang="zh-CN" dirty="0"/>
              <a:t>EPROM   </a:t>
            </a:r>
            <a:r>
              <a:rPr lang="en-US" altLang="zh-CN" dirty="0">
                <a:solidFill>
                  <a:srgbClr val="0000FF"/>
                </a:solidFill>
              </a:rPr>
              <a:t>(Erasable PROM)</a:t>
            </a:r>
            <a:endParaRPr lang="en-US" altLang="zh-CN" dirty="0">
              <a:solidFill>
                <a:srgbClr val="0000FF"/>
              </a:solidFill>
            </a:endParaRPr>
          </a:p>
          <a:p>
            <a:r>
              <a:rPr lang="en-US" altLang="zh-CN" dirty="0"/>
              <a:t>EEPROM  </a:t>
            </a:r>
            <a:r>
              <a:rPr lang="en-US" altLang="zh-CN" dirty="0">
                <a:solidFill>
                  <a:srgbClr val="0000FF"/>
                </a:solidFill>
              </a:rPr>
              <a:t>(Electrically Erasable PROM)</a:t>
            </a:r>
            <a:endParaRPr lang="en-US" altLang="zh-CN" dirty="0">
              <a:solidFill>
                <a:srgbClr val="0000FF"/>
              </a:solidFill>
            </a:endParaRP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endParaRPr lang="en-US" altLang="zh-CN" dirty="0">
              <a:solidFill>
                <a:srgbClr val="0000FF"/>
              </a:solidFill>
            </a:endParaRPr>
          </a:p>
          <a:p>
            <a:r>
              <a:rPr lang="en-US" altLang="zh-CN" dirty="0"/>
              <a:t>BRAM     </a:t>
            </a:r>
            <a:r>
              <a:rPr lang="en-US" altLang="zh-CN" dirty="0">
                <a:solidFill>
                  <a:srgbClr val="0000FF"/>
                </a:solidFill>
              </a:rPr>
              <a:t>(Battery-backup RAM)</a:t>
            </a:r>
            <a:endParaRPr lang="en-US" altLang="zh-CN" dirty="0">
              <a:solidFill>
                <a:srgbClr val="0000FF"/>
              </a:solidFill>
            </a:endParaRP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endParaRPr lang="en-US" altLang="zh-CN" dirty="0">
              <a:solidFill>
                <a:srgbClr val="0000FF"/>
              </a:solidFill>
            </a:endParaRP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endParaRPr lang="en-US" altLang="zh-CN" dirty="0">
              <a:solidFill>
                <a:srgbClr val="0000FF"/>
              </a:solidFill>
            </a:endParaRPr>
          </a:p>
          <a:p>
            <a:r>
              <a:rPr lang="en-US" altLang="zh-CN" dirty="0"/>
              <a:t>PCRAM</a:t>
            </a:r>
            <a:r>
              <a:rPr lang="en-US" altLang="zh-CN" dirty="0">
                <a:solidFill>
                  <a:srgbClr val="0000FF"/>
                </a:solidFill>
              </a:rPr>
              <a:t>   (Phase changed RAM)</a:t>
            </a:r>
            <a:endParaRPr lang="en-US" altLang="zh-CN" dirty="0">
              <a:solidFill>
                <a:srgbClr val="0000FF"/>
              </a:solidFill>
            </a:endParaRP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endParaRPr lang="en-US" altLang="zh-CN" sz="2100" b="1" dirty="0"/>
          </a:p>
          <a:p>
            <a:pPr lvl="1"/>
            <a:r>
              <a:rPr lang="en-US" altLang="zh-CN" sz="2200" dirty="0"/>
              <a:t>FPM DRAM    </a:t>
            </a:r>
            <a:r>
              <a:rPr lang="en-US" altLang="zh-CN" sz="2200" dirty="0">
                <a:solidFill>
                  <a:srgbClr val="0000FF"/>
                </a:solidFill>
              </a:rPr>
              <a:t>(Fast Page Mode RAM)</a:t>
            </a:r>
            <a:endParaRPr lang="en-US" altLang="zh-CN" sz="2200" dirty="0">
              <a:solidFill>
                <a:srgbClr val="0000FF"/>
              </a:solidFill>
            </a:endParaRPr>
          </a:p>
          <a:p>
            <a:pPr lvl="1"/>
            <a:r>
              <a:rPr lang="en-US" altLang="zh-CN" sz="2200" dirty="0"/>
              <a:t>EDO DRAM </a:t>
            </a:r>
            <a:r>
              <a:rPr lang="en-US" altLang="zh-CN" sz="2200" dirty="0">
                <a:solidFill>
                  <a:srgbClr val="0000FF"/>
                </a:solidFill>
              </a:rPr>
              <a:t>(Enhanced Data Out DRAM)</a:t>
            </a:r>
            <a:endParaRPr lang="en-US" altLang="zh-CN" sz="2200" dirty="0">
              <a:solidFill>
                <a:srgbClr val="0000FF"/>
              </a:solidFill>
            </a:endParaRPr>
          </a:p>
          <a:p>
            <a:pPr lvl="1"/>
            <a:r>
              <a:rPr lang="en-US" altLang="zh-CN" sz="2200" dirty="0"/>
              <a:t>SDRAM       </a:t>
            </a:r>
            <a:r>
              <a:rPr lang="en-US" altLang="zh-CN" sz="2200" dirty="0">
                <a:solidFill>
                  <a:srgbClr val="0000FF"/>
                </a:solidFill>
              </a:rPr>
              <a:t>(Synchronous DRAM)</a:t>
            </a:r>
            <a:endParaRPr lang="en-US" altLang="zh-CN" sz="2200" dirty="0">
              <a:solidFill>
                <a:srgbClr val="0000FF"/>
              </a:solidFill>
            </a:endParaRPr>
          </a:p>
          <a:p>
            <a:pPr lvl="2"/>
            <a:r>
              <a:rPr lang="en-US" altLang="zh-CN" sz="1800" dirty="0">
                <a:solidFill>
                  <a:schemeClr val="accent2"/>
                </a:solidFill>
              </a:rPr>
              <a:t>PC66 PC100 PC133    168 pin</a:t>
            </a:r>
            <a:endParaRPr lang="en-US" altLang="zh-CN" sz="1800" dirty="0">
              <a:solidFill>
                <a:schemeClr val="accent2"/>
              </a:solidFill>
            </a:endParaRPr>
          </a:p>
          <a:p>
            <a:pPr lvl="1"/>
            <a:r>
              <a:rPr lang="en-US" altLang="zh-CN" sz="2200" dirty="0"/>
              <a:t>DDR SDRAM </a:t>
            </a:r>
            <a:r>
              <a:rPr lang="en-US" altLang="zh-CN" sz="2200" dirty="0">
                <a:solidFill>
                  <a:srgbClr val="0000FF"/>
                </a:solidFill>
              </a:rPr>
              <a:t>(double data rate synch. DRAM)</a:t>
            </a:r>
            <a:endParaRPr lang="en-US" altLang="zh-CN" sz="2200" dirty="0">
              <a:solidFill>
                <a:srgbClr val="0000FF"/>
              </a:solidFill>
            </a:endParaRPr>
          </a:p>
          <a:p>
            <a:pPr lvl="2"/>
            <a:r>
              <a:rPr lang="en-US" altLang="zh-CN" sz="1800" dirty="0">
                <a:solidFill>
                  <a:schemeClr val="accent2"/>
                </a:solidFill>
              </a:rPr>
              <a:t>PC1600  PC2100  PC2700  PC3200  184 pin</a:t>
            </a:r>
            <a:endParaRPr lang="en-US" altLang="zh-CN" sz="1800" dirty="0">
              <a:solidFill>
                <a:schemeClr val="accent2"/>
              </a:solidFill>
            </a:endParaRPr>
          </a:p>
          <a:p>
            <a:pPr lvl="2"/>
            <a:r>
              <a:rPr lang="en-US" altLang="zh-CN" sz="1800" dirty="0">
                <a:solidFill>
                  <a:schemeClr val="accent2"/>
                </a:solidFill>
              </a:rPr>
              <a:t>DDR200 DDR266 DDR333 DDR400  </a:t>
            </a:r>
            <a:r>
              <a:rPr lang="en-US" altLang="zh-CN" sz="1800" dirty="0">
                <a:solidFill>
                  <a:srgbClr val="C00000"/>
                </a:solidFill>
              </a:rPr>
              <a:t>DDR600</a:t>
            </a:r>
            <a:endParaRPr lang="en-US" altLang="zh-CN" sz="1800" dirty="0">
              <a:solidFill>
                <a:srgbClr val="C00000"/>
              </a:solidFill>
            </a:endParaRPr>
          </a:p>
          <a:p>
            <a:pPr lvl="1"/>
            <a:r>
              <a:rPr lang="en-US" altLang="zh-CN" dirty="0"/>
              <a:t>RDRAM (Rambus DRAM)</a:t>
            </a:r>
            <a:endParaRPr lang="en-US" altLang="zh-CN" dirty="0"/>
          </a:p>
          <a:p>
            <a:r>
              <a:rPr lang="en-US" altLang="zh-CN" b="1" dirty="0"/>
              <a:t>SRAM</a:t>
            </a:r>
            <a:endParaRPr lang="en-US" altLang="zh-CN" b="1" dirty="0"/>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1" cstate="print"/>
          <a:srcRect/>
          <a:stretch>
            <a:fillRect/>
          </a:stretch>
        </p:blipFill>
        <p:spPr bwMode="auto">
          <a:xfrm>
            <a:off x="7570732" y="4092876"/>
            <a:ext cx="3783068" cy="216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b="1" dirty="0"/>
              <a:t>同步</a:t>
            </a:r>
            <a:r>
              <a:rPr lang="en-US" altLang="zh-CN" b="1" dirty="0"/>
              <a:t>DRAM</a:t>
            </a:r>
            <a:r>
              <a:rPr lang="zh-CN" altLang="en-US" b="1" dirty="0"/>
              <a:t>（</a:t>
            </a:r>
            <a:r>
              <a:rPr lang="en-US" altLang="zh-CN" b="1" dirty="0"/>
              <a:t>SDRAM</a:t>
            </a:r>
            <a:r>
              <a:rPr lang="zh-CN" altLang="en-US" b="1" dirty="0"/>
              <a:t>）</a:t>
            </a:r>
            <a:endParaRPr lang="zh-CN" altLang="en-US" b="1" dirty="0"/>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endParaRPr lang="zh-CN" altLang="en-US" dirty="0"/>
          </a:p>
          <a:p>
            <a:r>
              <a:rPr lang="en-US" altLang="zh-CN" b="1" dirty="0"/>
              <a:t>DDR SDRAM</a:t>
            </a:r>
            <a:endParaRPr lang="en-US" altLang="zh-CN" b="1" dirty="0"/>
          </a:p>
          <a:p>
            <a:pPr lvl="1"/>
            <a:r>
              <a:rPr lang="en-US" altLang="zh-CN" dirty="0"/>
              <a:t>DDR (Double Data Rate) SDRAM</a:t>
            </a:r>
            <a:endParaRPr lang="en-US" altLang="zh-CN" dirty="0"/>
          </a:p>
          <a:p>
            <a:pPr lvl="1"/>
            <a:r>
              <a:rPr lang="zh-CN" altLang="en-US" dirty="0"/>
              <a:t>时钟周期的上沿和下沿分别进行两次数据传输，从而实现双倍数据传输速率</a:t>
            </a:r>
            <a:endParaRPr lang="en-US" altLang="zh-CN" dirty="0"/>
          </a:p>
          <a:p>
            <a:pPr lvl="1"/>
            <a:r>
              <a:rPr lang="en-US" altLang="zh-CN" dirty="0"/>
              <a:t>DDR2 4</a:t>
            </a:r>
            <a:r>
              <a:rPr lang="zh-CN" altLang="en-US" dirty="0"/>
              <a:t>路  </a:t>
            </a:r>
            <a:r>
              <a:rPr lang="en-US" altLang="zh-CN" dirty="0"/>
              <a:t>DDR3 8</a:t>
            </a:r>
            <a:r>
              <a:rPr lang="zh-CN" altLang="en-US" dirty="0"/>
              <a:t>路  </a:t>
            </a:r>
            <a:r>
              <a:rPr lang="en-US" altLang="zh-CN" dirty="0"/>
              <a:t>DDR4 16</a:t>
            </a:r>
            <a:r>
              <a:rPr lang="zh-CN" altLang="en-US"/>
              <a:t>路   需要提升数据总线频率</a:t>
            </a:r>
            <a:endParaRPr lang="zh-CN" altLang="en-US" dirty="0"/>
          </a:p>
          <a:p>
            <a:endParaRPr lang="zh-CN"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半导体存储器</a:t>
            </a:r>
            <a:endParaRPr lang="zh-CN" altLang="en-US" b="1" dirty="0"/>
          </a:p>
          <a:p>
            <a:pPr lvl="1">
              <a:lnSpc>
                <a:spcPct val="160000"/>
              </a:lnSpc>
            </a:pPr>
            <a:r>
              <a:rPr lang="zh-CN" altLang="en-US" dirty="0"/>
              <a:t>双极型存储器、</a:t>
            </a:r>
            <a:r>
              <a:rPr lang="en-US" altLang="zh-CN" dirty="0"/>
              <a:t>MOS</a:t>
            </a:r>
            <a:r>
              <a:rPr lang="zh-CN" altLang="en-US" dirty="0"/>
              <a:t>存储器、</a:t>
            </a:r>
            <a:r>
              <a:rPr lang="en-US" altLang="zh-CN" dirty="0"/>
              <a:t>FLASH</a:t>
            </a:r>
            <a:r>
              <a:rPr lang="zh-CN" altLang="en-US" dirty="0"/>
              <a:t>闪存  </a:t>
            </a:r>
            <a:endParaRPr lang="zh-CN" altLang="en-US" dirty="0"/>
          </a:p>
          <a:p>
            <a:pPr lvl="1">
              <a:lnSpc>
                <a:spcPct val="160000"/>
              </a:lnSpc>
            </a:pPr>
            <a:r>
              <a:rPr lang="zh-CN" altLang="en-US" dirty="0"/>
              <a:t>速度快、功耗低</a:t>
            </a:r>
            <a:endParaRPr lang="zh-CN" altLang="en-US" dirty="0"/>
          </a:p>
          <a:p>
            <a:r>
              <a:rPr lang="zh-CN" altLang="en-US" b="1" dirty="0"/>
              <a:t>磁介质存储器</a:t>
            </a:r>
            <a:endParaRPr lang="zh-CN" altLang="en-US" b="1" dirty="0"/>
          </a:p>
          <a:p>
            <a:pPr lvl="1"/>
            <a:r>
              <a:rPr lang="zh-CN" altLang="en-US" sz="2000" dirty="0"/>
              <a:t>磁芯、磁带、磁盘   </a:t>
            </a:r>
            <a:endParaRPr lang="zh-CN" altLang="en-US" sz="2000" dirty="0"/>
          </a:p>
          <a:p>
            <a:pPr lvl="1"/>
            <a:r>
              <a:rPr lang="zh-CN" altLang="en-US" sz="2000" dirty="0"/>
              <a:t>容量大，速度慢、体积大</a:t>
            </a:r>
            <a:endParaRPr lang="zh-CN" altLang="en-US" sz="2000" dirty="0"/>
          </a:p>
          <a:p>
            <a:r>
              <a:rPr lang="zh-CN" altLang="en-US" b="1" dirty="0"/>
              <a:t>激光存储器</a:t>
            </a:r>
            <a:endParaRPr lang="zh-CN" altLang="en-US" b="1" dirty="0"/>
          </a:p>
          <a:p>
            <a:pPr lvl="1"/>
            <a:r>
              <a:rPr lang="en-US" altLang="zh-CN" sz="2000" dirty="0"/>
              <a:t>CD-ROM  CD-RW  CD-R  </a:t>
            </a:r>
            <a:endParaRPr lang="en-US" altLang="zh-CN" sz="2000" dirty="0"/>
          </a:p>
          <a:p>
            <a:pPr lvl="1"/>
            <a:r>
              <a:rPr lang="en-US" altLang="zh-CN" sz="2000" dirty="0"/>
              <a:t>DVD-ROM  DVD-RW  DVD-R</a:t>
            </a:r>
            <a:endParaRPr lang="en-US" altLang="zh-CN" sz="2000" dirty="0"/>
          </a:p>
          <a:p>
            <a:pPr lvl="1"/>
            <a:r>
              <a:rPr lang="zh-CN" altLang="en-US" sz="2000" dirty="0"/>
              <a:t>便于携带，廉价，易于保存</a:t>
            </a:r>
            <a:endParaRPr lang="zh-CN"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endParaRPr lang="zh-CN" altLang="en-US"/>
          </a:p>
        </p:txBody>
      </p:sp>
      <p:grpSp>
        <p:nvGrpSpPr>
          <p:cNvPr id="159746" name="组合 39"/>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endParaRPr lang="en-US" altLang="zh-CN" sz="1600" b="1" dirty="0">
                <a:solidFill>
                  <a:schemeClr val="tx1"/>
                </a:solidFill>
                <a:latin typeface="+mn-ea"/>
              </a:endParaRP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endParaRPr lang="en-US" altLang="zh-CN" sz="1600" b="1" dirty="0">
                <a:solidFill>
                  <a:schemeClr val="tx1"/>
                </a:solidFill>
                <a:latin typeface="+mn-ea"/>
              </a:endParaRP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endParaRPr lang="en-US" altLang="zh-CN" sz="1600" b="1" dirty="0">
                <a:solidFill>
                  <a:schemeClr val="tx1"/>
                </a:solidFill>
                <a:latin typeface="+mn-ea"/>
              </a:endParaRP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endParaRPr lang="en-US" altLang="zh-CN" sz="1600" b="1" dirty="0">
                <a:solidFill>
                  <a:schemeClr val="tx1"/>
                </a:solidFill>
                <a:latin typeface="+mn-ea"/>
              </a:endParaRP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endParaRPr lang="en-US" altLang="zh-CN" sz="1600" b="1" dirty="0">
                <a:solidFill>
                  <a:schemeClr val="tx1"/>
                </a:solidFill>
                <a:latin typeface="+mn-ea"/>
              </a:endParaRP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endParaRPr lang="en-US" altLang="zh-CN" sz="1600" b="1" dirty="0">
                <a:solidFill>
                  <a:schemeClr val="tx1"/>
                </a:solidFill>
                <a:latin typeface="+mn-ea"/>
              </a:endParaRP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endParaRPr lang="en-US" altLang="zh-CN" sz="1600" dirty="0">
              <a:solidFill>
                <a:schemeClr val="tx1"/>
              </a:solidFill>
              <a:latin typeface="+mn-ea"/>
            </a:endParaRP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endParaRPr lang="en-US" altLang="zh-CN" sz="1600" dirty="0">
              <a:solidFill>
                <a:schemeClr val="tx1"/>
              </a:solidFill>
              <a:latin typeface="+mn-ea"/>
            </a:endParaRP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4.3 </a:t>
            </a:r>
            <a:r>
              <a:rPr lang="zh-CN" altLang="en-US" b="1" dirty="0">
                <a:solidFill>
                  <a:srgbClr val="C00000"/>
                </a:solidFill>
                <a:effectLst>
                  <a:outerShdw blurRad="38100" dist="38100" dir="2700000" algn="tl">
                    <a:srgbClr val="000000">
                      <a:alpha val="43137"/>
                    </a:srgbClr>
                  </a:outerShdw>
                </a:effectLst>
                <a:latin typeface="+mj-lt"/>
              </a:rPr>
              <a:t>主存的组织及与</a:t>
            </a:r>
            <a:r>
              <a:rPr lang="en-US" altLang="zh-CN" b="1" dirty="0">
                <a:solidFill>
                  <a:srgbClr val="C00000"/>
                </a:solidFill>
                <a:effectLst>
                  <a:outerShdw blurRad="38100" dist="38100" dir="2700000" algn="tl">
                    <a:srgbClr val="000000">
                      <a:alpha val="43137"/>
                    </a:srgbClr>
                  </a:outerShdw>
                </a:effectLst>
                <a:latin typeface="+mj-lt"/>
              </a:rPr>
              <a:t>CPU</a:t>
            </a:r>
            <a:r>
              <a:rPr lang="zh-CN" altLang="en-US" b="1" dirty="0">
                <a:solidFill>
                  <a:srgbClr val="C00000"/>
                </a:solidFill>
                <a:effectLst>
                  <a:outerShdw blurRad="38100" dist="38100" dir="2700000" algn="tl">
                    <a:srgbClr val="000000">
                      <a:alpha val="43137"/>
                    </a:srgbClr>
                  </a:outerShdw>
                </a:effectLst>
                <a:latin typeface="+mj-lt"/>
              </a:rPr>
              <a:t>的连接</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endParaRPr lang="zh-CN" altLang="en-US" dirty="0"/>
          </a:p>
        </p:txBody>
      </p:sp>
      <p:sp>
        <p:nvSpPr>
          <p:cNvPr id="3" name="内容占位符 2"/>
          <p:cNvSpPr>
            <a:spLocks noGrp="1"/>
          </p:cNvSpPr>
          <p:nvPr>
            <p:ph idx="1"/>
          </p:nvPr>
        </p:nvSpPr>
        <p:spPr>
          <a:xfrm>
            <a:off x="487822" y="942764"/>
            <a:ext cx="6009797" cy="5637024"/>
          </a:xfrm>
        </p:spPr>
        <p:txBody>
          <a:bodyPr/>
          <a:lstStyle/>
          <a:p>
            <a:r>
              <a:rPr lang="zh-CN" altLang="en-US" b="1" dirty="0"/>
              <a:t>地址线的连接</a:t>
            </a:r>
            <a:endParaRPr lang="zh-CN" altLang="en-US" b="1" dirty="0"/>
          </a:p>
          <a:p>
            <a:r>
              <a:rPr lang="zh-CN" altLang="en-US" b="1" dirty="0"/>
              <a:t>数据线的连接</a:t>
            </a:r>
            <a:endParaRPr lang="zh-CN" altLang="en-US" b="1" dirty="0"/>
          </a:p>
          <a:p>
            <a:r>
              <a:rPr lang="zh-CN" altLang="en-US" b="1" dirty="0"/>
              <a:t>控制线的连接</a:t>
            </a:r>
            <a:endParaRPr lang="zh-CN" altLang="en-US" b="1" dirty="0"/>
          </a:p>
          <a:p>
            <a:r>
              <a:rPr lang="zh-CN" altLang="en-US" b="1" dirty="0"/>
              <a:t>存储扩展</a:t>
            </a:r>
            <a:endParaRPr lang="zh-CN" altLang="en-US" b="1" dirty="0"/>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D</a:t>
              </a:r>
              <a:r>
                <a:rPr lang="en-US" altLang="zh-CN" sz="2000" baseline="-25000" dirty="0">
                  <a:latin typeface="Times New Roman" panose="02020603050405020304" pitchFamily="18" charset="0"/>
                  <a:ea typeface="微软雅黑" panose="020B0503020204020204" pitchFamily="34" charset="-122"/>
                </a:rPr>
                <a:t>1</a:t>
              </a:r>
              <a:endParaRPr lang="en-US" altLang="zh-CN" sz="2000" b="1" dirty="0">
                <a:latin typeface="Tahoma" panose="020B0604030504040204"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endParaRPr lang="zh-CN" altLang="en-US" dirty="0"/>
          </a:p>
        </p:txBody>
      </p:sp>
      <p:sp>
        <p:nvSpPr>
          <p:cNvPr id="3" name="内容占位符 2"/>
          <p:cNvSpPr>
            <a:spLocks noGrp="1"/>
          </p:cNvSpPr>
          <p:nvPr>
            <p:ph idx="1"/>
          </p:nvPr>
        </p:nvSpPr>
        <p:spPr>
          <a:xfrm>
            <a:off x="487823" y="942764"/>
            <a:ext cx="5780650" cy="5637024"/>
          </a:xfrm>
        </p:spPr>
        <p:txBody>
          <a:bodyPr/>
          <a:lstStyle/>
          <a:p>
            <a:r>
              <a:rPr lang="zh-CN" altLang="en-US" b="1" dirty="0"/>
              <a:t>字长扩展</a:t>
            </a:r>
            <a:r>
              <a:rPr lang="en-US" altLang="zh-CN" dirty="0"/>
              <a:t>(</a:t>
            </a:r>
            <a:r>
              <a:rPr lang="zh-CN" altLang="en-US" dirty="0"/>
              <a:t>数据总线扩展</a:t>
            </a:r>
            <a:r>
              <a:rPr lang="en-US" altLang="zh-CN" dirty="0"/>
              <a:t>)</a:t>
            </a:r>
            <a:endParaRPr lang="en-US" altLang="zh-CN" dirty="0"/>
          </a:p>
          <a:p>
            <a:pPr lvl="1"/>
            <a:r>
              <a:rPr lang="zh-CN" altLang="en-US" sz="2400" dirty="0"/>
              <a:t>各芯片并行工作</a:t>
            </a:r>
            <a:endParaRPr lang="zh-CN" altLang="en-US" sz="2400" dirty="0"/>
          </a:p>
          <a:p>
            <a:r>
              <a:rPr lang="zh-CN" altLang="en-US" b="1" dirty="0"/>
              <a:t>字数扩展</a:t>
            </a:r>
            <a:r>
              <a:rPr lang="en-US" altLang="zh-CN" dirty="0"/>
              <a:t>(</a:t>
            </a:r>
            <a:r>
              <a:rPr lang="zh-CN" altLang="en-US" dirty="0"/>
              <a:t>地址总线扩展</a:t>
            </a:r>
            <a:r>
              <a:rPr lang="en-US" altLang="zh-CN" dirty="0"/>
              <a:t>)</a:t>
            </a:r>
            <a:endParaRPr lang="en-US" altLang="zh-CN" dirty="0"/>
          </a:p>
          <a:p>
            <a:pPr lvl="1"/>
            <a:r>
              <a:rPr lang="zh-CN" altLang="en-US" sz="2400" dirty="0"/>
              <a:t>同一时刻仅一芯片工作</a:t>
            </a:r>
            <a:endParaRPr lang="zh-CN" altLang="en-US" sz="2400" dirty="0"/>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endParaRPr lang="zh-CN" altLang="en-US"/>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17-0</a:t>
            </a:r>
            <a:endParaRPr lang="en-US" altLang="zh-CN" b="1" dirty="0">
              <a:latin typeface="Tahoma" panose="020B0604030504040204"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622945" y="4324426"/>
            <a:ext cx="5335034" cy="796472"/>
            <a:chOff x="4622945" y="4324426"/>
            <a:chExt cx="533503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31</a:t>
              </a: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2</a:t>
              </a:r>
              <a:endParaRPr lang="en-US" altLang="zh-CN" b="1" dirty="0">
                <a:latin typeface="Tahoma" panose="020B0604030504040204"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055087" y="4518013"/>
              <a:ext cx="39052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1</a:t>
              </a:r>
              <a:endParaRPr lang="en-US" altLang="zh-CN" b="1" dirty="0">
                <a:latin typeface="Tahoma" panose="020B0604030504040204"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622945"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0</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10194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69716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存储系统位宽 </a:t>
            </a:r>
            <a:r>
              <a:rPr lang="en-US" altLang="zh-CN" sz="2400" dirty="0">
                <a:solidFill>
                  <a:srgbClr val="1387B7"/>
                </a:solidFill>
                <a:latin typeface="+mn-ea"/>
                <a:ea typeface="+mn-ea"/>
              </a:rPr>
              <a:t>N</a:t>
            </a:r>
            <a:r>
              <a:rPr lang="zh-CN" altLang="en-US" sz="2400" dirty="0">
                <a:latin typeface="+mn-ea"/>
                <a:ea typeface="+mn-ea"/>
              </a:rPr>
              <a:t>位，若使用</a:t>
            </a:r>
            <a:r>
              <a:rPr lang="en-US" altLang="zh-CN" sz="2400" dirty="0">
                <a:solidFill>
                  <a:srgbClr val="1387B7"/>
                </a:solidFill>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a:t>
            </a:r>
            <a:r>
              <a:rPr lang="en-US" altLang="zh-CN" sz="2400" dirty="0">
                <a:solidFill>
                  <a:srgbClr val="1387B7"/>
                </a:solidFill>
                <a:latin typeface="+mn-ea"/>
                <a:ea typeface="+mn-ea"/>
              </a:rPr>
              <a:t>N/k</a:t>
            </a:r>
            <a:r>
              <a:rPr lang="en-US" altLang="zh-CN" sz="2400" dirty="0">
                <a:latin typeface="+mn-ea"/>
                <a:ea typeface="+mn-ea"/>
              </a:rPr>
              <a:t>)</a:t>
            </a:r>
            <a:r>
              <a:rPr lang="zh-CN" altLang="en-US" sz="2400" dirty="0">
                <a:latin typeface="+mn-ea"/>
                <a:ea typeface="+mn-ea"/>
              </a:rPr>
              <a:t>个芯片</a:t>
            </a:r>
            <a:endParaRPr lang="zh-CN" altLang="en-US" sz="2400" dirty="0">
              <a:latin typeface="+mn-ea"/>
              <a:ea typeface="+mn-ea"/>
            </a:endParaRPr>
          </a:p>
        </p:txBody>
      </p:sp>
      <p:grpSp>
        <p:nvGrpSpPr>
          <p:cNvPr id="3" name="组合 2"/>
          <p:cNvGrpSpPr/>
          <p:nvPr/>
        </p:nvGrpSpPr>
        <p:grpSpPr>
          <a:xfrm>
            <a:off x="4117975" y="2980904"/>
            <a:ext cx="5997981" cy="1497234"/>
            <a:chOff x="4117975" y="2980904"/>
            <a:chExt cx="5997981" cy="1497234"/>
          </a:xfrm>
        </p:grpSpPr>
        <p:grpSp>
          <p:nvGrpSpPr>
            <p:cNvPr id="8" name="Group 56"/>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20" name="Group 14"/>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73" name="组合 72"/>
          <p:cNvGrpSpPr/>
          <p:nvPr/>
        </p:nvGrpSpPr>
        <p:grpSpPr>
          <a:xfrm>
            <a:off x="8486532" y="986281"/>
            <a:ext cx="2440101" cy="579957"/>
            <a:chOff x="665665" y="4732301"/>
            <a:chExt cx="1887609" cy="579957"/>
          </a:xfrm>
        </p:grpSpPr>
        <p:sp>
          <p:nvSpPr>
            <p:cNvPr id="74" name="矩形 7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
        <p:nvSpPr>
          <p:cNvPr id="6" name="对话气泡: 圆角矩形 5"/>
          <p:cNvSpPr/>
          <p:nvPr/>
        </p:nvSpPr>
        <p:spPr>
          <a:xfrm>
            <a:off x="548640" y="2816352"/>
            <a:ext cx="1321216" cy="445516"/>
          </a:xfrm>
          <a:prstGeom prst="wedgeRoundRectCallout">
            <a:avLst>
              <a:gd name="adj1" fmla="val 132742"/>
              <a:gd name="adj2" fmla="val -1610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字地址</a:t>
            </a: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wipe(left)">
                                      <p:cBhvr>
                                        <p:cTn id="8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存储系统容量为</a:t>
            </a:r>
            <a:r>
              <a:rPr lang="en-US" altLang="zh-CN" sz="2400" dirty="0">
                <a:solidFill>
                  <a:srgbClr val="1387B7"/>
                </a:solidFill>
                <a:latin typeface="+mn-ea"/>
                <a:ea typeface="+mn-ea"/>
              </a:rPr>
              <a:t>M</a:t>
            </a:r>
            <a:r>
              <a:rPr lang="zh-CN" altLang="en-US" sz="2400" dirty="0">
                <a:latin typeface="+mn-ea"/>
                <a:ea typeface="+mn-ea"/>
              </a:rPr>
              <a:t>，若使用容量</a:t>
            </a:r>
            <a:r>
              <a:rPr lang="en-US" altLang="zh-CN" sz="2400" dirty="0">
                <a:solidFill>
                  <a:srgbClr val="1387B7"/>
                </a:solidFill>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solidFill>
                  <a:srgbClr val="1387B7"/>
                </a:solidFill>
                <a:latin typeface="+mn-ea"/>
                <a:ea typeface="+mn-ea"/>
              </a:rPr>
              <a:t>M/l</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p:cNvGrpSpPr/>
          <p:nvPr/>
        </p:nvGrpSpPr>
        <p:grpSpPr>
          <a:xfrm>
            <a:off x="6144289" y="700352"/>
            <a:ext cx="2440101" cy="579957"/>
            <a:chOff x="665665" y="4732301"/>
            <a:chExt cx="1887609" cy="579957"/>
          </a:xfrm>
        </p:grpSpPr>
        <p:sp>
          <p:nvSpPr>
            <p:cNvPr id="134" name="矩形 13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 </a:t>
            </a:r>
            <a:r>
              <a:rPr lang="en-US" altLang="zh-CN" sz="2400" dirty="0">
                <a:solidFill>
                  <a:srgbClr val="1387B7"/>
                </a:solidFill>
                <a:latin typeface="+mn-ea"/>
                <a:ea typeface="+mn-ea"/>
              </a:rPr>
              <a:t>M*N</a:t>
            </a:r>
            <a:r>
              <a:rPr lang="zh-CN" altLang="en-US" sz="2400" dirty="0">
                <a:latin typeface="+mn-ea"/>
                <a:ea typeface="+mn-ea"/>
              </a:rPr>
              <a:t>位，若使用</a:t>
            </a:r>
            <a:r>
              <a:rPr lang="en-US" altLang="zh-CN" sz="2400" dirty="0">
                <a:solidFill>
                  <a:srgbClr val="1387B7"/>
                </a:solidFill>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zh-CN" altLang="en-US" sz="2400" dirty="0">
                <a:solidFill>
                  <a:srgbClr val="1387B7"/>
                </a:solidFill>
                <a:latin typeface="+mn-ea"/>
                <a:ea typeface="+mn-ea"/>
              </a:rPr>
              <a:t>（</a:t>
            </a:r>
            <a:r>
              <a:rPr lang="en-US" altLang="zh-CN" sz="2400" dirty="0">
                <a:solidFill>
                  <a:srgbClr val="1387B7"/>
                </a:solidFill>
                <a:latin typeface="+mn-ea"/>
                <a:ea typeface="+mn-ea"/>
              </a:rPr>
              <a:t>M/l</a:t>
            </a:r>
            <a:r>
              <a:rPr lang="zh-CN" altLang="en-US" sz="2400" dirty="0">
                <a:solidFill>
                  <a:srgbClr val="1387B7"/>
                </a:solidFill>
                <a:latin typeface="+mn-ea"/>
                <a:ea typeface="+mn-ea"/>
              </a:rPr>
              <a:t>）*</a:t>
            </a:r>
            <a:r>
              <a:rPr lang="en-US" altLang="zh-CN" sz="2400" dirty="0">
                <a:solidFill>
                  <a:srgbClr val="1387B7"/>
                </a:solidFill>
                <a:latin typeface="+mn-ea"/>
                <a:ea typeface="+mn-ea"/>
              </a:rPr>
              <a:t>(N/k)</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endParaRPr lang="en-US" altLang="zh-CN" sz="2400" b="1" dirty="0">
                <a:latin typeface="Times New Roman" panose="02020603050405020304" pitchFamily="18" charset="0"/>
                <a:cs typeface="Times New Roman" panose="02020603050405020304" pitchFamily="18"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endParaRPr lang="zh-CN" altLang="en-US"/>
          </a:p>
        </p:txBody>
      </p:sp>
      <p:sp>
        <p:nvSpPr>
          <p:cNvPr id="168962" name="Rectangle 4"/>
          <p:cNvSpPr>
            <a:spLocks noChangeArrowheads="1"/>
          </p:cNvSpPr>
          <p:nvPr/>
        </p:nvSpPr>
        <p:spPr bwMode="auto">
          <a:xfrm>
            <a:off x="9557915" y="2491595"/>
            <a:ext cx="365806" cy="342851"/>
          </a:xfrm>
          <a:prstGeom prst="rect">
            <a:avLst/>
          </a:prstGeom>
          <a:noFill/>
          <a:ln w="16510">
            <a:noFill/>
            <a:miter lim="800000"/>
          </a:ln>
        </p:spPr>
        <p:txBody>
          <a:bodyPr lIns="0" tIns="0" rIns="0" bIns="0"/>
          <a:lstStyle/>
          <a:p>
            <a:pPr algn="ctr">
              <a:lnSpc>
                <a:spcPct val="64000"/>
              </a:lnSpc>
            </a:pPr>
            <a:r>
              <a:rPr lang="en-US" altLang="zh-CN" sz="2400" dirty="0">
                <a:latin typeface="+mn-ea"/>
              </a:rPr>
              <a:t>1</a:t>
            </a:r>
            <a:endParaRPr lang="en-US" altLang="zh-CN" sz="2400" dirty="0">
              <a:latin typeface="+mn-ea"/>
            </a:endParaRP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6" name="AutoShape 18"/>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ln>
        </p:spPr>
        <p:txBody>
          <a:bodyPr/>
          <a:lstStyle/>
          <a:p>
            <a:pPr algn="ctr"/>
            <a:endParaRPr lang="zh-CN" altLang="en-US" sz="2000">
              <a:latin typeface="+mn-ea"/>
            </a:endParaRPr>
          </a:p>
        </p:txBody>
      </p:sp>
      <p:sp>
        <p:nvSpPr>
          <p:cNvPr id="168977" name="AutoShape 19"/>
          <p:cNvSpPr/>
          <p:nvPr/>
        </p:nvSpPr>
        <p:spPr bwMode="auto">
          <a:xfrm flipV="1">
            <a:off x="2538771" y="2020139"/>
            <a:ext cx="169153" cy="3065216"/>
          </a:xfrm>
          <a:prstGeom prst="leftBrace">
            <a:avLst>
              <a:gd name="adj1" fmla="val 95890"/>
              <a:gd name="adj2" fmla="val 50000"/>
            </a:avLst>
          </a:prstGeom>
          <a:noFill/>
          <a:ln w="9525">
            <a:solidFill>
              <a:schemeClr val="tx1"/>
            </a:solidFill>
            <a:rou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ln>
        </p:spPr>
        <p:txBody>
          <a:bodyPr lIns="0" tIns="0" rIns="0" bIns="0"/>
          <a:lstStyle/>
          <a:p>
            <a:pPr algn="ctr">
              <a:defRPr/>
            </a:pPr>
            <a:r>
              <a:rPr lang="en-US" altLang="zh-CN" sz="2000">
                <a:latin typeface="+mn-ea"/>
              </a:rPr>
              <a:t>2048</a:t>
            </a:r>
            <a:r>
              <a:rPr lang="zh-CN" altLang="en-US" sz="2000">
                <a:latin typeface="+mn-ea"/>
              </a:rPr>
              <a:t>个</a:t>
            </a:r>
            <a:endParaRPr lang="zh-CN" altLang="en-US" sz="2000">
              <a:latin typeface="+mn-ea"/>
            </a:endParaRP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ln>
        </p:spPr>
        <p:txBody>
          <a:bodyPr/>
          <a:lstStyle/>
          <a:p>
            <a:pPr algn="ctr"/>
            <a:endParaRPr lang="zh-CN" altLang="en-US" sz="2000">
              <a:latin typeface="+mn-ea"/>
            </a:endParaRPr>
          </a:p>
        </p:txBody>
      </p:sp>
      <p:sp>
        <p:nvSpPr>
          <p:cNvPr id="168994" name="AutoShape 36"/>
          <p:cNvSpPr/>
          <p:nvPr/>
        </p:nvSpPr>
        <p:spPr bwMode="auto">
          <a:xfrm flipV="1">
            <a:off x="7589221" y="2029227"/>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p:nvPr/>
        </p:nvSpPr>
        <p:spPr bwMode="auto">
          <a:xfrm flipV="1">
            <a:off x="7589221" y="2860125"/>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p:nvPr/>
        </p:nvSpPr>
        <p:spPr bwMode="auto">
          <a:xfrm flipV="1">
            <a:off x="7589221" y="3685446"/>
            <a:ext cx="169154" cy="756544"/>
          </a:xfrm>
          <a:prstGeom prst="leftBrace">
            <a:avLst>
              <a:gd name="adj1" fmla="val 23667"/>
              <a:gd name="adj2" fmla="val 50000"/>
            </a:avLst>
          </a:prstGeom>
          <a:noFill/>
          <a:ln w="9525">
            <a:solidFill>
              <a:schemeClr val="tx1"/>
            </a:solidFill>
            <a:rou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p:nvPr/>
        </p:nvSpPr>
        <p:spPr bwMode="auto">
          <a:xfrm flipV="1">
            <a:off x="7589221" y="4520063"/>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ln>
        </p:spPr>
        <p:txBody>
          <a:bodyPr lIns="0" tIns="0" rIns="0" bIns="0"/>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lnSpc>
                <a:spcPct val="64000"/>
              </a:lnSpc>
              <a:defRPr/>
            </a:pPr>
            <a:r>
              <a:rPr lang="en-US" altLang="zh-CN" sz="2400" dirty="0">
                <a:latin typeface="+mn-ea"/>
                <a:ea typeface="+mn-ea"/>
              </a:rPr>
              <a:t>0</a:t>
            </a:r>
            <a:endParaRPr lang="en-US" altLang="zh-CN" sz="2400" dirty="0">
              <a:latin typeface="+mn-ea"/>
              <a:ea typeface="+mn-ea"/>
            </a:endParaRP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endParaRPr lang="zh-CN" altLang="en-US"/>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ln>
        </p:spPr>
        <p:txBody>
          <a:bodyPr/>
          <a:lstStyle/>
          <a:p>
            <a:pPr algn="ctr">
              <a:lnSpc>
                <a:spcPct val="120000"/>
              </a:lnSpc>
              <a:spcBef>
                <a:spcPct val="20000"/>
              </a:spcBef>
              <a:buClr>
                <a:schemeClr val="accent2"/>
              </a:buClr>
              <a:buFont typeface="Wingdings" panose="05000000000000000000"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ln>
        </p:spPr>
        <p:txBody>
          <a:bodyPr/>
          <a:lstStyle/>
          <a:p>
            <a:pPr algn="ctr"/>
            <a:endParaRPr lang="zh-CN" altLang="en-US" sz="2400">
              <a:latin typeface="+mn-ea"/>
            </a:endParaRPr>
          </a:p>
        </p:txBody>
      </p:sp>
      <p:sp>
        <p:nvSpPr>
          <p:cNvPr id="169992" name="AutoShape 10"/>
          <p:cNvSpPr/>
          <p:nvPr/>
        </p:nvSpPr>
        <p:spPr bwMode="auto">
          <a:xfrm flipV="1">
            <a:off x="3097296" y="1853225"/>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p:nvPr/>
        </p:nvSpPr>
        <p:spPr bwMode="auto">
          <a:xfrm flipV="1">
            <a:off x="3097296" y="2796472"/>
            <a:ext cx="214195" cy="858749"/>
          </a:xfrm>
          <a:prstGeom prst="leftBrace">
            <a:avLst>
              <a:gd name="adj1" fmla="val 21215"/>
              <a:gd name="adj2" fmla="val 50000"/>
            </a:avLst>
          </a:prstGeom>
          <a:noFill/>
          <a:ln w="9525">
            <a:solidFill>
              <a:schemeClr val="tx1"/>
            </a:solidFill>
            <a:rou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p:nvPr/>
        </p:nvSpPr>
        <p:spPr bwMode="auto">
          <a:xfrm flipV="1">
            <a:off x="3097296" y="3735790"/>
            <a:ext cx="214195" cy="860713"/>
          </a:xfrm>
          <a:prstGeom prst="leftBrace">
            <a:avLst>
              <a:gd name="adj1" fmla="val 21264"/>
              <a:gd name="adj2" fmla="val 50000"/>
            </a:avLst>
          </a:prstGeom>
          <a:noFill/>
          <a:ln w="9525">
            <a:solidFill>
              <a:schemeClr val="tx1"/>
            </a:solidFill>
            <a:rou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p:nvPr/>
        </p:nvSpPr>
        <p:spPr bwMode="auto">
          <a:xfrm flipV="1">
            <a:off x="3097296" y="4684932"/>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endPar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6" name="Text Box 25"/>
              <p:cNvSpPr txBox="1">
                <a:spLocks noChangeArrowheads="1"/>
              </p:cNvSpPr>
              <p:nvPr/>
            </p:nvSpPr>
            <p:spPr bwMode="auto">
              <a:xfrm>
                <a:off x="4176" y="1392"/>
                <a:ext cx="407" cy="144"/>
              </a:xfrm>
              <a:prstGeom prst="rect">
                <a:avLst/>
              </a:prstGeom>
              <a:noFill/>
              <a:ln w="9525">
                <a:noFill/>
                <a:miter lim="800000"/>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3" name="Group 26"/>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grpSp>
        <p:nvGrpSpPr>
          <p:cNvPr id="4" name="Group 43"/>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5" name="Group 60"/>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6" name="Group 77"/>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207081" y="3243600"/>
            <a:ext cx="1984489" cy="1987337"/>
          </a:xfrm>
          <a:prstGeom prst="rect">
            <a:avLst/>
          </a:prstGeom>
        </p:spPr>
      </p:pic>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汉字字库</a:t>
            </a:r>
            <a:r>
              <a:rPr lang="zh-CN" altLang="en-US" dirty="0"/>
              <a:t>：用于输出汉字字形码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10" name="组合 9"/>
          <p:cNvGrpSpPr/>
          <p:nvPr/>
        </p:nvGrpSpPr>
        <p:grpSpPr>
          <a:xfrm>
            <a:off x="7544556" y="5378753"/>
            <a:ext cx="4647444" cy="1268544"/>
            <a:chOff x="6790879" y="4176812"/>
            <a:chExt cx="4647444" cy="1268544"/>
          </a:xfrm>
        </p:grpSpPr>
        <p:pic>
          <p:nvPicPr>
            <p:cNvPr id="11" name="图片 10"/>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848890" y="4176812"/>
              <a:ext cx="1589433" cy="1268544"/>
            </a:xfrm>
            <a:prstGeom prst="rect">
              <a:avLst/>
            </a:prstGeom>
          </p:spPr>
        </p:pic>
        <p:pic>
          <p:nvPicPr>
            <p:cNvPr id="12" name="图片 11"/>
            <p:cNvPicPr>
              <a:picLocks noChangeAspect="1"/>
            </p:cNvPicPr>
            <p:nvPr/>
          </p:nvPicPr>
          <p:blipFill>
            <a:blip r:embed="rId3"/>
            <a:stretch>
              <a:fillRect/>
            </a:stretch>
          </p:blipFill>
          <p:spPr>
            <a:xfrm>
              <a:off x="6790879" y="4310173"/>
              <a:ext cx="2993395" cy="816935"/>
            </a:xfrm>
            <a:prstGeom prst="rect">
              <a:avLst/>
            </a:prstGeom>
          </p:spPr>
        </p:pic>
      </p:gr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6651047" y="984185"/>
            <a:ext cx="4443673" cy="2111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按存取方式分</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随机存储器</a:t>
            </a:r>
            <a:endParaRPr lang="zh-CN" altLang="en-US" b="1" dirty="0"/>
          </a:p>
          <a:p>
            <a:pPr lvl="1"/>
            <a:r>
              <a:rPr lang="zh-CN" altLang="en-US" sz="2400" dirty="0"/>
              <a:t>存取时间与物理位置无关</a:t>
            </a:r>
            <a:endParaRPr lang="zh-CN" altLang="en-US" sz="2400" dirty="0"/>
          </a:p>
          <a:p>
            <a:pPr lvl="1"/>
            <a:r>
              <a:rPr lang="zh-CN" altLang="en-US" sz="2400" dirty="0"/>
              <a:t>磁芯、半导体存储器</a:t>
            </a:r>
            <a:endParaRPr lang="zh-CN" altLang="en-US" sz="2400" dirty="0"/>
          </a:p>
          <a:p>
            <a:r>
              <a:rPr lang="zh-CN" altLang="en-US" b="1" dirty="0"/>
              <a:t>顺序存储器</a:t>
            </a:r>
            <a:endParaRPr lang="zh-CN" altLang="en-US" b="1" dirty="0"/>
          </a:p>
          <a:p>
            <a:pPr lvl="1"/>
            <a:r>
              <a:rPr lang="zh-CN" altLang="en-US" sz="2400" dirty="0"/>
              <a:t>存取内容只能按地址顺序访问</a:t>
            </a:r>
            <a:endParaRPr lang="zh-CN" altLang="en-US" sz="2400" dirty="0"/>
          </a:p>
          <a:p>
            <a:pPr lvl="1"/>
            <a:r>
              <a:rPr lang="zh-CN" altLang="en-US" sz="2400" dirty="0"/>
              <a:t>磁带</a:t>
            </a:r>
            <a:endParaRPr lang="en-US" altLang="zh-CN" sz="2400" dirty="0"/>
          </a:p>
          <a:p>
            <a:r>
              <a:rPr lang="zh-CN" altLang="en-US" b="1" dirty="0"/>
              <a:t>直接存储器</a:t>
            </a:r>
            <a:endParaRPr lang="en-US" altLang="zh-CN" b="1" dirty="0"/>
          </a:p>
          <a:p>
            <a:pPr lvl="1"/>
            <a:r>
              <a:rPr lang="zh-CN" altLang="en-US" sz="2400" dirty="0"/>
              <a:t>不必顺序访问，存取时间与物理位置有一定关系</a:t>
            </a:r>
            <a:endParaRPr lang="zh-CN" altLang="en-US" sz="2400" dirty="0"/>
          </a:p>
          <a:p>
            <a:pPr lvl="1"/>
            <a:r>
              <a:rPr lang="zh-CN" altLang="en-US" sz="2400" dirty="0"/>
              <a:t>磁盘、激光存储器</a:t>
            </a:r>
            <a:endParaRPr lang="zh-CN" altLang="en-US" sz="2400" dirty="0"/>
          </a:p>
          <a:p>
            <a:endParaRPr lang="zh-CN" altLang="en-US" dirty="0"/>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endParaRPr lang="zh-CN" altLang="en-US" dirty="0"/>
          </a:p>
        </p:txBody>
      </p:sp>
      <p:pic>
        <p:nvPicPr>
          <p:cNvPr id="5" name="内容占位符 4"/>
          <p:cNvPicPr>
            <a:picLocks noGrp="1" noChangeAspect="1"/>
          </p:cNvPicPr>
          <p:nvPr>
            <p:ph idx="1"/>
          </p:nvPr>
        </p:nvPicPr>
        <p:blipFill rotWithShape="1">
          <a:blip r:embed="rId1">
            <a:clrChange>
              <a:clrFrom>
                <a:srgbClr val="FFFFFF"/>
              </a:clrFrom>
              <a:clrTo>
                <a:srgbClr val="FFFFFF">
                  <a:alpha val="0"/>
                </a:srgbClr>
              </a:clrTo>
            </a:clrChange>
          </a:blip>
          <a:srcRect l="18402" t="26631" r="12380" b="29756"/>
          <a:stretch>
            <a:fillRect/>
          </a:stretch>
        </p:blipFill>
        <p:spPr>
          <a:xfrm>
            <a:off x="1047547" y="947342"/>
            <a:ext cx="10044775" cy="3560174"/>
          </a:xfrm>
          <a:prstGeom prst="rect">
            <a:avLst/>
          </a:prstGeom>
        </p:spPr>
      </p:pic>
      <p:sp>
        <p:nvSpPr>
          <p:cNvPr id="6" name="内容占位符 2"/>
          <p:cNvSpPr txBox="1"/>
          <p:nvPr/>
        </p:nvSpPr>
        <p:spPr bwMode="auto">
          <a:xfrm>
            <a:off x="1291256" y="4743080"/>
            <a:ext cx="10113343" cy="21149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1387B7"/>
                </a:solidFill>
              </a:rPr>
              <a:t>4K</a:t>
            </a:r>
            <a:r>
              <a:rPr lang="zh-CN" altLang="en-US" sz="2600" kern="0" dirty="0">
                <a:solidFill>
                  <a:srgbClr val="1387B7"/>
                </a:solidFill>
              </a:rPr>
              <a:t>*</a:t>
            </a:r>
            <a:r>
              <a:rPr lang="en-US" altLang="zh-CN" sz="2600" kern="0" dirty="0">
                <a:solidFill>
                  <a:srgbClr val="1387B7"/>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汉字字库自动测试</a:t>
            </a:r>
            <a:endParaRPr lang="zh-CN" altLang="en-US" dirty="0"/>
          </a:p>
        </p:txBody>
      </p:sp>
      <p:sp>
        <p:nvSpPr>
          <p:cNvPr id="5" name="文本框 4"/>
          <p:cNvSpPr txBox="1"/>
          <p:nvPr/>
        </p:nvSpPr>
        <p:spPr>
          <a:xfrm>
            <a:off x="2081118" y="5956551"/>
            <a:ext cx="719299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zh-CN" altLang="en-US" sz="2400" b="1" dirty="0"/>
              <a:t>⌘</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 自动测试，提交检查</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1249822" y="901449"/>
            <a:ext cx="9291178" cy="4676067"/>
          </a:xfrm>
          <a:prstGeom prst="rect">
            <a:avLst/>
          </a:prstGeom>
        </p:spPr>
      </p:pic>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endParaRPr lang="zh-CN" altLang="en-US" dirty="0"/>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endParaRPr lang="zh-CN" altLang="en-US" sz="25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endParaRPr lang="zh-CN" altLang="en-US" sz="2100" b="1" dirty="0">
              <a:latin typeface="楷体" panose="02010609060101010101" pitchFamily="49" charset="-122"/>
              <a:ea typeface="楷体" panose="02010609060101010101" pitchFamily="49" charset="-122"/>
            </a:endParaRP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endParaRPr lang="zh-CN" altLang="en-US" dirty="0"/>
          </a:p>
        </p:txBody>
      </p:sp>
      <p:sp>
        <p:nvSpPr>
          <p:cNvPr id="58" name="Rectangle 110"/>
          <p:cNvSpPr>
            <a:spLocks noChangeArrowheads="1"/>
          </p:cNvSpPr>
          <p:nvPr/>
        </p:nvSpPr>
        <p:spPr bwMode="auto">
          <a:xfrm>
            <a:off x="2044852" y="993593"/>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endParaRPr lang="en-US" altLang="zh-CN" sz="2100" b="1" dirty="0">
              <a:solidFill>
                <a:srgbClr val="C00000"/>
              </a:solidFill>
            </a:endParaRPr>
          </a:p>
        </p:txBody>
      </p:sp>
      <p:sp>
        <p:nvSpPr>
          <p:cNvPr id="59" name="Rectangle 165"/>
          <p:cNvSpPr>
            <a:spLocks noChangeArrowheads="1"/>
          </p:cNvSpPr>
          <p:nvPr/>
        </p:nvSpPr>
        <p:spPr bwMode="auto">
          <a:xfrm>
            <a:off x="2044852" y="2822393"/>
            <a:ext cx="8229600" cy="6096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endParaRPr lang="en-US" altLang="zh-CN" sz="2100" b="1" dirty="0">
              <a:solidFill>
                <a:srgbClr val="C00000"/>
              </a:solidFill>
            </a:endParaRPr>
          </a:p>
        </p:txBody>
      </p:sp>
      <p:sp>
        <p:nvSpPr>
          <p:cNvPr id="60" name="Rectangle 166"/>
          <p:cNvSpPr>
            <a:spLocks noChangeArrowheads="1"/>
          </p:cNvSpPr>
          <p:nvPr/>
        </p:nvSpPr>
        <p:spPr bwMode="auto">
          <a:xfrm>
            <a:off x="2059140" y="4724218"/>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endParaRPr lang="en-US" altLang="zh-CN" sz="2100" b="1">
              <a:solidFill>
                <a:srgbClr val="C00000"/>
              </a:solidFill>
            </a:endParaRP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1</a:t>
                </a:r>
                <a:endParaRPr lang="en-US" altLang="zh-CN" sz="2600" b="1" dirty="0">
                  <a:latin typeface="Consolas" panose="020B0609020204030204" pitchFamily="49" charset="0"/>
                </a:endParaRP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defRPr/>
            </a:pPr>
            <a:r>
              <a:rPr lang="zh-CN" altLang="en-US" sz="2400" dirty="0">
                <a:latin typeface="+mn-ea"/>
                <a:ea typeface="+mn-ea"/>
              </a:rPr>
              <a:t>注意</a:t>
            </a:r>
            <a:r>
              <a:rPr lang="zh-CN" altLang="en-US" sz="2400" b="1" dirty="0">
                <a:solidFill>
                  <a:srgbClr val="1387B7"/>
                </a:solidFill>
                <a:latin typeface="+mn-ea"/>
                <a:ea typeface="+mn-ea"/>
              </a:rPr>
              <a:t>译码器片选信号</a:t>
            </a:r>
            <a:r>
              <a:rPr lang="zh-CN" altLang="en-US" sz="2400" dirty="0">
                <a:latin typeface="+mn-ea"/>
                <a:ea typeface="+mn-ea"/>
              </a:rPr>
              <a:t>的连接对应不同的存储区间和设备类型</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71095" y="2815183"/>
                <a:ext cx="210801" cy="166966"/>
                <a:chOff x="1036662" y="5940106"/>
                <a:chExt cx="598163" cy="477271"/>
              </a:xfrm>
            </p:grpSpPr>
            <p:sp>
              <p:nvSpPr>
                <p:cNvPr id="181"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71095" y="2815183"/>
                <a:ext cx="210801" cy="166966"/>
                <a:chOff x="1036662" y="5940106"/>
                <a:chExt cx="598163" cy="477271"/>
              </a:xfrm>
            </p:grpSpPr>
            <p:sp>
              <p:nvSpPr>
                <p:cNvPr id="199"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63953" y="2815182"/>
                <a:ext cx="210802" cy="166966"/>
                <a:chOff x="1036660" y="5919690"/>
                <a:chExt cx="598167" cy="477271"/>
              </a:xfrm>
            </p:grpSpPr>
            <p:sp>
              <p:nvSpPr>
                <p:cNvPr id="181" name="Oval 99"/>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63476" y="2815182"/>
                <a:ext cx="210801" cy="166966"/>
                <a:chOff x="1036661" y="5918326"/>
                <a:chExt cx="598164" cy="477271"/>
              </a:xfrm>
            </p:grpSpPr>
            <p:sp>
              <p:nvSpPr>
                <p:cNvPr id="199" name="Oval 99"/>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pic>
        <p:nvPicPr>
          <p:cNvPr id="50"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680" y="942975"/>
            <a:ext cx="10515600" cy="4707255"/>
          </a:xfrm>
        </p:spPr>
        <p:txBody>
          <a:bodyPr>
            <a:normAutofit/>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err="1"/>
          </a:p>
          <a:p>
            <a:pPr lvl="0"/>
            <a:r>
              <a:rPr lang="en-US" altLang="zh-CN" dirty="0">
                <a:sym typeface="+mn-ea"/>
              </a:rPr>
              <a:t>4</a:t>
            </a:r>
            <a:r>
              <a:rPr lang="zh-CN" altLang="en-US" dirty="0">
                <a:sym typeface="+mn-ea"/>
              </a:rPr>
              <a:t>片</a:t>
            </a:r>
            <a:r>
              <a:rPr lang="en-US" altLang="zh-CN" dirty="0">
                <a:sym typeface="+mn-ea"/>
              </a:rPr>
              <a:t>RAM</a:t>
            </a:r>
            <a:r>
              <a:rPr lang="zh-CN" altLang="en-US" dirty="0">
                <a:sym typeface="+mn-ea"/>
              </a:rPr>
              <a:t>的片选信号如何连接？</a:t>
            </a:r>
            <a:endParaRPr lang="en-US" altLang="zh-CN" sz="2600" dirty="0"/>
          </a:p>
          <a:p>
            <a:pPr lvl="0"/>
            <a:r>
              <a:rPr lang="en-US" altLang="zh-CN" sz="2600" dirty="0"/>
              <a:t>4</a:t>
            </a:r>
            <a:r>
              <a:rPr lang="zh-CN" altLang="en-US" sz="2600" dirty="0"/>
              <a:t>片</a:t>
            </a:r>
            <a:r>
              <a:rPr lang="en-US" altLang="zh-CN" sz="2600" dirty="0"/>
              <a:t>RAM</a:t>
            </a:r>
            <a:r>
              <a:rPr lang="zh-CN" altLang="en-US" sz="2600" dirty="0"/>
              <a:t>的输入总线如何连接？</a:t>
            </a:r>
            <a:endParaRPr lang="zh-CN" altLang="en-US" sz="2600" dirty="0"/>
          </a:p>
          <a:p>
            <a:pPr lvl="0"/>
            <a:r>
              <a:rPr lang="en-US" altLang="zh-CN" sz="2600" dirty="0"/>
              <a:t>4</a:t>
            </a:r>
            <a:r>
              <a:rPr lang="zh-CN" altLang="en-US" sz="2600" dirty="0"/>
              <a:t>片</a:t>
            </a:r>
            <a:r>
              <a:rPr lang="en-US" altLang="zh-CN" sz="2600" dirty="0"/>
              <a:t>RAM</a:t>
            </a:r>
            <a:r>
              <a:rPr lang="zh-CN" altLang="en-US" sz="2600" dirty="0"/>
              <a:t>的输出总线如何连接？</a:t>
            </a:r>
            <a:endParaRPr lang="zh-CN" altLang="en-US" sz="2600" dirty="0"/>
          </a:p>
          <a:p>
            <a:pPr lvl="0"/>
            <a:endParaRPr lang="zh-CN" altLang="en-US" sz="2600" dirty="0"/>
          </a:p>
        </p:txBody>
      </p:sp>
      <p:grpSp>
        <p:nvGrpSpPr>
          <p:cNvPr id="7" name="组合 6"/>
          <p:cNvGrpSpPr/>
          <p:nvPr/>
        </p:nvGrpSpPr>
        <p:grpSpPr>
          <a:xfrm>
            <a:off x="6359525" y="4178935"/>
            <a:ext cx="5692775" cy="2146935"/>
            <a:chOff x="6976912" y="4138537"/>
            <a:chExt cx="4396795" cy="1658040"/>
          </a:xfrm>
        </p:grpSpPr>
        <p:pic>
          <p:nvPicPr>
            <p:cNvPr id="8" name="图片 7"/>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9" name="图片 8"/>
            <p:cNvPicPr>
              <a:picLocks noChangeAspect="1"/>
            </p:cNvPicPr>
            <p:nvPr/>
          </p:nvPicPr>
          <p:blipFill>
            <a:blip r:embed="rId3"/>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4.4 </a:t>
            </a:r>
            <a:r>
              <a:rPr lang="zh-CN" altLang="en-US" b="1" dirty="0">
                <a:solidFill>
                  <a:srgbClr val="C00000"/>
                </a:solidFill>
                <a:effectLst>
                  <a:outerShdw blurRad="38100" dist="38100" dir="2700000" algn="tl">
                    <a:srgbClr val="000000">
                      <a:alpha val="43137"/>
                    </a:srgbClr>
                  </a:outerShdw>
                </a:effectLst>
                <a:latin typeface="+mj-lt"/>
              </a:rPr>
              <a:t>并行主存系统</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endParaRPr lang="zh-CN" altLang="en-US" sz="2800" dirty="0"/>
          </a:p>
          <a:p>
            <a:r>
              <a:rPr lang="zh-CN" altLang="en-US" sz="2800" dirty="0"/>
              <a:t>解决之道</a:t>
            </a:r>
            <a:endParaRPr lang="zh-CN" altLang="en-US" sz="2800" dirty="0"/>
          </a:p>
          <a:p>
            <a:pPr lvl="1"/>
            <a:r>
              <a:rPr lang="zh-CN" altLang="en-US" dirty="0"/>
              <a:t>增加</a:t>
            </a:r>
            <a:r>
              <a:rPr lang="en-US" altLang="zh-CN" dirty="0"/>
              <a:t>Cache</a:t>
            </a:r>
            <a:r>
              <a:rPr lang="zh-CN" altLang="en-US" dirty="0"/>
              <a:t>（行缓冲）</a:t>
            </a:r>
            <a:endParaRPr lang="zh-CN" altLang="en-US" dirty="0"/>
          </a:p>
          <a:p>
            <a:pPr lvl="1"/>
            <a:r>
              <a:rPr lang="zh-CN" altLang="en-US" dirty="0"/>
              <a:t>采用高速器件提高速度</a:t>
            </a:r>
            <a:endParaRPr lang="zh-CN" altLang="en-US" dirty="0"/>
          </a:p>
          <a:p>
            <a:pPr lvl="1"/>
            <a:r>
              <a:rPr lang="zh-CN" altLang="en-US" dirty="0"/>
              <a:t>采用双端口存储器</a:t>
            </a:r>
            <a:endParaRPr lang="zh-CN" altLang="en-US" dirty="0"/>
          </a:p>
          <a:p>
            <a:pPr lvl="1"/>
            <a:r>
              <a:rPr lang="zh-CN" altLang="en-US" dirty="0"/>
              <a:t>增加字长，单个存储周期存取多个字</a:t>
            </a:r>
            <a:endParaRPr lang="zh-CN" altLang="en-US" dirty="0"/>
          </a:p>
          <a:p>
            <a:pPr lvl="1"/>
            <a:r>
              <a:rPr lang="zh-CN" altLang="en-US" dirty="0"/>
              <a:t>将主存划分为多个模块，多模块并行</a:t>
            </a:r>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按读</a:t>
            </a:r>
            <a:r>
              <a:rPr lang="en-US" altLang="zh-CN" dirty="0">
                <a:latin typeface="华文新魏" panose="02010800040101010101" pitchFamily="2" charset="-122"/>
              </a:rPr>
              <a:t>/</a:t>
            </a:r>
            <a:r>
              <a:rPr lang="zh-CN" altLang="en-US" dirty="0">
                <a:latin typeface="华文新魏" panose="02010800040101010101"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b="1" dirty="0"/>
              <a:t>只读存储器</a:t>
            </a:r>
            <a:r>
              <a:rPr lang="zh-CN" altLang="en-US" sz="2800" dirty="0"/>
              <a:t> </a:t>
            </a:r>
            <a:r>
              <a:rPr lang="en-US" altLang="zh-CN" sz="2800" dirty="0"/>
              <a:t>(ROM)</a:t>
            </a:r>
            <a:endParaRPr lang="en-US" altLang="zh-CN" sz="2800" dirty="0"/>
          </a:p>
          <a:p>
            <a:pPr lvl="1"/>
            <a:r>
              <a:rPr lang="zh-CN" altLang="en-US" sz="2400" dirty="0"/>
              <a:t>存储器内容是预置的，固定的，无法改写</a:t>
            </a:r>
            <a:endParaRPr lang="zh-CN" altLang="en-US" sz="2400" dirty="0"/>
          </a:p>
          <a:p>
            <a:r>
              <a:rPr lang="zh-CN" altLang="en-US" sz="2800" b="1" dirty="0"/>
              <a:t>读</a:t>
            </a:r>
            <a:r>
              <a:rPr lang="en-US" altLang="zh-CN" sz="2800" b="1" dirty="0"/>
              <a:t>/</a:t>
            </a:r>
            <a:r>
              <a:rPr lang="zh-CN" altLang="en-US" sz="2800" b="1" dirty="0"/>
              <a:t>写存储器</a:t>
            </a:r>
            <a:endParaRPr lang="zh-CN" altLang="en-US" sz="2800" b="1" dirty="0"/>
          </a:p>
          <a:p>
            <a:pPr lvl="1"/>
            <a:r>
              <a:rPr lang="zh-CN" altLang="en-US" sz="2400" dirty="0"/>
              <a:t>既能读出也能写入的存储器</a:t>
            </a:r>
            <a:endParaRPr lang="zh-CN" altLang="en-US" sz="2400" dirty="0"/>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endParaRPr lang="zh-CN" altLang="en-US" dirty="0"/>
          </a:p>
        </p:txBody>
      </p:sp>
      <p:sp>
        <p:nvSpPr>
          <p:cNvPr id="3" name="内容占位符 2"/>
          <p:cNvSpPr>
            <a:spLocks noGrp="1"/>
          </p:cNvSpPr>
          <p:nvPr>
            <p:ph idx="1"/>
          </p:nvPr>
        </p:nvSpPr>
        <p:spPr/>
        <p:txBody>
          <a:bodyPr/>
          <a:lstStyle/>
          <a:p>
            <a:r>
              <a:rPr lang="zh-CN" altLang="en-US" dirty="0"/>
              <a:t>具有两组相互独立的读写控制线路</a:t>
            </a:r>
            <a:endParaRPr lang="zh-CN" altLang="en-US" dirty="0"/>
          </a:p>
          <a:p>
            <a:r>
              <a:rPr lang="zh-CN" altLang="en-US" dirty="0"/>
              <a:t>两组读写控制线路可以并行操作</a:t>
            </a:r>
            <a:endParaRPr lang="zh-CN" altLang="en-US" dirty="0"/>
          </a:p>
          <a:p>
            <a:r>
              <a:rPr lang="zh-CN" altLang="en-US" dirty="0"/>
              <a:t>端口地址不相同，无冲突，并行存取</a:t>
            </a:r>
            <a:endParaRPr lang="zh-CN" altLang="en-US" dirty="0"/>
          </a:p>
          <a:p>
            <a:r>
              <a:rPr lang="zh-CN" altLang="en-US" dirty="0"/>
              <a:t>端口地址相同，读写冲突，无法并行存取</a:t>
            </a:r>
            <a:endParaRPr lang="zh-CN" altLang="en-US" dirty="0"/>
          </a:p>
          <a:p>
            <a:endParaRPr lang="zh-CN" altLang="en-US" dirty="0"/>
          </a:p>
        </p:txBody>
      </p:sp>
      <p:grpSp>
        <p:nvGrpSpPr>
          <p:cNvPr id="5" name="Group 5"/>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anose="020B0604030504040204" pitchFamily="34" charset="0"/>
              </a:rPr>
              <a:t>存储体</a:t>
            </a:r>
            <a:endParaRPr lang="zh-CN" altLang="en-US" sz="2400">
              <a:latin typeface="Tahoma" panose="020B060403050404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多模块存储器</a:t>
            </a:r>
            <a:endParaRPr lang="zh-CN" altLang="en-US" dirty="0"/>
          </a:p>
        </p:txBody>
      </p:sp>
      <p:sp>
        <p:nvSpPr>
          <p:cNvPr id="3" name="内容占位符 2"/>
          <p:cNvSpPr>
            <a:spLocks noGrp="1"/>
          </p:cNvSpPr>
          <p:nvPr>
            <p:ph idx="1"/>
          </p:nvPr>
        </p:nvSpPr>
        <p:spPr/>
        <p:txBody>
          <a:bodyPr>
            <a:normAutofit lnSpcReduction="10000"/>
          </a:bodyPr>
          <a:lstStyle/>
          <a:p>
            <a:pPr>
              <a:defRPr/>
            </a:pPr>
            <a:r>
              <a:rPr lang="zh-CN" altLang="en-US" b="1" dirty="0"/>
              <a:t>单体多字存储器</a:t>
            </a:r>
            <a:endParaRPr lang="zh-CN" altLang="en-US" b="1" dirty="0"/>
          </a:p>
          <a:p>
            <a:pPr lvl="1">
              <a:defRPr/>
            </a:pPr>
            <a:r>
              <a:rPr lang="zh-CN" altLang="en-US" dirty="0"/>
              <a:t>增加字长，多模块并行</a:t>
            </a:r>
            <a:endParaRPr lang="en-US" altLang="zh-CN" dirty="0"/>
          </a:p>
          <a:p>
            <a:pPr lvl="1">
              <a:defRPr/>
            </a:pPr>
            <a:r>
              <a:rPr lang="zh-CN" altLang="en-US" dirty="0"/>
              <a:t>多模块</a:t>
            </a:r>
            <a:r>
              <a:rPr lang="zh-CN" altLang="en-US" dirty="0">
                <a:sym typeface="+mn-ea"/>
              </a:rPr>
              <a:t>同步，</a:t>
            </a:r>
            <a:r>
              <a:rPr lang="zh-CN" altLang="en-US" dirty="0"/>
              <a:t>相当于单个存储体</a:t>
            </a:r>
            <a:endParaRPr lang="zh-CN" altLang="en-US" dirty="0"/>
          </a:p>
          <a:p>
            <a:pPr lvl="1">
              <a:defRPr/>
            </a:pPr>
            <a:r>
              <a:rPr lang="zh-CN" altLang="en-US" dirty="0"/>
              <a:t>双通道内存（联动模式）</a:t>
            </a:r>
            <a:endParaRPr lang="en-US" altLang="zh-CN" dirty="0"/>
          </a:p>
          <a:p>
            <a:pPr>
              <a:defRPr/>
            </a:pPr>
            <a:r>
              <a:rPr lang="zh-CN" altLang="en-US" b="1" dirty="0"/>
              <a:t>多体多字存储器</a:t>
            </a:r>
            <a:endParaRPr lang="zh-CN" altLang="en-US" b="1" dirty="0"/>
          </a:p>
          <a:p>
            <a:pPr lvl="1">
              <a:defRPr/>
            </a:pPr>
            <a:r>
              <a:rPr lang="zh-CN" altLang="en-US" dirty="0"/>
              <a:t>增加字长，多模块异步并行</a:t>
            </a:r>
            <a:endParaRPr lang="zh-CN" altLang="en-US" dirty="0"/>
          </a:p>
          <a:p>
            <a:pPr lvl="1">
              <a:defRPr/>
            </a:pPr>
            <a:r>
              <a:rPr lang="zh-CN" altLang="en-US" dirty="0"/>
              <a:t>双通道内存（非联动模式）</a:t>
            </a:r>
            <a:endParaRPr lang="zh-CN" altLang="en-US" dirty="0"/>
          </a:p>
          <a:p>
            <a:pPr>
              <a:defRPr/>
            </a:pPr>
            <a:r>
              <a:rPr lang="zh-CN" altLang="en-US" b="1" dirty="0"/>
              <a:t>多体单字存储器</a:t>
            </a:r>
            <a:endParaRPr lang="zh-CN" altLang="en-US" b="1" dirty="0"/>
          </a:p>
          <a:p>
            <a:pPr lvl="1">
              <a:defRPr/>
            </a:pPr>
            <a:r>
              <a:rPr lang="zh-CN" altLang="en-US" dirty="0">
                <a:sym typeface="+mn-ea"/>
              </a:rPr>
              <a:t>字长不变，多体交叉存储器</a:t>
            </a:r>
            <a:endParaRPr lang="zh-CN" altLang="en-US" dirty="0">
              <a:sym typeface="+mn-ea"/>
            </a:endParaRPr>
          </a:p>
          <a:p>
            <a:pPr lvl="1">
              <a:defRPr/>
            </a:pPr>
            <a:r>
              <a:rPr lang="zh-CN" altLang="en-US" dirty="0"/>
              <a:t>高位多体交叉（顺序），低位多体交叉（交叉）</a:t>
            </a:r>
            <a:endParaRPr lang="zh-CN" altLang="en-US" dirty="0"/>
          </a:p>
          <a:p>
            <a:pPr lvl="1">
              <a:defRPr/>
            </a:pPr>
            <a:endParaRPr lang="zh-CN" altLang="en-US" dirty="0"/>
          </a:p>
        </p:txBody>
      </p:sp>
      <p:pic>
        <p:nvPicPr>
          <p:cNvPr id="4" name="图片 3"/>
          <p:cNvPicPr>
            <a:picLocks noChangeAspect="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885" t="563" r="800"/>
          <a:stretch>
            <a:fillRect/>
          </a:stretch>
        </p:blipFill>
        <p:spPr>
          <a:xfrm>
            <a:off x="7325139" y="3180588"/>
            <a:ext cx="4122674" cy="3127258"/>
          </a:xfrm>
          <a:prstGeom prst="rect">
            <a:avLst/>
          </a:prstGeom>
          <a:ln>
            <a:noFill/>
          </a:ln>
        </p:spPr>
      </p:pic>
      <p:sp>
        <p:nvSpPr>
          <p:cNvPr id="5" name="内容占位符 2"/>
          <p:cNvSpPr txBox="1"/>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两条</a:t>
            </a:r>
            <a:r>
              <a:rPr lang="en-US" altLang="zh-CN" dirty="0"/>
              <a:t>8G</a:t>
            </a:r>
            <a:r>
              <a:rPr lang="zh-CN" altLang="en-US" dirty="0"/>
              <a:t>内存条   </a:t>
            </a:r>
            <a:endParaRPr lang="en-US" altLang="zh-CN" dirty="0"/>
          </a:p>
          <a:p>
            <a:r>
              <a:rPr lang="zh-CN" altLang="en-US" dirty="0"/>
              <a:t>单条</a:t>
            </a:r>
            <a:r>
              <a:rPr lang="en-US" altLang="zh-CN" dirty="0"/>
              <a:t>16G</a:t>
            </a:r>
            <a:r>
              <a:rPr lang="zh-CN" altLang="en-US" dirty="0"/>
              <a:t>内存条    性能差异？</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a:t>
            </a:r>
            <a:r>
              <a:rPr lang="zh-CN" altLang="en-US" b="1" dirty="0">
                <a:solidFill>
                  <a:srgbClr val="1387B7"/>
                </a:solidFill>
              </a:rPr>
              <a:t>同步并发</a:t>
            </a:r>
            <a:endParaRPr lang="en-US" altLang="zh-CN" b="1" dirty="0">
              <a:solidFill>
                <a:srgbClr val="1387B7"/>
              </a:solidFill>
            </a:endParaRPr>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b="1" dirty="0">
                <a:solidFill>
                  <a:srgbClr val="1387B7"/>
                </a:solidFill>
              </a:rPr>
              <a:t>性能线性增长，总线位宽变化</a:t>
            </a:r>
            <a:endParaRPr lang="en-US" altLang="zh-CN" b="1" dirty="0">
              <a:solidFill>
                <a:srgbClr val="1387B7"/>
              </a:solidFill>
            </a:endParaRPr>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2"/>
          <p:cNvSpPr>
            <a:spLocks noGrp="1" noChangeArrowheads="1"/>
          </p:cNvSpPr>
          <p:nvPr>
            <p:ph type="title"/>
          </p:nvPr>
        </p:nvSpPr>
        <p:spPr/>
        <p:txBody>
          <a:bodyPr/>
          <a:lstStyle/>
          <a:p>
            <a:r>
              <a:rPr lang="zh-CN" altLang="en-US"/>
              <a:t>多通道内存</a:t>
            </a:r>
            <a:endParaRPr lang="zh-CN" altLang="en-US"/>
          </a:p>
        </p:txBody>
      </p:sp>
      <p:sp>
        <p:nvSpPr>
          <p:cNvPr id="920610" name="Line 34"/>
          <p:cNvSpPr>
            <a:spLocks noChangeAspect="1" noChangeShapeType="1"/>
          </p:cNvSpPr>
          <p:nvPr/>
        </p:nvSpPr>
        <p:spPr bwMode="auto">
          <a:xfrm>
            <a:off x="2639962" y="253502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086883"/>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535028"/>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564004"/>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072113"/>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228477"/>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475351"/>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475351"/>
            <a:ext cx="842866"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127~</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64</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198884"/>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1558386" y="237627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a:t>
            </a:r>
            <a:endParaRPr lang="en-US" altLang="zh-CN" sz="2000" b="1" dirty="0">
              <a:latin typeface="Tahoma" panose="020B0604030504040204"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endParaRPr lang="en-US" altLang="zh-CN" sz="2000" b="1" dirty="0">
              <a:latin typeface="Tahoma" panose="020B0604030504040204"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235179"/>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a:t>
            </a:r>
            <a:endParaRPr lang="en-US" altLang="zh-CN" sz="1600" b="1" dirty="0">
              <a:latin typeface="Tahoma" panose="020B0604030504040204" pitchFamily="34" charset="0"/>
              <a:ea typeface="微软雅黑" panose="020B0503020204020204" pitchFamily="34" charset="-122"/>
            </a:endParaRPr>
          </a:p>
        </p:txBody>
      </p:sp>
      <p:grpSp>
        <p:nvGrpSpPr>
          <p:cNvPr id="9" name="组合 8"/>
          <p:cNvGrpSpPr/>
          <p:nvPr/>
        </p:nvGrpSpPr>
        <p:grpSpPr>
          <a:xfrm>
            <a:off x="3232760" y="3233501"/>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232288"/>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6" name="Rectangle 20"/>
          <p:cNvSpPr>
            <a:spLocks noChangeAspect="1" noChangeArrowheads="1"/>
          </p:cNvSpPr>
          <p:nvPr/>
        </p:nvSpPr>
        <p:spPr bwMode="auto">
          <a:xfrm>
            <a:off x="2602530" y="4659558"/>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127</a:t>
            </a: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nvGrpSpPr>
          <p:cNvPr id="2" name="组合 1"/>
          <p:cNvGrpSpPr/>
          <p:nvPr/>
        </p:nvGrpSpPr>
        <p:grpSpPr>
          <a:xfrm>
            <a:off x="6480700" y="1750524"/>
            <a:ext cx="4656416" cy="3652357"/>
            <a:chOff x="6480700" y="1750524"/>
            <a:chExt cx="4656416" cy="3652357"/>
          </a:xfrm>
        </p:grpSpPr>
        <p:sp>
          <p:nvSpPr>
            <p:cNvPr id="219" name="Line 34"/>
            <p:cNvSpPr>
              <a:spLocks noChangeAspect="1" noChangeShapeType="1"/>
            </p:cNvSpPr>
            <p:nvPr/>
          </p:nvSpPr>
          <p:spPr bwMode="auto">
            <a:xfrm>
              <a:off x="7684888" y="2933187"/>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606763" y="5033912"/>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0" name="Line 34"/>
            <p:cNvSpPr>
              <a:spLocks noChangeAspect="1" noChangeShapeType="1"/>
            </p:cNvSpPr>
            <p:nvPr/>
          </p:nvSpPr>
          <p:spPr bwMode="auto">
            <a:xfrm>
              <a:off x="7644565" y="2631711"/>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6658" y="4651036"/>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629492"/>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2976125"/>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354390"/>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228477"/>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198884"/>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202" name="Rectangle 16"/>
            <p:cNvSpPr>
              <a:spLocks noChangeAspect="1" noChangeArrowheads="1"/>
            </p:cNvSpPr>
            <p:nvPr/>
          </p:nvSpPr>
          <p:spPr bwMode="auto">
            <a:xfrm>
              <a:off x="6586055" y="246404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A1</a:t>
              </a:r>
              <a:endParaRPr lang="en-US" altLang="zh-CN" sz="2000" b="1" dirty="0">
                <a:latin typeface="Tahoma" panose="020B0604030504040204"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CS1</a:t>
              </a:r>
              <a:endParaRPr lang="en-US" altLang="zh-CN" sz="2000" b="1" dirty="0">
                <a:latin typeface="Tahoma" panose="020B0604030504040204"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D2</a:t>
              </a:r>
              <a:endParaRPr lang="en-US" altLang="zh-CN" sz="2000" b="1" dirty="0">
                <a:latin typeface="Tahoma" panose="020B0604030504040204"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342832"/>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ABUS1</a:t>
              </a:r>
              <a:endParaRPr lang="en-US" altLang="zh-CN" sz="2000" b="1" dirty="0">
                <a:latin typeface="Tahoma" panose="020B0604030504040204" pitchFamily="34" charset="0"/>
                <a:ea typeface="微软雅黑" panose="020B0503020204020204" pitchFamily="34" charset="-122"/>
              </a:endParaRPr>
            </a:p>
          </p:txBody>
        </p:sp>
        <p:grpSp>
          <p:nvGrpSpPr>
            <p:cNvPr id="206" name="组合 205"/>
            <p:cNvGrpSpPr/>
            <p:nvPr/>
          </p:nvGrpSpPr>
          <p:grpSpPr>
            <a:xfrm>
              <a:off x="8237363" y="3233501"/>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232288"/>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354391"/>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002028"/>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ABUS2</a:t>
              </a:r>
              <a:endParaRPr lang="en-US" altLang="zh-CN" sz="2000" b="1" dirty="0">
                <a:latin typeface="Tahoma" panose="020B0604030504040204"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2781481"/>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A2</a:t>
              </a:r>
              <a:endParaRPr lang="en-US" altLang="zh-CN" sz="2000" b="1" dirty="0">
                <a:latin typeface="Tahoma" panose="020B0604030504040204"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184234"/>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CS2</a:t>
              </a:r>
              <a:endParaRPr lang="en-US" altLang="zh-CN" sz="2000" b="1" dirty="0">
                <a:latin typeface="Tahoma" panose="020B0604030504040204"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454333"/>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D1</a:t>
              </a:r>
              <a:endParaRPr lang="en-US" altLang="zh-CN" sz="2000" b="1" dirty="0">
                <a:latin typeface="Tahoma" panose="020B0604030504040204"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grpSp>
      <p:sp>
        <p:nvSpPr>
          <p:cNvPr id="70" name="标题 1"/>
          <p:cNvSpPr txBox="1"/>
          <p:nvPr/>
        </p:nvSpPr>
        <p:spPr>
          <a:xfrm>
            <a:off x="2485797" y="5686524"/>
            <a:ext cx="2979521"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2400" dirty="0">
                <a:solidFill>
                  <a:srgbClr val="1387B7"/>
                </a:solidFill>
                <a:effectLst/>
              </a:rPr>
              <a:t>单体多字存储器</a:t>
            </a:r>
            <a:endParaRPr lang="zh-CN" altLang="en-US" sz="2400" dirty="0">
              <a:solidFill>
                <a:srgbClr val="1387B7"/>
              </a:solidFill>
              <a:effectLst/>
            </a:endParaRPr>
          </a:p>
        </p:txBody>
      </p:sp>
      <p:sp>
        <p:nvSpPr>
          <p:cNvPr id="71" name="标题 1"/>
          <p:cNvSpPr txBox="1"/>
          <p:nvPr/>
        </p:nvSpPr>
        <p:spPr>
          <a:xfrm>
            <a:off x="7779508" y="5705144"/>
            <a:ext cx="2401306"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2400" dirty="0">
                <a:solidFill>
                  <a:srgbClr val="1387B7"/>
                </a:solidFill>
                <a:effectLst/>
              </a:rPr>
              <a:t>多体多字存储器</a:t>
            </a:r>
            <a:endParaRPr lang="zh-CN" altLang="en-US" sz="2400" dirty="0">
              <a:solidFill>
                <a:srgbClr val="1387B7"/>
              </a:soli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两种多通道模式</a:t>
            </a:r>
            <a:endParaRPr lang="zh-CN" altLang="en-US"/>
          </a:p>
        </p:txBody>
      </p:sp>
      <p:sp>
        <p:nvSpPr>
          <p:cNvPr id="4"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j-ea"/>
              <a:ea typeface="+mj-ea"/>
            </a:endParaRPr>
          </a:p>
        </p:txBody>
      </p:sp>
      <p:cxnSp>
        <p:nvCxnSpPr>
          <p:cNvPr id="5" name="直接箭头连接符 4"/>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7406261" y="2499079"/>
            <a:ext cx="2791338" cy="351708"/>
            <a:chOff x="2953110" y="2980800"/>
            <a:chExt cx="2482987" cy="312856"/>
          </a:xfrm>
        </p:grpSpPr>
        <p:cxnSp>
          <p:nvCxnSpPr>
            <p:cNvPr id="7" name="直接箭头连接符 6"/>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j-ea"/>
                <a:ea typeface="+mj-ea"/>
                <a:cs typeface="Arial" panose="020B0604020202020204" pitchFamily="34" charset="0"/>
              </a:rPr>
              <a:t>ABUS</a:t>
            </a:r>
            <a:endParaRPr lang="zh-CN" altLang="en-US" sz="2000" b="1" dirty="0">
              <a:solidFill>
                <a:srgbClr val="008000"/>
              </a:solidFill>
              <a:latin typeface="+mj-ea"/>
              <a:ea typeface="+mj-ea"/>
              <a:cs typeface="Arial" panose="020B0604020202020204" pitchFamily="34" charset="0"/>
            </a:endParaRPr>
          </a:p>
        </p:txBody>
      </p:sp>
      <p:grpSp>
        <p:nvGrpSpPr>
          <p:cNvPr id="12" name="组合 11"/>
          <p:cNvGrpSpPr/>
          <p:nvPr/>
        </p:nvGrpSpPr>
        <p:grpSpPr>
          <a:xfrm rot="16200000">
            <a:off x="8602644" y="2910611"/>
            <a:ext cx="415372" cy="3539586"/>
            <a:chOff x="7112148" y="2144741"/>
            <a:chExt cx="369487" cy="2495099"/>
          </a:xfrm>
        </p:grpSpPr>
        <p:sp>
          <p:nvSpPr>
            <p:cNvPr id="13" name="矩形 12"/>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 name="矩形 13"/>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 name="矩形 14"/>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6" name="矩形 15"/>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7" name="组合 16"/>
          <p:cNvGrpSpPr/>
          <p:nvPr/>
        </p:nvGrpSpPr>
        <p:grpSpPr>
          <a:xfrm>
            <a:off x="7040534" y="2829555"/>
            <a:ext cx="3547994" cy="1283979"/>
            <a:chOff x="1113353" y="3438987"/>
            <a:chExt cx="3156057" cy="360040"/>
          </a:xfrm>
        </p:grpSpPr>
        <p:sp>
          <p:nvSpPr>
            <p:cNvPr id="18" name="矩形 17"/>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9" name="矩形 18"/>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20" name="矩形 19"/>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21" name="矩形 20"/>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22" name="文本框 21"/>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23" name="直接箭头连接符 22"/>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440296" y="4877470"/>
            <a:ext cx="2782508" cy="244212"/>
            <a:chOff x="5431658" y="4824576"/>
            <a:chExt cx="2475132" cy="331710"/>
          </a:xfrm>
        </p:grpSpPr>
        <p:cxnSp>
          <p:nvCxnSpPr>
            <p:cNvPr id="28" name="直接箭头连接符 2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3" name="文本框 32"/>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4" name="文本框 33"/>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35" name="直接连接符 34"/>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1878199" y="5988341"/>
            <a:ext cx="3203121"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dirty="0">
                <a:latin typeface="+mj-ea"/>
                <a:ea typeface="+mj-ea"/>
                <a:cs typeface="Arial" panose="020B0604020202020204" pitchFamily="34" charset="0"/>
              </a:rPr>
              <a:t>ganged</a:t>
            </a:r>
            <a:r>
              <a:rPr lang="zh-CN" altLang="en-US" sz="2400" b="1" dirty="0">
                <a:latin typeface="+mj-ea"/>
                <a:ea typeface="+mj-ea"/>
                <a:cs typeface="Arial" panose="020B0604020202020204" pitchFamily="34" charset="0"/>
              </a:rPr>
              <a:t>（单体多字）</a:t>
            </a:r>
            <a:endParaRPr lang="zh-CN" altLang="en-US" sz="2400" b="1" dirty="0">
              <a:latin typeface="+mj-ea"/>
              <a:ea typeface="+mj-ea"/>
              <a:cs typeface="Arial" panose="020B0604020202020204" pitchFamily="34" charset="0"/>
            </a:endParaRPr>
          </a:p>
        </p:txBody>
      </p:sp>
      <p:cxnSp>
        <p:nvCxnSpPr>
          <p:cNvPr id="42" name="直接箭头连接符 41"/>
          <p:cNvCxnSpPr/>
          <p:nvPr/>
        </p:nvCxnSpPr>
        <p:spPr>
          <a:xfrm>
            <a:off x="8925158" y="5118718"/>
            <a:ext cx="0" cy="75791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 Box 623"/>
          <p:cNvSpPr txBox="1">
            <a:spLocks noChangeArrowheads="1"/>
          </p:cNvSpPr>
          <p:nvPr/>
        </p:nvSpPr>
        <p:spPr bwMode="auto">
          <a:xfrm>
            <a:off x="9055499" y="5522659"/>
            <a:ext cx="1685078"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j-ea"/>
                <a:ea typeface="+mj-ea"/>
                <a:cs typeface="Arial" panose="020B0604020202020204" pitchFamily="34" charset="0"/>
              </a:rPr>
              <a:t>多字长</a:t>
            </a:r>
            <a:r>
              <a:rPr lang="en-US" altLang="zh-CN" sz="2000" b="1" dirty="0">
                <a:solidFill>
                  <a:srgbClr val="008000"/>
                </a:solidFill>
                <a:latin typeface="+mj-ea"/>
                <a:ea typeface="+mj-ea"/>
                <a:cs typeface="Arial" panose="020B0604020202020204" pitchFamily="34" charset="0"/>
              </a:rPr>
              <a:t>DBUS</a:t>
            </a:r>
            <a:endParaRPr lang="zh-CN" altLang="en-US" sz="2000" b="1" dirty="0">
              <a:solidFill>
                <a:srgbClr val="008000"/>
              </a:solidFill>
              <a:latin typeface="+mj-ea"/>
              <a:ea typeface="+mj-ea"/>
              <a:cs typeface="Arial" panose="020B0604020202020204" pitchFamily="34" charset="0"/>
            </a:endParaRPr>
          </a:p>
        </p:txBody>
      </p:sp>
      <p:grpSp>
        <p:nvGrpSpPr>
          <p:cNvPr id="44" name="组合 43"/>
          <p:cNvGrpSpPr/>
          <p:nvPr/>
        </p:nvGrpSpPr>
        <p:grpSpPr>
          <a:xfrm>
            <a:off x="1141508" y="980785"/>
            <a:ext cx="4550625" cy="4846727"/>
            <a:chOff x="753313" y="1920829"/>
            <a:chExt cx="3816423" cy="4064751"/>
          </a:xfrm>
        </p:grpSpPr>
        <p:sp>
          <p:nvSpPr>
            <p:cNvPr id="45"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6" name="直接箭头连接符 45"/>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438678" y="3161170"/>
              <a:ext cx="2482988" cy="296704"/>
              <a:chOff x="2953109" y="2996952"/>
              <a:chExt cx="2482988" cy="296704"/>
            </a:xfrm>
          </p:grpSpPr>
          <p:cxnSp>
            <p:nvCxnSpPr>
              <p:cNvPr id="69" name="直接箭头连接符 6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0"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1" name="组合 50"/>
            <p:cNvGrpSpPr/>
            <p:nvPr/>
          </p:nvGrpSpPr>
          <p:grpSpPr>
            <a:xfrm rot="16200000">
              <a:off x="2511361" y="3512071"/>
              <a:ext cx="360040" cy="3156057"/>
              <a:chOff x="7112148" y="2144740"/>
              <a:chExt cx="360040" cy="2501026"/>
            </a:xfrm>
          </p:grpSpPr>
          <p:sp>
            <p:nvSpPr>
              <p:cNvPr id="65" name="矩形 6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66" name="矩形 6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67" name="矩形 6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68" name="矩形 6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2" name="组合 51"/>
            <p:cNvGrpSpPr/>
            <p:nvPr/>
          </p:nvGrpSpPr>
          <p:grpSpPr>
            <a:xfrm>
              <a:off x="1113353" y="3438986"/>
              <a:ext cx="3156057" cy="1142141"/>
              <a:chOff x="1113353" y="3438987"/>
              <a:chExt cx="3156057" cy="360040"/>
            </a:xfrm>
          </p:grpSpPr>
          <p:sp>
            <p:nvSpPr>
              <p:cNvPr id="61" name="矩形 6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62" name="矩形 6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63" name="矩形 6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64" name="矩形 6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3" name="直接箭头连接符 52"/>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5" name="组合 54"/>
            <p:cNvGrpSpPr/>
            <p:nvPr/>
          </p:nvGrpSpPr>
          <p:grpSpPr>
            <a:xfrm>
              <a:off x="1446533" y="4581128"/>
              <a:ext cx="2475132" cy="331710"/>
              <a:chOff x="2960965" y="2996952"/>
              <a:chExt cx="2475132" cy="308035"/>
            </a:xfrm>
          </p:grpSpPr>
          <p:cxnSp>
            <p:nvCxnSpPr>
              <p:cNvPr id="57" name="直接箭头连接符 5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
        <p:nvSpPr>
          <p:cNvPr id="74" name="Text Box 623"/>
          <p:cNvSpPr txBox="1">
            <a:spLocks noChangeArrowheads="1"/>
          </p:cNvSpPr>
          <p:nvPr/>
        </p:nvSpPr>
        <p:spPr bwMode="auto">
          <a:xfrm>
            <a:off x="7093056" y="6017303"/>
            <a:ext cx="3640740"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dirty="0" err="1">
                <a:latin typeface="+mj-ea"/>
                <a:ea typeface="+mj-ea"/>
                <a:cs typeface="Arial" panose="020B0604020202020204" pitchFamily="34" charset="0"/>
              </a:rPr>
              <a:t>unganged</a:t>
            </a:r>
            <a:r>
              <a:rPr lang="zh-CN" altLang="en-US" sz="2400" b="1" dirty="0">
                <a:latin typeface="+mj-ea"/>
                <a:ea typeface="+mj-ea"/>
                <a:cs typeface="Arial" panose="020B0604020202020204" pitchFamily="34" charset="0"/>
              </a:rPr>
              <a:t>（多体多字）</a:t>
            </a:r>
            <a:endParaRPr lang="zh-CN" altLang="en-US" sz="2400" b="1" dirty="0">
              <a:latin typeface="+mj-ea"/>
              <a:ea typeface="+mj-ea"/>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endParaRPr lang="zh-CN" altLang="en-US" dirty="0"/>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endParaRPr lang="en-US" altLang="zh-CN" dirty="0"/>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gridCol w="2146061"/>
                <a:gridCol w="2592288"/>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endParaRPr lang="zh-CN" altLang="en-US" dirty="0"/>
          </a:p>
        </p:txBody>
      </p:sp>
      <p:pic>
        <p:nvPicPr>
          <p:cNvPr id="5" name="内容占位符 4"/>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5879976" y="1644340"/>
            <a:ext cx="4104456" cy="3750236"/>
          </a:xfrm>
          <a:prstGeom prst="rect">
            <a:avLst/>
          </a:prstGeom>
        </p:spPr>
      </p:pic>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2279577" y="1662480"/>
            <a:ext cx="2954813" cy="373209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盘与</a:t>
            </a:r>
            <a:r>
              <a:rPr lang="en-US" altLang="zh-CN" dirty="0"/>
              <a:t>SSD</a:t>
            </a:r>
            <a:r>
              <a:rPr lang="zh-CN" altLang="en-US" dirty="0"/>
              <a:t>性能差异？</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U</a:t>
            </a:r>
            <a:r>
              <a:rPr lang="zh-CN" altLang="en-US" dirty="0"/>
              <a:t>盘   </a:t>
            </a:r>
            <a:r>
              <a:rPr lang="en-US" altLang="zh-CN" dirty="0"/>
              <a:t>100MB/S</a:t>
            </a:r>
            <a:endParaRPr lang="en-US" altLang="zh-CN" dirty="0"/>
          </a:p>
          <a:p>
            <a:r>
              <a:rPr lang="en-US" altLang="zh-CN" dirty="0"/>
              <a:t>SSD   1000MB/s</a:t>
            </a:r>
            <a:endParaRPr lang="en-US" altLang="zh-CN" dirty="0"/>
          </a:p>
          <a:p>
            <a:r>
              <a:rPr lang="zh-CN" altLang="en-US" dirty="0"/>
              <a:t>同是闪存颗粒，为何有性能差异？</a:t>
            </a:r>
            <a:endParaRPr lang="en-US" altLang="zh-CN" dirty="0"/>
          </a:p>
          <a:p>
            <a:r>
              <a:rPr lang="en-US" altLang="zh-CN" dirty="0"/>
              <a:t>USB </a:t>
            </a:r>
            <a:r>
              <a:rPr lang="zh-CN" altLang="en-US" dirty="0"/>
              <a:t>与 </a:t>
            </a:r>
            <a:r>
              <a:rPr lang="en-US" altLang="zh-CN" dirty="0"/>
              <a:t>SATA</a:t>
            </a:r>
            <a:r>
              <a:rPr lang="zh-CN" altLang="en-US" dirty="0"/>
              <a:t>、</a:t>
            </a:r>
            <a:r>
              <a:rPr lang="en-US" altLang="zh-CN" dirty="0"/>
              <a:t>NVME</a:t>
            </a:r>
            <a:r>
              <a:rPr lang="zh-CN" altLang="en-US" dirty="0"/>
              <a:t>性能差异还是？</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3014" y="4224825"/>
            <a:ext cx="4398641" cy="200688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090" y="4224825"/>
            <a:ext cx="4369354" cy="203448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3"/>
          <a:stretch>
            <a:fillRect/>
          </a:stretch>
        </p:blipFill>
        <p:spPr>
          <a:xfrm>
            <a:off x="8188675" y="875255"/>
            <a:ext cx="2814746" cy="2949854"/>
          </a:xfrm>
          <a:prstGeom prst="rect">
            <a:avLst/>
          </a:prstGeom>
        </p:spPr>
      </p:pic>
      <p:pic>
        <p:nvPicPr>
          <p:cNvPr id="8" name="图片 7"/>
          <p:cNvPicPr>
            <a:picLocks noChangeAspect="1"/>
          </p:cNvPicPr>
          <p:nvPr/>
        </p:nvPicPr>
        <p:blipFill>
          <a:blip r:embed="rId4"/>
          <a:stretch>
            <a:fillRect/>
          </a:stretch>
        </p:blipFill>
        <p:spPr>
          <a:xfrm>
            <a:off x="4278401" y="250804"/>
            <a:ext cx="4073119" cy="31781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 </a:t>
            </a:r>
            <a:r>
              <a:rPr lang="zh-CN" altLang="en-US" dirty="0"/>
              <a:t>拆解</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03512" y="1052737"/>
            <a:ext cx="4762500" cy="35718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577" y="2876970"/>
            <a:ext cx="4752528" cy="35643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113" y="1039521"/>
            <a:ext cx="2213289" cy="165996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TIMING" val="|4.9|7.9|21.4|35.7|8.9|6.5|18.1|3.6|10|26.2|23.9|2.8|8.2|11.9|19.2|2.3|9.7|7|1.4|10.8"/>
</p:tagLst>
</file>

<file path=ppt/tags/tag11.xml><?xml version="1.0" encoding="utf-8"?>
<p:tagLst xmlns:p="http://schemas.openxmlformats.org/presentationml/2006/main">
  <p:tag name="TIMING" val="|0.7|4.3|19.2|5.8|15.9"/>
</p:tagLst>
</file>

<file path=ppt/tags/tag12.xml><?xml version="1.0" encoding="utf-8"?>
<p:tagLst xmlns:p="http://schemas.openxmlformats.org/presentationml/2006/main">
  <p:tag name="TIMING" val="|9.6|5.8|8.8|10.1|5|4.3|16.2|11.7|31.1|4.1|3.1|4.7|1.8|6.4"/>
</p:tagLst>
</file>

<file path=ppt/tags/tag13.xml><?xml version="1.0" encoding="utf-8"?>
<p:tagLst xmlns:p="http://schemas.openxmlformats.org/presentationml/2006/main">
  <p:tag name="TIMING" val="|6.4|12.9|19.1|24.1|5.2|2.7|19|5.3|12.6|1.2|11.3|7.2|7|14|12.8|6.2|1.8|9.7"/>
</p:tagLst>
</file>

<file path=ppt/tags/tag14.xml><?xml version="1.0" encoding="utf-8"?>
<p:tagLst xmlns:p="http://schemas.openxmlformats.org/presentationml/2006/main">
  <p:tag name="TIMING" val="|29.8"/>
</p:tagLst>
</file>

<file path=ppt/tags/tag15.xml><?xml version="1.0" encoding="utf-8"?>
<p:tagLst xmlns:p="http://schemas.openxmlformats.org/presentationml/2006/main">
  <p:tag name="TIMING" val="|9.1|73.2|3.8|65|10|19.2|8.7|8.1|6.6|7.2|2|9.8|3.2|4.6|7.5|9.6|12|1.9|1.2|2.2|1.7|1.6|1.7"/>
</p:tagLst>
</file>

<file path=ppt/tags/tag16.xml><?xml version="1.0" encoding="utf-8"?>
<p:tagLst xmlns:p="http://schemas.openxmlformats.org/presentationml/2006/main">
  <p:tag name="TIMING" val="|30.1|8.2|2|4.4|6.1|2.7|16.8|7.8|2.1|2.9|25.3|8.6|0.9|1|2.2|1.3|8.3"/>
</p:tagLst>
</file>

<file path=ppt/tags/tag17.xml><?xml version="1.0" encoding="utf-8"?>
<p:tagLst xmlns:p="http://schemas.openxmlformats.org/presentationml/2006/main">
  <p:tag name="TIMING" val="|18.2|10.7|2.9|11.1|7.2|17.7|6.8|21.4|17.6|3.3|9.5|15.8|10|2.9|2.6|3.5|3.7|1|4.7|11.3|4.7|1.7"/>
</p:tagLst>
</file>

<file path=ppt/tags/tag18.xml><?xml version="1.0" encoding="utf-8"?>
<p:tagLst xmlns:p="http://schemas.openxmlformats.org/presentationml/2006/main">
  <p:tag name="TIMING" val="|20.4|10.6|0.8|45.6|3.7|19.8|15.3|7.3|25.7|26.4|1.9|4.9|13.1|7.9|2.1|5|5.9|4.1|1.6|5.6|1.5|1.7|1.3|1.2|1.1"/>
</p:tagLst>
</file>

<file path=ppt/tags/tag19.xml><?xml version="1.0" encoding="utf-8"?>
<p:tagLst xmlns:p="http://schemas.openxmlformats.org/presentationml/2006/main">
  <p:tag name="TIMING" val="|23.8|22.5|7.7|2|5.5|15.7|17.5|1.3|1.3|1|3.7|1.2"/>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TIMING" val="|11.3|9|7.7|1|1|7.3|4.2|6.3|1.3|4.5|1.7|4.9|1|1.2|5.9|42.8|10.3|3.6"/>
</p:tagLst>
</file>

<file path=ppt/tags/tag21.xml><?xml version="1.0" encoding="utf-8"?>
<p:tagLst xmlns:p="http://schemas.openxmlformats.org/presentationml/2006/main">
  <p:tag name="TIMING" val="|10.4|147.1|51|15.1|6.2|2.1|4.5|6.4|17.8|4.6|5.5|4.1|2.9|11.9|3|27.7|1.9|1.4|33.7"/>
</p:tagLst>
</file>

<file path=ppt/tags/tag22.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commondata" val="eyJoZGlkIjoiNDA2Njk4ODAyYjVlNzIxYjMzMTJlNWYzOTJiYjQzNDAifQ=="/>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TIMING" val="|2.1|13.8|32.9|9.2|8|9|7.5|12.7|12|62.4|12.7|34.8"/>
</p:tagLst>
</file>

<file path=ppt/tags/tag5.xml><?xml version="1.0" encoding="utf-8"?>
<p:tagLst xmlns:p="http://schemas.openxmlformats.org/presentationml/2006/main">
  <p:tag name="TIMING" val="|33.4|10.3|19.8|42.1|14.6"/>
</p:tagLst>
</file>

<file path=ppt/tags/tag6.xml><?xml version="1.0" encoding="utf-8"?>
<p:tagLst xmlns:p="http://schemas.openxmlformats.org/presentationml/2006/main">
  <p:tag name="TIMING" val="|18.7|1.1|1.2|1.3|3.2|1|3.5|2.3|2.4|0.9|0.8|1.5"/>
</p:tagLst>
</file>

<file path=ppt/tags/tag7.xml><?xml version="1.0" encoding="utf-8"?>
<p:tagLst xmlns:p="http://schemas.openxmlformats.org/presentationml/2006/main">
  <p:tag name="TIMING" val="|76.4|4|48.1|40.2|3.1|34.9|34.9"/>
</p:tagLst>
</file>

<file path=ppt/tags/tag8.xml><?xml version="1.0" encoding="utf-8"?>
<p:tagLst xmlns:p="http://schemas.openxmlformats.org/presentationml/2006/main">
  <p:tag name="TIMING" val="|7.4"/>
</p:tagLst>
</file>

<file path=ppt/tags/tag9.xml><?xml version="1.0" encoding="utf-8"?>
<p:tagLst xmlns:p="http://schemas.openxmlformats.org/presentationml/2006/main">
  <p:tag name="TIMING" val="|5.1|11.4|21.6|35.2|16.1|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28325</Words>
  <Application>WPS 演示</Application>
  <PresentationFormat>宽屏</PresentationFormat>
  <Paragraphs>7811</Paragraphs>
  <Slides>220</Slides>
  <Notes>45</Notes>
  <HiddenSlides>1</HiddenSlides>
  <MMClips>0</MMClips>
  <ScaleCrop>false</ScaleCrop>
  <HeadingPairs>
    <vt:vector size="8" baseType="variant">
      <vt:variant>
        <vt:lpstr>已用的字体</vt:lpstr>
      </vt:variant>
      <vt:variant>
        <vt:i4>28</vt:i4>
      </vt:variant>
      <vt:variant>
        <vt:lpstr>主题</vt:lpstr>
      </vt:variant>
      <vt:variant>
        <vt:i4>7</vt:i4>
      </vt:variant>
      <vt:variant>
        <vt:lpstr>嵌入 OLE 服务器</vt:lpstr>
      </vt:variant>
      <vt:variant>
        <vt:i4>2</vt:i4>
      </vt:variant>
      <vt:variant>
        <vt:lpstr>幻灯片标题</vt:lpstr>
      </vt:variant>
      <vt:variant>
        <vt:i4>220</vt:i4>
      </vt:variant>
    </vt:vector>
  </HeadingPairs>
  <TitlesOfParts>
    <vt:vector size="257" baseType="lpstr">
      <vt:lpstr>Arial</vt:lpstr>
      <vt:lpstr>宋体</vt:lpstr>
      <vt:lpstr>Wingdings</vt:lpstr>
      <vt:lpstr>微软雅黑</vt:lpstr>
      <vt:lpstr>Segoe UI</vt:lpstr>
      <vt:lpstr>MS UI Gothic</vt:lpstr>
      <vt:lpstr>黑体</vt:lpstr>
      <vt:lpstr>华文细黑</vt:lpstr>
      <vt:lpstr>义启小楷书</vt:lpstr>
      <vt:lpstr>华文新魏</vt:lpstr>
      <vt:lpstr>Arial Unicode MS</vt:lpstr>
      <vt:lpstr>等线</vt:lpstr>
      <vt:lpstr>Times New Roman</vt:lpstr>
      <vt:lpstr>Courier New</vt:lpstr>
      <vt:lpstr>Consolas</vt:lpstr>
      <vt:lpstr>Verdana</vt:lpstr>
      <vt:lpstr>Tahoma</vt:lpstr>
      <vt:lpstr>Segoe UI Black</vt:lpstr>
      <vt:lpstr>楷体</vt:lpstr>
      <vt:lpstr>Calibri</vt:lpstr>
      <vt:lpstr>Symbol</vt:lpstr>
      <vt:lpstr>Helvetica</vt:lpstr>
      <vt:lpstr>Helvetica</vt:lpstr>
      <vt:lpstr>Arial Narrow</vt:lpstr>
      <vt:lpstr>Times New Roman</vt:lpstr>
      <vt:lpstr>Cambria Math</vt:lpstr>
      <vt:lpstr>方正舒体</vt:lpstr>
      <vt:lpstr>Algerian</vt:lpstr>
      <vt:lpstr>Office 主题​​</vt:lpstr>
      <vt:lpstr>1_nordridesign</vt:lpstr>
      <vt:lpstr>2_nordridesign</vt:lpstr>
      <vt:lpstr>自定义设计方案</vt:lpstr>
      <vt:lpstr>Office 主题</vt:lpstr>
      <vt:lpstr>3_nordridesign</vt:lpstr>
      <vt:lpstr>4_nordridesign</vt:lpstr>
      <vt:lpstr>Word.Picture.8</vt:lpstr>
      <vt:lpstr>Word.Picture.8</vt:lpstr>
      <vt:lpstr>PowerPoint 演示文稿</vt:lpstr>
      <vt:lpstr>PowerPoint 演示文稿</vt:lpstr>
      <vt:lpstr>本章主要内容</vt:lpstr>
      <vt:lpstr>4.1 存储器概述</vt:lpstr>
      <vt:lpstr>花样繁多的存储器</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主存储器特征</vt:lpstr>
      <vt:lpstr>主存中的数据组织（32位计算机）</vt:lpstr>
      <vt:lpstr>本章主要内容</vt:lpstr>
      <vt:lpstr>4.2 半导体存储器</vt:lpstr>
      <vt:lpstr>半导体存储器如何存储数据？</vt:lpstr>
      <vt:lpstr>随机存取存储器（Random Access Memory）</vt:lpstr>
      <vt:lpstr>MOS管的特性</vt:lpstr>
      <vt:lpstr>MOS管等效开关电路</vt:lpstr>
      <vt:lpstr>六管SRAM存储器   (SRAM Cell)</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2114 SRAM内部结构</vt:lpstr>
      <vt:lpstr>4.2 半导体存储器</vt:lpstr>
      <vt:lpstr>如何提高存储密度</vt:lpstr>
      <vt:lpstr>四管DRAM存储器</vt:lpstr>
      <vt:lpstr>四管DRAM存储器写操作</vt:lpstr>
      <vt:lpstr>四管DRAM存储器读操作</vt:lpstr>
      <vt:lpstr>四管DRAM存储器刷新</vt:lpstr>
      <vt:lpstr>进一步提高存储密度</vt:lpstr>
      <vt:lpstr>单管DRAM存储</vt:lpstr>
      <vt:lpstr>单管DRAM存储器</vt:lpstr>
      <vt:lpstr>DRAM 刷新</vt:lpstr>
      <vt:lpstr>集中刷新方式</vt:lpstr>
      <vt:lpstr>分散刷新方式</vt:lpstr>
      <vt:lpstr>异步刷新方式</vt:lpstr>
      <vt:lpstr>2116引脚图</vt:lpstr>
      <vt:lpstr>4.2 半导体存储器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闪速存储器 Flash Memory</vt:lpstr>
      <vt:lpstr>MRAM  (Magneto resistive RAM)</vt:lpstr>
      <vt:lpstr>非易失性半导体存储器 NON-VOLATILE</vt:lpstr>
      <vt:lpstr>易失性半导体存储器 VOLATILE</vt:lpstr>
      <vt:lpstr>SDRAM</vt:lpstr>
      <vt:lpstr>半导体存储器对比</vt:lpstr>
      <vt:lpstr>本章主要内容</vt:lpstr>
      <vt:lpstr>主存储器与CPU的连接</vt:lpstr>
      <vt:lpstr>存储器扩展</vt:lpstr>
      <vt:lpstr>字长扩展（DBUS）</vt:lpstr>
      <vt:lpstr>字数扩展(ABUS)</vt:lpstr>
      <vt:lpstr>综合扩展</vt:lpstr>
      <vt:lpstr>芯片表示的主存空间</vt:lpstr>
      <vt:lpstr>各芯片地址范围</vt:lpstr>
      <vt:lpstr>16*16点阵字库设计</vt:lpstr>
      <vt:lpstr>字库设计实验</vt:lpstr>
      <vt:lpstr>汉字字库自动测试</vt:lpstr>
      <vt:lpstr>综合扩展举例</vt:lpstr>
      <vt:lpstr>地址范围</vt:lpstr>
      <vt:lpstr>1、8K×1 ROM、RAM</vt:lpstr>
      <vt:lpstr>2、 8K×8 ROM ，4K×8 RAM </vt:lpstr>
      <vt:lpstr>3、 16K×8 ROM， 4K×8 RAM</vt:lpstr>
      <vt:lpstr>MIPS 存储器设计</vt:lpstr>
      <vt:lpstr>本章主要内容</vt:lpstr>
      <vt:lpstr>高速存储器</vt:lpstr>
      <vt:lpstr>双端口存储器</vt:lpstr>
      <vt:lpstr>多模块存储器</vt:lpstr>
      <vt:lpstr>单体多字存储器</vt:lpstr>
      <vt:lpstr>多通道内存</vt:lpstr>
      <vt:lpstr>两种多通道模式</vt:lpstr>
      <vt:lpstr>双通道内存实例  128bit</vt:lpstr>
      <vt:lpstr>双通道内存性能评测</vt:lpstr>
      <vt:lpstr>单通道内存与双通道内存</vt:lpstr>
      <vt:lpstr>U盘与SSD性能差异？		</vt:lpstr>
      <vt:lpstr>SSD 拆解</vt:lpstr>
      <vt:lpstr>多体单字存储器 （多体交叉存储器）</vt:lpstr>
      <vt:lpstr>多模块顺序存储器（存储扩展）</vt:lpstr>
      <vt:lpstr>多模块交叉存储器</vt:lpstr>
      <vt:lpstr>交叉编址顺序访问时可按流水方式存取</vt:lpstr>
      <vt:lpstr>本章主要内容</vt:lpstr>
      <vt:lpstr>4.5 高速缓冲存储器</vt:lpstr>
      <vt:lpstr>从U盘说开去</vt:lpstr>
      <vt:lpstr>从U盘说开去</vt:lpstr>
      <vt:lpstr>从U盘说开去</vt:lpstr>
      <vt:lpstr>U盘缓冲原理</vt:lpstr>
      <vt:lpstr>缓冲的意义</vt:lpstr>
      <vt:lpstr>4.5 高速缓冲存储器</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4.5 高速缓冲存储器</vt:lpstr>
      <vt:lpstr>cache 术语</vt:lpstr>
      <vt:lpstr>cache 术语</vt:lpstr>
      <vt:lpstr>4.5 高速缓冲存储器</vt:lpstr>
      <vt:lpstr>CPU cache系统读过程</vt:lpstr>
      <vt:lpstr>CPU cache 读操作</vt:lpstr>
      <vt:lpstr>CPU cache系统写过程</vt:lpstr>
      <vt:lpstr>CPU cache 写操作</vt:lpstr>
      <vt:lpstr>cache关键技术</vt:lpstr>
      <vt:lpstr>如何查找</vt:lpstr>
      <vt:lpstr>相联存储器 associative memory </vt:lpstr>
      <vt:lpstr>相联存储器  读逻辑实现</vt:lpstr>
      <vt:lpstr>相联存储器</vt:lpstr>
      <vt:lpstr>CPU cache基本组织方式</vt:lpstr>
      <vt:lpstr>块地址与块内地址</vt:lpstr>
      <vt:lpstr>cache关键技术</vt:lpstr>
      <vt:lpstr>主存与cache地址映射关系</vt:lpstr>
      <vt:lpstr>全相联映射</vt:lpstr>
      <vt:lpstr>全相联映射逻辑实现 (构造观)</vt:lpstr>
      <vt:lpstr>相联存储器容量</vt:lpstr>
      <vt:lpstr>全相联映射动态载入过程</vt:lpstr>
      <vt:lpstr>全相联应用场合</vt:lpstr>
      <vt:lpstr>直接相联映射</vt:lpstr>
      <vt:lpstr>直接相联映射逻辑实现 (构造观)</vt:lpstr>
      <vt:lpstr>直接相联映射载入过程</vt:lpstr>
      <vt:lpstr>直接相联映射</vt:lpstr>
      <vt:lpstr>直接相联应用场合</vt:lpstr>
      <vt:lpstr>组相联映射</vt:lpstr>
      <vt:lpstr>组相联映射逻辑实现 (构造观)</vt:lpstr>
      <vt:lpstr>组相联存储器硬件开销</vt:lpstr>
      <vt:lpstr>组相联映射动态载入过程</vt:lpstr>
      <vt:lpstr>不同映射方式主存地址划分</vt:lpstr>
      <vt:lpstr>组相联应用场合</vt:lpstr>
      <vt:lpstr>cache关键技术</vt:lpstr>
      <vt:lpstr>替换策略与写操作策略</vt:lpstr>
      <vt:lpstr>先进先出替换策略(FIFO)</vt:lpstr>
      <vt:lpstr>先进先出策略下的替换颠簸</vt:lpstr>
      <vt:lpstr>最不经常使用算法(LFU)</vt:lpstr>
      <vt:lpstr>近期最久未使用算法(LRU)</vt:lpstr>
      <vt:lpstr>LRU算法软件实现</vt:lpstr>
      <vt:lpstr>cache关键技术</vt:lpstr>
      <vt:lpstr>写入策略</vt:lpstr>
      <vt:lpstr>cache对存储系统性能的影响</vt:lpstr>
      <vt:lpstr>cache命中率</vt:lpstr>
      <vt:lpstr>cache容量、地址映射与命中率</vt:lpstr>
      <vt:lpstr>块容量与命中率    Is bigger always better?</vt:lpstr>
      <vt:lpstr>例题1</vt:lpstr>
      <vt:lpstr>例题1</vt:lpstr>
      <vt:lpstr>例题1</vt:lpstr>
      <vt:lpstr>例题1</vt:lpstr>
      <vt:lpstr>例题2</vt:lpstr>
      <vt:lpstr>例题2</vt:lpstr>
      <vt:lpstr>例题2</vt:lpstr>
      <vt:lpstr>例题2</vt:lpstr>
      <vt:lpstr>4.5 高速缓冲存储器</vt:lpstr>
      <vt:lpstr>cache实际应用</vt:lpstr>
      <vt:lpstr>块设备缓存 buffer cache</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4.6 虚拟存储器</vt:lpstr>
      <vt:lpstr>虚拟存储器</vt:lpstr>
      <vt:lpstr>虚拟内存实例</vt:lpstr>
      <vt:lpstr>页式虚拟地址空间（页大小固定）</vt:lpstr>
      <vt:lpstr>实地址计算机系统</vt:lpstr>
      <vt:lpstr>虚地址计算机系统</vt:lpstr>
      <vt:lpstr>缺页 Page Faults </vt:lpstr>
      <vt:lpstr>地址转换机制：Page  table（页表，查找表）</vt:lpstr>
      <vt:lpstr>页式虚拟存储器结构</vt:lpstr>
      <vt:lpstr>4.6 虚拟存储器</vt:lpstr>
      <vt:lpstr>层次性结构</vt:lpstr>
      <vt:lpstr>虚拟存储器本质</vt:lpstr>
      <vt:lpstr>与CPU cache的相似之处</vt:lpstr>
      <vt:lpstr>与CPU cache的差异</vt:lpstr>
      <vt:lpstr>段式管理</vt:lpstr>
      <vt:lpstr>页式管理</vt:lpstr>
      <vt:lpstr>段页式管理</vt:lpstr>
      <vt:lpstr>4.6 虚拟存储器</vt:lpstr>
      <vt:lpstr>虚拟地址物理地址  （页命中）</vt:lpstr>
      <vt:lpstr>虚拟地址物理地址（缺页）</vt:lpstr>
      <vt:lpstr>虚存，cache，主存层次</vt:lpstr>
      <vt:lpstr>快表提高地址转换速度</vt:lpstr>
      <vt:lpstr>经快慢表实现内部地址转换</vt:lpstr>
      <vt:lpstr>TLB 命中</vt:lpstr>
      <vt:lpstr>TLB 缺失</vt:lpstr>
      <vt:lpstr>虚拟地址物理地址流程</vt:lpstr>
      <vt:lpstr>虚拟地址物理地址流程</vt:lpstr>
      <vt:lpstr>虚拟存储器载入过程</vt:lpstr>
      <vt:lpstr>存储保护的基本概念</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谭志虎</cp:lastModifiedBy>
  <cp:revision>2092</cp:revision>
  <cp:lastPrinted>2019-09-24T12:30:00Z</cp:lastPrinted>
  <dcterms:created xsi:type="dcterms:W3CDTF">2018-05-09T10:41:00Z</dcterms:created>
  <dcterms:modified xsi:type="dcterms:W3CDTF">2024-04-17T00:48:33Z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206E90F56EB24CDBAAED1EF4884540E4_12</vt:lpwstr>
  </property>
</Properties>
</file>